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7.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8" r:id="rId3"/>
    <p:sldMasterId id="2147483716" r:id="rId4"/>
    <p:sldMasterId id="2147483744" r:id="rId5"/>
    <p:sldMasterId id="2147483762" r:id="rId6"/>
    <p:sldMasterId id="2147483805" r:id="rId7"/>
  </p:sldMasterIdLst>
  <p:notesMasterIdLst>
    <p:notesMasterId r:id="rId43"/>
  </p:notesMasterIdLst>
  <p:sldIdLst>
    <p:sldId id="262" r:id="rId8"/>
    <p:sldId id="275" r:id="rId9"/>
    <p:sldId id="276" r:id="rId10"/>
    <p:sldId id="277" r:id="rId11"/>
    <p:sldId id="278" r:id="rId12"/>
    <p:sldId id="281" r:id="rId13"/>
    <p:sldId id="282" r:id="rId14"/>
    <p:sldId id="283" r:id="rId15"/>
    <p:sldId id="280" r:id="rId16"/>
    <p:sldId id="284" r:id="rId17"/>
    <p:sldId id="285" r:id="rId18"/>
    <p:sldId id="287" r:id="rId19"/>
    <p:sldId id="383" r:id="rId20"/>
    <p:sldId id="384" r:id="rId21"/>
    <p:sldId id="334" r:id="rId22"/>
    <p:sldId id="385" r:id="rId23"/>
    <p:sldId id="449" r:id="rId24"/>
    <p:sldId id="450" r:id="rId25"/>
    <p:sldId id="451" r:id="rId26"/>
    <p:sldId id="388" r:id="rId27"/>
    <p:sldId id="2010" r:id="rId28"/>
    <p:sldId id="2012" r:id="rId29"/>
    <p:sldId id="2015" r:id="rId30"/>
    <p:sldId id="2017" r:id="rId31"/>
    <p:sldId id="8330" r:id="rId32"/>
    <p:sldId id="340" r:id="rId33"/>
    <p:sldId id="8331" r:id="rId34"/>
    <p:sldId id="8327" r:id="rId35"/>
    <p:sldId id="348" r:id="rId36"/>
    <p:sldId id="8329" r:id="rId37"/>
    <p:sldId id="8334" r:id="rId38"/>
    <p:sldId id="8332" r:id="rId39"/>
    <p:sldId id="286" r:id="rId40"/>
    <p:sldId id="354"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3BD05DF-B34C-44F1-B717-02E121190044}">
          <p14:sldIdLst>
            <p14:sldId id="262"/>
            <p14:sldId id="275"/>
            <p14:sldId id="276"/>
            <p14:sldId id="277"/>
          </p14:sldIdLst>
        </p14:section>
        <p14:section name="Why Hybrid Cloud?" id="{EC26ABE0-B21A-4E30-B7E7-00D954632E52}">
          <p14:sldIdLst>
            <p14:sldId id="278"/>
            <p14:sldId id="281"/>
            <p14:sldId id="282"/>
          </p14:sldIdLst>
        </p14:section>
        <p14:section name="Why Microsoft for Hybrid Cloud" id="{EBBA85A7-5FCC-4DA2-A1D2-E6F55A94AC52}">
          <p14:sldIdLst>
            <p14:sldId id="283"/>
            <p14:sldId id="280"/>
            <p14:sldId id="284"/>
            <p14:sldId id="285"/>
          </p14:sldIdLst>
        </p14:section>
        <p14:section name="Why Microsoft Azure Stack" id="{B82371DF-B3A3-410E-B88F-06DF51CCB533}">
          <p14:sldIdLst>
            <p14:sldId id="287"/>
            <p14:sldId id="383"/>
            <p14:sldId id="384"/>
            <p14:sldId id="334"/>
            <p14:sldId id="385"/>
          </p14:sldIdLst>
        </p14:section>
        <p14:section name="How to deploy?" id="{236CF7C7-E48B-4947-9903-4280D287CE59}">
          <p14:sldIdLst>
            <p14:sldId id="449"/>
            <p14:sldId id="450"/>
            <p14:sldId id="451"/>
          </p14:sldIdLst>
        </p14:section>
        <p14:section name="Azure Stack Use Cases" id="{70EE082B-959E-4D81-A42F-8039A0536EF0}">
          <p14:sldIdLst>
            <p14:sldId id="388"/>
            <p14:sldId id="2010"/>
            <p14:sldId id="2012"/>
            <p14:sldId id="2015"/>
            <p14:sldId id="2017"/>
          </p14:sldIdLst>
        </p14:section>
        <p14:section name="Azure Stack Architecture" id="{BC52DC73-0932-416B-A947-64CF949D761E}">
          <p14:sldIdLst>
            <p14:sldId id="8330"/>
            <p14:sldId id="340"/>
          </p14:sldIdLst>
        </p14:section>
        <p14:section name="Dell EMC Azure Stack" id="{7D696A90-68CE-4A2F-967F-A51B357CE1B3}">
          <p14:sldIdLst>
            <p14:sldId id="8331"/>
            <p14:sldId id="8327"/>
            <p14:sldId id="348"/>
            <p14:sldId id="8329"/>
            <p14:sldId id="8334"/>
          </p14:sldIdLst>
        </p14:section>
        <p14:section name="Monitoring and P&amp;U" id="{A570BBC1-004B-4C59-B766-E28694BE4538}">
          <p14:sldIdLst>
            <p14:sldId id="8332"/>
            <p14:sldId id="286"/>
            <p14:sldId id="354"/>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DF6"/>
    <a:srgbClr val="29C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8" autoAdjust="0"/>
    <p:restoredTop sz="78059" autoAdjust="0"/>
  </p:normalViewPr>
  <p:slideViewPr>
    <p:cSldViewPr snapToGrid="0">
      <p:cViewPr varScale="1">
        <p:scale>
          <a:sx n="53" d="100"/>
          <a:sy n="53" d="100"/>
        </p:scale>
        <p:origin x="10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32DD7-2FE1-4D1A-9340-B95588E57ABA}"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C90515-9FCB-4A1D-B2FC-3C7F9B04BF33}" type="slidenum">
              <a:rPr lang="en-US" smtClean="0"/>
              <a:t>‹#›</a:t>
            </a:fld>
            <a:endParaRPr lang="en-US"/>
          </a:p>
        </p:txBody>
      </p:sp>
    </p:spTree>
    <p:extLst>
      <p:ext uri="{BB962C8B-B14F-4D97-AF65-F5344CB8AC3E}">
        <p14:creationId xmlns:p14="http://schemas.microsoft.com/office/powerpoint/2010/main" val="3662524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dellemc.com/resources/en-us/asset/data-sheets/products/ready-solutions/dellemc-cloud-for-microsoft-azure-stack-ss.pd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get to know the audience. How many of you know what Azure Stack is, raise hands please. For those of you who don’t I promise you will walk away with that knowledge.</a:t>
            </a:r>
          </a:p>
        </p:txBody>
      </p:sp>
      <p:sp>
        <p:nvSpPr>
          <p:cNvPr id="4" name="Slide Number Placeholder 3"/>
          <p:cNvSpPr>
            <a:spLocks noGrp="1"/>
          </p:cNvSpPr>
          <p:nvPr>
            <p:ph type="sldNum" sz="quarter" idx="5"/>
          </p:nvPr>
        </p:nvSpPr>
        <p:spPr/>
        <p:txBody>
          <a:bodyPr/>
          <a:lstStyle/>
          <a:p>
            <a:fld id="{6AC90515-9FCB-4A1D-B2FC-3C7F9B04BF33}" type="slidenum">
              <a:rPr lang="en-US" smtClean="0"/>
              <a:t>2</a:t>
            </a:fld>
            <a:endParaRPr lang="en-US"/>
          </a:p>
        </p:txBody>
      </p:sp>
    </p:spTree>
    <p:extLst>
      <p:ext uri="{BB962C8B-B14F-4D97-AF65-F5344CB8AC3E}">
        <p14:creationId xmlns:p14="http://schemas.microsoft.com/office/powerpoint/2010/main" val="2239314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you are in Microsoft Azure Stack</a:t>
            </a:r>
          </a:p>
          <a:p>
            <a:r>
              <a:rPr lang="en-US" dirty="0"/>
              <a:t>Complete autonomous cloud: Talk about consistency between Azure and Azure Stack</a:t>
            </a:r>
          </a:p>
          <a:p>
            <a:r>
              <a:rPr lang="en-US" dirty="0"/>
              <a:t>Cloud Application Model: Talk about the common application model  like tools, APIs</a:t>
            </a:r>
          </a:p>
          <a:p>
            <a:r>
              <a:rPr lang="en-US" dirty="0"/>
              <a:t>Azure Services and market Place: web servers, containers, functions</a:t>
            </a:r>
          </a:p>
          <a:p>
            <a:r>
              <a:rPr lang="en-US" dirty="0"/>
              <a:t>Integrated system: Cloud inspired HW infra through H/W partners</a:t>
            </a:r>
          </a:p>
          <a:p>
            <a:endParaRPr lang="en-US" dirty="0"/>
          </a:p>
          <a:p>
            <a:r>
              <a:rPr lang="en-US" dirty="0"/>
              <a:t>Edge and Disconnected: How many of you have come across customers who has a factory that doesn’t have proper internet connection? There are scenarios where in one needs to understand the insights into how the processes are doing, efficiency of production output etc.</a:t>
            </a:r>
          </a:p>
          <a:p>
            <a:endParaRPr lang="en-US" dirty="0"/>
          </a:p>
          <a:p>
            <a:r>
              <a:rPr lang="en-US" dirty="0"/>
              <a:t>Regulations: Although Azure and Azure Stack are the most certified public and private cloud, some customer simply do not want to put their data into public cloud, data can’t leave the boundary of the country. Credit card data, or law regulation etc.</a:t>
            </a:r>
          </a:p>
          <a:p>
            <a:endParaRPr lang="en-US" dirty="0"/>
          </a:p>
          <a:p>
            <a:r>
              <a:rPr lang="en-US" dirty="0"/>
              <a:t>Application Modernization: Bring the app model on premises. </a:t>
            </a:r>
          </a:p>
        </p:txBody>
      </p:sp>
      <p:sp>
        <p:nvSpPr>
          <p:cNvPr id="4" name="Slide Number Placeholder 3"/>
          <p:cNvSpPr>
            <a:spLocks noGrp="1"/>
          </p:cNvSpPr>
          <p:nvPr>
            <p:ph type="sldNum" sz="quarter" idx="5"/>
          </p:nvPr>
        </p:nvSpPr>
        <p:spPr/>
        <p:txBody>
          <a:bodyPr/>
          <a:lstStyle/>
          <a:p>
            <a:fld id="{6AC90515-9FCB-4A1D-B2FC-3C7F9B04BF33}" type="slidenum">
              <a:rPr lang="en-US" smtClean="0"/>
              <a:t>14</a:t>
            </a:fld>
            <a:endParaRPr lang="en-US"/>
          </a:p>
        </p:txBody>
      </p:sp>
    </p:spTree>
    <p:extLst>
      <p:ext uri="{BB962C8B-B14F-4D97-AF65-F5344CB8AC3E}">
        <p14:creationId xmlns:p14="http://schemas.microsoft.com/office/powerpoint/2010/main" val="17884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fontAlgn="base" hangingPunct="0"/>
            <a:r>
              <a:rPr lang="en-US" sz="1200" kern="1200" dirty="0">
                <a:solidFill>
                  <a:schemeClr val="tx1"/>
                </a:solidFill>
                <a:effectLst/>
                <a:latin typeface="Arial"/>
                <a:ea typeface="+mn-ea"/>
                <a:cs typeface="+mn-cs"/>
              </a:rPr>
              <a:t>With Dell EMC Hybrid Cloud for Microsoft Azure Stack you have one hybrid cloud for delivering an automated, consistent experience for both traditional and cloud-native apps. This is because Azure Stack was built specifically for the cloud and the apps, services and tools are consistent with those available in the Azure public cloud.</a:t>
            </a:r>
          </a:p>
          <a:p>
            <a:pPr fontAlgn="base" hangingPunct="0"/>
            <a:endParaRPr lang="en-US" sz="1200" kern="1200" dirty="0">
              <a:solidFill>
                <a:schemeClr val="tx1"/>
              </a:solidFill>
              <a:effectLst/>
              <a:latin typeface="Arial"/>
              <a:ea typeface="+mn-ea"/>
              <a:cs typeface="+mn-cs"/>
            </a:endParaRPr>
          </a:p>
          <a:p>
            <a:pPr fontAlgn="base" hangingPunct="0"/>
            <a:r>
              <a:rPr lang="en-US" sz="1200" kern="1200" dirty="0">
                <a:solidFill>
                  <a:schemeClr val="tx1"/>
                </a:solidFill>
                <a:effectLst/>
                <a:latin typeface="Arial"/>
                <a:ea typeface="+mn-ea"/>
                <a:cs typeface="+mn-cs"/>
              </a:rPr>
              <a:t>There is no need to learn new tools to support IaaS and PaaS implementations or to administrate, automate and orchestrate lifecycle maintenance and operations tasks. Once a customer understand how to use the tools within Azure public cloud, they know how to use Azure Stack as well. Learn once, deploy and operate anywhere many times over.</a:t>
            </a:r>
          </a:p>
          <a:p>
            <a:pPr fontAlgn="base" hangingPunct="0"/>
            <a:r>
              <a:rPr lang="en-US" sz="1200" kern="1200" dirty="0">
                <a:solidFill>
                  <a:schemeClr val="tx1"/>
                </a:solidFill>
                <a:effectLst/>
                <a:latin typeface="Arial"/>
                <a:ea typeface="+mn-ea"/>
                <a:cs typeface="+mn-cs"/>
              </a:rPr>
              <a:t>One Azure ecosystem with identical tools for users/developers and IT operations teams – all managed with a consistent experience.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marL="0" marR="0" lvl="0" indent="0" algn="l" defTabSz="914400" rtl="0" eaLnBrk="1" fontAlgn="base" latinLnBrk="0" hangingPunct="1">
              <a:lnSpc>
                <a:spcPct val="100000"/>
              </a:lnSpc>
              <a:spcBef>
                <a:spcPct val="0"/>
              </a:spcBef>
              <a:spcAft>
                <a:spcPct val="0"/>
              </a:spcAft>
              <a:buClrTx/>
              <a:buSzTx/>
              <a:buFontTx/>
              <a:buNone/>
              <a:tabLst/>
              <a:defRPr/>
            </a:pPr>
            <a:fld id="{CAA9D7AD-677C-490C-B3B1-7F030CEE612D}" type="slidenum">
              <a:rPr kumimoji="0" lang="en-US" sz="24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6502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a:t>The power of Azure allows</a:t>
            </a:r>
            <a:r>
              <a:rPr lang="en-US" baseline="0" dirty="0"/>
              <a:t> developers to write their applications once and deploy anywhere in Azure or Azure Stack.   Both have an identical application model with the consistent APIs. </a:t>
            </a:r>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pPr marL="0" marR="0" lvl="0" indent="0" algn="l" defTabSz="914400" rtl="0" eaLnBrk="1" fontAlgn="base" latinLnBrk="0" hangingPunct="1">
              <a:lnSpc>
                <a:spcPct val="100000"/>
              </a:lnSpc>
              <a:spcBef>
                <a:spcPct val="0"/>
              </a:spcBef>
              <a:spcAft>
                <a:spcPct val="0"/>
              </a:spcAft>
              <a:buClrTx/>
              <a:buSzTx/>
              <a:buFontTx/>
              <a:buNone/>
              <a:tabLst/>
              <a:defRPr/>
            </a:pPr>
            <a:fld id="{075C79F9-2E34-4CA1-A7E3-C624B27DB1D1}" type="slidenum">
              <a:rPr kumimoji="0" lang="en-US" sz="24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38157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Azure AD </a:t>
            </a:r>
            <a:r>
              <a:rPr lang="en-US" sz="1200" kern="1200" dirty="0">
                <a:solidFill>
                  <a:schemeClr val="tx1"/>
                </a:solidFill>
                <a:effectLst/>
                <a:latin typeface="+mn-lt"/>
                <a:ea typeface="+mn-ea"/>
                <a:cs typeface="+mn-cs"/>
              </a:rPr>
              <a:t>is a cloud-based identity service. It has built in support for synchronizing with your existing on-premises Active Directory or can be used stand-alone. This means that all your applications, whether on-premises, in the cloud (including Office 365), or even mobile can share the same credentials. Administrators and developers can control access to internal and external data and applications using centralized rules and policies configured in Azure AD.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you use AAD, it requires 2 AAD accounts. A global Admin Account and a billing account. This can be same or different. </a:t>
            </a:r>
          </a:p>
          <a:p>
            <a:r>
              <a:rPr lang="en-US" sz="1200" kern="1200" dirty="0">
                <a:solidFill>
                  <a:schemeClr val="tx1"/>
                </a:solidFill>
                <a:effectLst/>
                <a:latin typeface="+mn-lt"/>
                <a:ea typeface="+mn-ea"/>
                <a:cs typeface="+mn-cs"/>
              </a:rPr>
              <a:t>        - Global Admin account will be used as a Cloud Operator. This is required for only connected deployment </a:t>
            </a:r>
          </a:p>
          <a:p>
            <a:r>
              <a:rPr lang="en-US" sz="1200" kern="1200" dirty="0">
                <a:solidFill>
                  <a:schemeClr val="tx1"/>
                </a:solidFill>
                <a:effectLst/>
                <a:latin typeface="+mn-lt"/>
                <a:ea typeface="+mn-ea"/>
                <a:cs typeface="+mn-cs"/>
              </a:rPr>
              <a:t>        - Billing Account: Required for both connected and disconnected deployments. This is required to establish relationship between Azure Stack and       	Azure commerce backend</a:t>
            </a:r>
          </a:p>
          <a:p>
            <a:r>
              <a:rPr lang="en-US" sz="1200" b="1" kern="1200" dirty="0">
                <a:solidFill>
                  <a:schemeClr val="tx1"/>
                </a:solidFill>
                <a:effectLst/>
                <a:latin typeface="+mn-lt"/>
                <a:ea typeface="+mn-ea"/>
                <a:cs typeface="+mn-cs"/>
              </a:rPr>
              <a:t>ADFS:</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Choose this option if you want to use your own identity store, such as your corporate Active Directory, for your Service Administrator accounts.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Billing Model: </a:t>
            </a:r>
            <a:r>
              <a:rPr lang="en-US" sz="1200" b="0" i="0" kern="1200" dirty="0">
                <a:solidFill>
                  <a:schemeClr val="tx1"/>
                </a:solidFill>
                <a:effectLst/>
                <a:latin typeface="+mn-lt"/>
                <a:ea typeface="+mn-ea"/>
                <a:cs typeface="+mn-cs"/>
              </a:rPr>
              <a:t>You can use Capacity Based or Consumption Based (Pay-as-you-use) billing models.</a:t>
            </a:r>
          </a:p>
          <a:p>
            <a:r>
              <a:rPr lang="en-US" sz="1200" b="0" i="0" kern="120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Pay-as-you-use model: Azure Stack brings the cloud economics model to on-premises environments. You begin running services with no upfront licensing fees and you pay only for what you use, just like in Azure. Because you take on the hardware and operating costs, Azure Stack service fees are typically lower than Azure prices.</a:t>
            </a:r>
          </a:p>
          <a:p>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	Note: If you bring you own license, you will be charged only the Azure Stack base virtual machine fees. For example, if you bring an MSDN Windows Server license and deploy a Windows Server virtual machine on Azure Stack, your consumption would be metered only at the base virtual machine rate.</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Capacity model: If you need to use Azure Stack in a disconnected mode, Microsoft offers a capacity model pricing package, which</a:t>
            </a:r>
          </a:p>
          <a:p>
            <a:r>
              <a:rPr lang="en-US" sz="1200" b="0" i="0" u="none" strike="noStrike" kern="1200" baseline="0" dirty="0">
                <a:solidFill>
                  <a:schemeClr val="tx1"/>
                </a:solidFill>
                <a:latin typeface="+mn-lt"/>
                <a:ea typeface="+mn-ea"/>
                <a:cs typeface="+mn-cs"/>
              </a:rPr>
              <a:t>	allows you to license all the physical cores in your deployment with a fixed fee annual subscription. Two capacity packages are available to 	meet your workload needs: the App Service package, which includes App Service, base virtual machines, and Azure Storage ($400/core/year), 	and the IaaS package, which includes base virtual machines and Azure Storage ($144/ core/year.) With the capacity model, you use your 	existing on-premises licenses to deploy Windows Server and SQL Server virtual machines. The capacity model is available via EA only. It is 	purchased as an Azure Plan SKU via normal volume licensing channels.</a:t>
            </a: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17</a:t>
            </a:fld>
            <a:endParaRPr lang="en-US" dirty="0"/>
          </a:p>
        </p:txBody>
      </p:sp>
    </p:spTree>
    <p:extLst>
      <p:ext uri="{BB962C8B-B14F-4D97-AF65-F5344CB8AC3E}">
        <p14:creationId xmlns:p14="http://schemas.microsoft.com/office/powerpoint/2010/main" val="139235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this option if you:</a:t>
            </a:r>
          </a:p>
          <a:p>
            <a:r>
              <a:rPr lang="en-US" dirty="0"/>
              <a:t>Have security or other restrictions that require you to deploy Azure Stack in an environment that is not connected to the Internet.</a:t>
            </a:r>
          </a:p>
          <a:p>
            <a:r>
              <a:rPr lang="en-US" dirty="0"/>
              <a:t>Want to block data (including usage data) from being sent to Azure.</a:t>
            </a:r>
          </a:p>
          <a:p>
            <a:r>
              <a:rPr lang="en-US" dirty="0"/>
              <a:t>Want to use Azure Stack purely as a private cloud solution that is deployed to your corporate Intranet, and aren’t interested in hybrid scenarios.</a:t>
            </a:r>
          </a:p>
          <a:p>
            <a:endParaRPr lang="en-US" dirty="0"/>
          </a:p>
          <a:p>
            <a:r>
              <a:rPr lang="en-US" dirty="0"/>
              <a:t>Note: </a:t>
            </a:r>
            <a:r>
              <a:rPr lang="en-US" sz="1200" b="0" i="0" kern="1200" dirty="0">
                <a:solidFill>
                  <a:schemeClr val="tx1"/>
                </a:solidFill>
                <a:effectLst/>
                <a:latin typeface="+mn-lt"/>
                <a:ea typeface="+mn-ea"/>
                <a:cs typeface="+mn-cs"/>
              </a:rPr>
              <a:t>You can deploy and use Azure Stack without a connection to the internet. However, with a disconnected deployment, you are limited to an AD FS identity store and the capacity-based billing model. Because multitenancy requires the use of Azure Active Directory (Azure AD), multitenancy is not supported for disconnected deployments.</a:t>
            </a:r>
          </a:p>
          <a:p>
            <a:r>
              <a:rPr lang="en-US" sz="1200" b="0" i="0" kern="1200" dirty="0">
                <a:solidFill>
                  <a:schemeClr val="tx1"/>
                </a:solidFill>
                <a:effectLst/>
                <a:latin typeface="+mn-lt"/>
                <a:ea typeface="+mn-ea"/>
                <a:cs typeface="+mn-cs"/>
              </a:rPr>
              <a:t>A disconnected deployment does not restrict you from later connecting your Azure Stack instance to Azure for hybrid tenant VM scenarios. It means that you don’t have connectivity to Azure during deployment or you don’t want to use Azure AD as your identity store.</a:t>
            </a:r>
            <a:endParaRPr lang="en-US" dirty="0"/>
          </a:p>
          <a:p>
            <a:endParaRPr lang="en-GB" dirty="0"/>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18</a:t>
            </a:fld>
            <a:endParaRPr lang="en-US" dirty="0"/>
          </a:p>
        </p:txBody>
      </p:sp>
    </p:spTree>
    <p:extLst>
      <p:ext uri="{BB962C8B-B14F-4D97-AF65-F5344CB8AC3E}">
        <p14:creationId xmlns:p14="http://schemas.microsoft.com/office/powerpoint/2010/main" val="102139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https://docs.microsoft.com/en-us/azure/azure-stack/azure-stack-disconnected-deployment#features-that-are-impaired-or-unavailable-in-disconnected-deployments</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19</a:t>
            </a:fld>
            <a:endParaRPr lang="en-US" dirty="0"/>
          </a:p>
        </p:txBody>
      </p:sp>
    </p:spTree>
    <p:extLst>
      <p:ext uri="{BB962C8B-B14F-4D97-AF65-F5344CB8AC3E}">
        <p14:creationId xmlns:p14="http://schemas.microsoft.com/office/powerpoint/2010/main" val="167565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a continuous integration/continuous development (CI/CD) approach to deploying applications becomes difficult when on-premises applications are built and operated in different ways than cloud applications. Having a consistent set of development tools and processes across the Azure public cloud and on-premises Azure Stack environments makes it far easier for organizations to implement a practice of CI/CD. Apps and services deployed the right way in Azure and Azure Stack are essentially interchangeable and can run in either location.</a:t>
            </a:r>
          </a:p>
          <a:p>
            <a:endParaRPr lang="en-US" dirty="0"/>
          </a:p>
          <a:p>
            <a:r>
              <a:rPr lang="en-US" dirty="0"/>
              <a:t>ARM: Azure Resource Manager. How many have you written an ARM template before? It allows you to manage VMs, Network resources and Storage resources in a logical ways that makes sense to you. Allows you to incrementally update your applications. ARM automatically calculates the changes and applies them. It manages quotas, subscription, access etc. ARM templates are JSON documents</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4/27/2019 7:20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46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software is increasingly connected and distributed. The consistency of Azure Stack with Azure infrastructure and platform services enable you to scale resources cross cloud to meet increased load as needed, and decrease resources as demand drops. Optimize cost and maximize resource efficiency while remaining compliant with cross cloud architecture</a:t>
            </a:r>
          </a:p>
          <a:p>
            <a:endParaRPr lang="en-US" dirty="0"/>
          </a:p>
          <a:p>
            <a:r>
              <a:rPr lang="en-US" sz="1200" kern="1200" dirty="0">
                <a:solidFill>
                  <a:schemeClr val="tx1"/>
                </a:solidFill>
                <a:effectLst/>
                <a:latin typeface="+mn-lt"/>
                <a:ea typeface="+mn-ea"/>
                <a:cs typeface="+mn-cs"/>
              </a:rPr>
              <a:t>Traffic Manager uses the DNS server that's closest to the user to direct user traffic to a globally distributed endpoint.</a:t>
            </a:r>
            <a:endParaRPr lang="en-US" dirty="0"/>
          </a:p>
          <a:p>
            <a:endParaRPr lang="en-US" dirty="0"/>
          </a:p>
          <a:p>
            <a:r>
              <a:rPr lang="en-US" dirty="0"/>
              <a:t>1. A large numbers of users attempt to access the web app.</a:t>
            </a:r>
          </a:p>
          <a:p>
            <a:r>
              <a:rPr lang="en-US" dirty="0"/>
              <a:t>2. Traffic manager returns the Azure Stack DNS name.</a:t>
            </a:r>
          </a:p>
          <a:p>
            <a:r>
              <a:rPr lang="en-US" dirty="0"/>
              <a:t>3. Users access the Azure Stack web app.</a:t>
            </a:r>
          </a:p>
          <a:p>
            <a:r>
              <a:rPr lang="en-US" dirty="0"/>
              <a:t>4. Once a threshold is reached, a function starts the Azure Web App and</a:t>
            </a:r>
          </a:p>
          <a:p>
            <a:r>
              <a:rPr lang="en-US" dirty="0"/>
              <a:t>   enables the Azure Traffic Manager route.</a:t>
            </a:r>
          </a:p>
          <a:p>
            <a:r>
              <a:rPr lang="en-US" dirty="0"/>
              <a:t>5. Traffic routed to Azure, which can automatically scale App Service.</a:t>
            </a: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4/27/2019 7:20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73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data that will continue to remain in an on-premises environment because it is impractical or against my organization policy to move it to the cloud. Still, I am looking to take advantage of public cloud innovation and adopt services to modernize my applications that leverage this data.</a:t>
            </a:r>
          </a:p>
          <a:p>
            <a:endParaRPr lang="en-US" dirty="0"/>
          </a:p>
          <a:p>
            <a:r>
              <a:rPr lang="en-US" dirty="0"/>
              <a:t>Azure with Azure Stack enables organizations to make technology placement decisions based on business needs—simplifying meeting custom compliance, sovereignty and data gravity requirements.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E480A3-6C84-4F88-8A6D-06F71ED7A42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777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Azure AI tools and cloud platform, the next generation of AI-enabled hybrid applications can run where your data lives. With Azure Stack, bring a trained AI model to the edge and integrate it with your applications for low-latency intelligence, with no tool or process changes for local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24</a:t>
            </a:fld>
            <a:endParaRPr lang="en-US"/>
          </a:p>
        </p:txBody>
      </p:sp>
    </p:spTree>
    <p:extLst>
      <p:ext uri="{BB962C8B-B14F-4D97-AF65-F5344CB8AC3E}">
        <p14:creationId xmlns:p14="http://schemas.microsoft.com/office/powerpoint/2010/main" val="89287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3</a:t>
            </a:fld>
            <a:endParaRPr lang="en-US"/>
          </a:p>
        </p:txBody>
      </p:sp>
    </p:spTree>
    <p:extLst>
      <p:ext uri="{BB962C8B-B14F-4D97-AF65-F5344CB8AC3E}">
        <p14:creationId xmlns:p14="http://schemas.microsoft.com/office/powerpoint/2010/main" val="848915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552450"/>
            <a:ext cx="5486400" cy="3087688"/>
          </a:xfrm>
          <a:prstGeom prst="rect">
            <a:avLst/>
          </a:prstGeom>
        </p:spPr>
      </p:sp>
      <p:sp>
        <p:nvSpPr>
          <p:cNvPr id="3" name="Notes Placeholder 2"/>
          <p:cNvSpPr>
            <a:spLocks noGrp="1"/>
          </p:cNvSpPr>
          <p:nvPr>
            <p:ph type="body" idx="1"/>
          </p:nvPr>
        </p:nvSpPr>
        <p:spPr>
          <a:xfrm>
            <a:off x="762001" y="4076373"/>
            <a:ext cx="5486400" cy="4696398"/>
          </a:xfrm>
          <a:prstGeom prst="rect">
            <a:avLst/>
          </a:prstGeom>
        </p:spPr>
        <p:txBody>
          <a:bodyPr/>
          <a:lstStyle/>
          <a:p>
            <a:r>
              <a:rPr lang="en-US" dirty="0"/>
              <a:t>Here we have a logical representation of the Azure Stack Architecture.</a:t>
            </a:r>
          </a:p>
          <a:p>
            <a:endParaRPr lang="en-US" dirty="0"/>
          </a:p>
          <a:p>
            <a:r>
              <a:rPr lang="en-US" dirty="0"/>
              <a:t>&lt;Click&gt; at the  bottom we see the physical constructs we talked about in the last module.  Essentially this represents the hardware layer of the stack.</a:t>
            </a:r>
          </a:p>
          <a:p>
            <a:endParaRPr lang="en-US" dirty="0"/>
          </a:p>
          <a:p>
            <a:r>
              <a:rPr lang="en-US" dirty="0"/>
              <a:t>&lt;Click&gt; Moving up the diagram we have a layer that provides the Extensible Service Framework.</a:t>
            </a:r>
          </a:p>
          <a:p>
            <a:endParaRPr lang="en-US" dirty="0"/>
          </a:p>
          <a:p>
            <a:r>
              <a:rPr lang="en-US" dirty="0"/>
              <a:t>This layer includes the “black box” configuration layer called out as “Foundational Services” and “Core Services” which contain things such as the Azure Stack Marketplace Gallery, Usage tracking, Subscriptions, and so forth”</a:t>
            </a:r>
          </a:p>
          <a:p>
            <a:endParaRPr lang="en-US" dirty="0"/>
          </a:p>
          <a:p>
            <a:r>
              <a:rPr lang="en-US" dirty="0"/>
              <a:t>And last but not least “Additional Services” which are additional services that can be either Microsoft or ISV provided.</a:t>
            </a:r>
          </a:p>
          <a:p>
            <a:endParaRPr lang="en-US" dirty="0"/>
          </a:p>
          <a:p>
            <a:r>
              <a:rPr lang="en-US" dirty="0"/>
              <a:t>As this is an Extensible Service Framework – this layer Provides a way for ISVs to add their unique and differentiated capabilities to the framework.  &lt;Click&gt;</a:t>
            </a:r>
          </a:p>
          <a:p>
            <a:endParaRPr lang="en-US" dirty="0"/>
          </a:p>
          <a:p>
            <a:r>
              <a:rPr lang="en-US" dirty="0"/>
              <a:t>The Azure Resource Manager or ARM interface between the user and the underlying resources – all management of the underlying resources is brokered through the Resource Manager. Here is where Azure Stack provides the consistent APIs between Azure and Azure Stack.  &lt;Click&gt;</a:t>
            </a:r>
          </a:p>
          <a:p>
            <a:endParaRPr lang="en-US" dirty="0"/>
          </a:p>
          <a:p>
            <a:r>
              <a:rPr lang="en-US" dirty="0"/>
              <a:t>So no matter what tool is desired by the wide variety of IT Service Consumers, Azure Stack provides an “engineer once, deploy to public or on-prem” experience based on ARM’s capabilities.  </a:t>
            </a:r>
          </a:p>
          <a:p>
            <a:endParaRPr lang="en-US" dirty="0"/>
          </a:p>
          <a:p>
            <a:endParaRPr lang="en-US" dirty="0"/>
          </a:p>
        </p:txBody>
      </p:sp>
      <p:sp>
        <p:nvSpPr>
          <p:cNvPr id="5" name="Header Placeholder 4"/>
          <p:cNvSpPr>
            <a:spLocks noGrp="1"/>
          </p:cNvSpPr>
          <p:nvPr>
            <p:ph type="hdr" sz="quarter" idx="11"/>
          </p:nvPr>
        </p:nvSpPr>
        <p:spPr>
          <a:xfrm>
            <a:off x="1985962" y="28303"/>
            <a:ext cx="3038475" cy="466725"/>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444444"/>
                </a:solidFill>
                <a:effectLst/>
                <a:uLnTx/>
                <a:uFillTx/>
                <a:latin typeface="Arial"/>
                <a:ea typeface="+mn-ea"/>
                <a:cs typeface="+mn-cs"/>
              </a:rPr>
              <a:t>A Closer Look at Dell EMC Cloud for Microsoft Azure Stack</a:t>
            </a:r>
          </a:p>
        </p:txBody>
      </p:sp>
      <p:sp>
        <p:nvSpPr>
          <p:cNvPr id="6" name="Slide Number Placeholder 5"/>
          <p:cNvSpPr>
            <a:spLocks noGrp="1"/>
          </p:cNvSpPr>
          <p:nvPr>
            <p:ph type="sldNum" sz="quarter" idx="12"/>
          </p:nvPr>
        </p:nvSpPr>
        <p:spPr>
          <a:xfrm>
            <a:off x="3971925" y="8829675"/>
            <a:ext cx="3038475" cy="466725"/>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E8E5A6D-169F-9E40-93F3-A35BEDB00DD3}"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26</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65996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561975"/>
            <a:ext cx="5486400" cy="3087688"/>
          </a:xfrm>
          <a:prstGeom prst="rect">
            <a:avLst/>
          </a:prstGeom>
        </p:spPr>
      </p:sp>
      <p:sp>
        <p:nvSpPr>
          <p:cNvPr id="3" name="Notes Placeholder 2"/>
          <p:cNvSpPr>
            <a:spLocks noGrp="1"/>
          </p:cNvSpPr>
          <p:nvPr>
            <p:ph type="body" idx="1"/>
          </p:nvPr>
        </p:nvSpPr>
        <p:spPr>
          <a:xfrm>
            <a:off x="762001" y="3876429"/>
            <a:ext cx="5486400" cy="4886571"/>
          </a:xfrm>
          <a:prstGeom prst="rect">
            <a:avLst/>
          </a:prstGeom>
        </p:spPr>
        <p:txBody>
          <a:bodyPr/>
          <a:lstStyle/>
          <a:p>
            <a:r>
              <a:rPr lang="en-US" dirty="0"/>
              <a:t>I’m going to spend the first few minutes reviewing the key design principles we’ve taken with our approach to engineering the Dell EMC Cloud for Microsoft Azure Stack and how our approach makes us unique in the market &lt;click&gt;</a:t>
            </a:r>
          </a:p>
          <a:p>
            <a:endParaRPr lang="en-US" dirty="0"/>
          </a:p>
          <a:p>
            <a:r>
              <a:rPr lang="en-US" dirty="0"/>
              <a:t>Let’s start by reinforcing the fact that Azure Stack is only being delivered as an</a:t>
            </a:r>
            <a:r>
              <a:rPr lang="en-US" baseline="0" dirty="0"/>
              <a:t> integrated system</a:t>
            </a:r>
            <a:r>
              <a:rPr lang="en-US" dirty="0"/>
              <a:t>.  &lt;click&gt; The Dell EMC offering is purpose built to deliver</a:t>
            </a:r>
            <a:r>
              <a:rPr lang="en-US" baseline="0" dirty="0"/>
              <a:t> a scalable, reliable, and consistent infrastructure for the Azure Stack software components. This solution has been engineered to be more than an ala carte menu of industry leading servers with top of rack switching.  It has been designed to specifically support the Azure Stack Software and tenant workloads and is part of our market leading hyper-converged family of offerings consisting of </a:t>
            </a:r>
            <a:r>
              <a:rPr lang="en-US" baseline="0" dirty="0" err="1"/>
              <a:t>VxRAIL</a:t>
            </a:r>
            <a:r>
              <a:rPr lang="en-US" baseline="0" dirty="0"/>
              <a:t> and </a:t>
            </a:r>
            <a:r>
              <a:rPr lang="en-US" baseline="0" dirty="0" err="1"/>
              <a:t>VxRACK</a:t>
            </a:r>
            <a:r>
              <a:rPr lang="en-US" baseline="0" dirty="0"/>
              <a:t> systems. &lt;click&gt;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Dell EMC Cloud for Microsoft Azure Stack</a:t>
            </a:r>
            <a:r>
              <a:rPr lang="en-US" dirty="0"/>
              <a:t> is deployed as an appliance – racked, stacked, cabled, configured, and ready to deploy cloud optimized workloads – and it is supported and maintained as an appliance throughout its lifecycle, not in a piecemeal fashion.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endParaRPr lang="en-US" dirty="0"/>
          </a:p>
          <a:p>
            <a:r>
              <a:rPr lang="en-US" dirty="0"/>
              <a:t>If we draw back the curtains and look at the software defined underpinnings - Azure Stack is deployed on a Hyper-Converged architecture based on the Microsoft Windows 2016 Storage</a:t>
            </a:r>
            <a:r>
              <a:rPr lang="en-US" baseline="0" dirty="0"/>
              <a:t> Spaces Direct and Software Defined Networking capabilities.  Dell EMC is the market leader in delivering Hyper-Converged solutions building on the previously mentioned </a:t>
            </a:r>
            <a:r>
              <a:rPr lang="en-US" baseline="0" dirty="0" err="1"/>
              <a:t>VxRail</a:t>
            </a:r>
            <a:r>
              <a:rPr lang="en-US" baseline="0" dirty="0"/>
              <a:t> and </a:t>
            </a:r>
            <a:r>
              <a:rPr lang="en-US" baseline="0" dirty="0" err="1"/>
              <a:t>VxRack</a:t>
            </a:r>
            <a:r>
              <a:rPr lang="en-US" baseline="0" dirty="0"/>
              <a:t>  family of products and our experience designing these offerings along with our previous hybrid cloud offerings have greatly influence how we’ve engineered </a:t>
            </a:r>
            <a:r>
              <a:rPr lang="en-US" baseline="0" dirty="0" err="1"/>
              <a:t>VxRack</a:t>
            </a:r>
            <a:r>
              <a:rPr lang="en-US" baseline="0" dirty="0"/>
              <a:t> AS&lt;click&gt;</a:t>
            </a:r>
            <a:endParaRPr lang="en-US" dirty="0"/>
          </a:p>
          <a:p>
            <a:endParaRPr lang="en-US" dirty="0"/>
          </a:p>
          <a:p>
            <a:r>
              <a:rPr lang="en-US" dirty="0"/>
              <a:t>We have taken a tightly engineered approach to building out our Azure Stack offering. Our experience delivering hybrid cloud based systems has taught us that ala carte server offerings in a cloud model are a recipe for disaster and, in an endeavor to limit the potential for “bad configurations”, our configuration options have been specifically engineered to account for the over riding Azure Stack-based design requirements.  In short they’ve been designed specifically with Azure based workloads in mind and not leveraging methodology from more traditional virtualization environments which have different requirements, best practices and use cases.  </a:t>
            </a:r>
          </a:p>
          <a:p>
            <a:r>
              <a:rPr lang="en-US" baseline="0" dirty="0"/>
              <a:t>&lt;click&gt;</a:t>
            </a:r>
          </a:p>
          <a:p>
            <a:endParaRPr lang="en-US" baseline="0" dirty="0"/>
          </a:p>
          <a:p>
            <a:r>
              <a:rPr lang="en-US" baseline="0" dirty="0"/>
              <a:t>Up front engineering only tells part of the story though – sustained engineering will be equally if not more critical to the long term success of Azure Stack deployments.</a:t>
            </a:r>
          </a:p>
          <a:p>
            <a:endParaRPr lang="en-US" baseline="0" dirty="0"/>
          </a:p>
          <a:p>
            <a:r>
              <a:rPr lang="en-US" dirty="0"/>
              <a:t>How we streamline and ease the operational burden on our IT organizations will at the end-of-the-day be a key differentiator in the marketplace.</a:t>
            </a:r>
          </a:p>
          <a:p>
            <a:endParaRPr lang="en-US" baseline="0" dirty="0"/>
          </a:p>
          <a:p>
            <a:r>
              <a:rPr lang="en-US" baseline="0" dirty="0"/>
              <a:t>&lt;click&gt;</a:t>
            </a:r>
          </a:p>
          <a:p>
            <a:endParaRPr lang="en-US" baseline="0" dirty="0"/>
          </a:p>
          <a:p>
            <a:r>
              <a:rPr lang="en-US" baseline="0" dirty="0"/>
              <a:t>The stringent engineering approach we have taken to both initial design and ongoing sustainability, we believe, provides our joint customers with the most stable and sustainable platform for their Azure Stack deployments allowing them to focus on applications rather than core infrastructure management.</a:t>
            </a:r>
          </a:p>
          <a:p>
            <a:endParaRPr lang="en-US" dirty="0"/>
          </a:p>
        </p:txBody>
      </p:sp>
      <p:sp>
        <p:nvSpPr>
          <p:cNvPr id="5" name="Header Placeholder 4"/>
          <p:cNvSpPr>
            <a:spLocks noGrp="1"/>
          </p:cNvSpPr>
          <p:nvPr>
            <p:ph type="hd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444444"/>
                </a:solidFill>
                <a:effectLst/>
                <a:uLnTx/>
                <a:uFillTx/>
                <a:latin typeface="Arial"/>
                <a:ea typeface="+mn-ea"/>
                <a:cs typeface="+mn-cs"/>
              </a:rPr>
              <a:t>A Closer Look at Dell EMC Cloud for Microsoft Azure Stack</a:t>
            </a:r>
          </a:p>
        </p:txBody>
      </p:sp>
      <p:sp>
        <p:nvSpPr>
          <p:cNvPr id="6" name="Slide Number Placeholder 5"/>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E8E5A6D-169F-9E40-93F3-A35BEDB00DD3}"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28</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3332656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r>
              <a:rPr lang="en-US" dirty="0"/>
              <a:t>Let’s start by looking at the core physical componentry of the Dell EMC Cloud for Microsoft Azure Stack. &lt;click&gt;</a:t>
            </a:r>
          </a:p>
          <a:p>
            <a:endParaRPr lang="en-US" dirty="0"/>
          </a:p>
          <a:p>
            <a:r>
              <a:rPr lang="en-US" dirty="0"/>
              <a:t>Starting from the top of the rack there are redundant 10 gig Dell EMC s4048 switches that handle all North/South traffic &lt;click&gt;</a:t>
            </a:r>
          </a:p>
          <a:p>
            <a:endParaRPr lang="en-US" dirty="0"/>
          </a:p>
          <a:p>
            <a:r>
              <a:rPr lang="en-US" dirty="0"/>
              <a:t>Next we have a single 1 gig S3048 OOB switch for management &lt;click&gt;</a:t>
            </a:r>
          </a:p>
          <a:p>
            <a:endParaRPr lang="en-US" dirty="0"/>
          </a:p>
          <a:p>
            <a:r>
              <a:rPr lang="en-US" dirty="0"/>
              <a:t>There is a single Dell EMC R640 Server that serves as the hardware lifecycle host.  This server has three functions.</a:t>
            </a:r>
          </a:p>
          <a:p>
            <a:endParaRPr lang="en-US" dirty="0"/>
          </a:p>
          <a:p>
            <a:pPr marL="171450" indent="-171450">
              <a:buFont typeface="Arial" panose="020B0604020202020204" pitchFamily="34" charset="0"/>
              <a:buChar char="•"/>
            </a:pPr>
            <a:r>
              <a:rPr lang="en-US" dirty="0"/>
              <a:t>During initial deployment it serves as the staging ground to deploy the Azure Stack Software and configure the cluster for use.</a:t>
            </a:r>
          </a:p>
          <a:p>
            <a:pPr marL="171450" indent="-171450">
              <a:buFont typeface="Arial" panose="020B0604020202020204" pitchFamily="34" charset="0"/>
              <a:buChar char="•"/>
            </a:pPr>
            <a:r>
              <a:rPr lang="en-US" dirty="0"/>
              <a:t>It hosts Open Manage Essentials and Open Manage Network Manager for monitoring the hardware health of the Azure Stack and finally but probably most importantly</a:t>
            </a:r>
          </a:p>
          <a:p>
            <a:pPr marL="171450" indent="-171450">
              <a:buFont typeface="Arial" panose="020B0604020202020204" pitchFamily="34" charset="0"/>
              <a:buChar char="•"/>
            </a:pPr>
            <a:r>
              <a:rPr lang="en-US" dirty="0"/>
              <a:t>It serves as the orchestration mechanism for deploying firmware and non-driver hardware updates to the system.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HLH and the OOB switch are the only two non-redundant components in the stack</a:t>
            </a:r>
          </a:p>
          <a:p>
            <a:pPr marL="0" indent="0">
              <a:buFont typeface="Arial" panose="020B0604020202020204" pitchFamily="34" charset="0"/>
              <a:buNone/>
            </a:pPr>
            <a:r>
              <a:rPr lang="en-US" dirty="0"/>
              <a:t>&lt;click&gt;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compute nodes of the cluster consist of 4, 8, or 12 Dell EMC R740XD Servers</a:t>
            </a:r>
          </a:p>
          <a:p>
            <a:pPr marL="0" indent="0">
              <a:buFont typeface="Arial" panose="020B0604020202020204" pitchFamily="34" charset="0"/>
              <a:buNone/>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Please note Dell EMC has made the engineering decision to deploy Azure Stack clusters only in these increments – Microsoft specifications are only that a cluster must be a minimum for 4 servers, maximum of 12.</a:t>
            </a:r>
          </a:p>
          <a:p>
            <a:endParaRPr lang="en-US" dirty="0"/>
          </a:p>
        </p:txBody>
      </p:sp>
      <p:sp>
        <p:nvSpPr>
          <p:cNvPr id="4" name="Header Placeholder 3"/>
          <p:cNvSpPr>
            <a:spLocks noGrp="1"/>
          </p:cNvSpPr>
          <p:nvPr>
            <p:ph type="hdr" sz="quarter" idx="10"/>
          </p:nvPr>
        </p:nvSpPr>
        <p:spPr>
          <a:xfrm>
            <a:off x="1985962" y="28303"/>
            <a:ext cx="3038475" cy="4667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 Closer Look at Dell EMC Cloud for Microsoft Azure Stack</a:t>
            </a:r>
          </a:p>
        </p:txBody>
      </p:sp>
      <p:sp>
        <p:nvSpPr>
          <p:cNvPr id="5" name="Slide Number Placeholder 4"/>
          <p:cNvSpPr>
            <a:spLocks noGrp="1"/>
          </p:cNvSpPr>
          <p:nvPr>
            <p:ph type="sldNum" sz="quarter" idx="11"/>
          </p:nvPr>
        </p:nvSpPr>
        <p:spPr>
          <a:xfrm>
            <a:off x="3971925" y="8829675"/>
            <a:ext cx="3038475" cy="4667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8E5A6D-169F-9E40-93F3-A35BEDB00DD3}"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976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February 4th, We announced Tactical Azure Stack, a ruggedized platform for</a:t>
            </a:r>
            <a:r>
              <a:rPr lang="en-US" b="1" dirty="0"/>
              <a:t> </a:t>
            </a:r>
            <a:r>
              <a:rPr lang="en-US" dirty="0"/>
              <a:t>Microsoft Azure Stack. It is the first and only ruggedized platform for Azure Stack. General availability is planned in mid-March for the US only. Other countries will be added throughout the year.</a:t>
            </a:r>
          </a:p>
          <a:p>
            <a:endParaRPr lang="en-US" dirty="0"/>
          </a:p>
          <a:p>
            <a:r>
              <a:rPr lang="en-US" dirty="0"/>
              <a:t>Tactical Azure Stack is the first and only ruggedized Azure Stack product available for tactical edge deployments. Based on our proven </a:t>
            </a:r>
            <a:r>
              <a:rPr lang="en-US" u="sng" dirty="0">
                <a:hlinkClick r:id="rId3"/>
              </a:rPr>
              <a:t>all-flash Dell EMC Cloud for Microsoft Azure Stack</a:t>
            </a:r>
            <a:r>
              <a:rPr lang="en-US" dirty="0"/>
              <a:t>, it brings an Azure consistent-cloud to operating environments with:</a:t>
            </a:r>
          </a:p>
          <a:p>
            <a:endParaRPr lang="en-US" dirty="0"/>
          </a:p>
          <a:p>
            <a:pPr lvl="0"/>
            <a:r>
              <a:rPr lang="en-US" dirty="0"/>
              <a:t>Limited or no network connectivity</a:t>
            </a:r>
          </a:p>
          <a:p>
            <a:pPr lvl="0"/>
            <a:r>
              <a:rPr lang="en-US" dirty="0"/>
              <a:t>Fully mobile, or high portability (“2-person lift”) requirements</a:t>
            </a:r>
          </a:p>
          <a:p>
            <a:pPr lvl="0"/>
            <a:r>
              <a:rPr lang="en-US" dirty="0"/>
              <a:t>Harsh conditions requiring mil spec solutions </a:t>
            </a:r>
          </a:p>
          <a:p>
            <a:r>
              <a:rPr lang="en-US" dirty="0"/>
              <a:t>High security requirements, with optional connectivity to Azure Government, Azure Secret, and Azure Top Secret.</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Dell EMC Tactical Microsoft Azure Stack offering was developed in partnership with Microsoft and </a:t>
            </a:r>
            <a:r>
              <a:rPr lang="en-US" b="1" baseline="0" dirty="0"/>
              <a:t>&lt;Click&gt; </a:t>
            </a:r>
            <a:r>
              <a:rPr lang="en-US" dirty="0" err="1"/>
              <a:t>Tracewell</a:t>
            </a:r>
            <a:r>
              <a:rPr lang="en-US" dirty="0"/>
              <a:t> Systems.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Azure Stack use cases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1" baseline="0" dirty="0"/>
              <a:t>&lt;Click&gt; </a:t>
            </a:r>
            <a:endParaRPr lang="en-US" b="1"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It extends Azure-based solutions beyond the traditional data center to a wide variety of non-standard environments, such as tactical deployments in ruggedized environments with limited or completely disconnected access.</a:t>
            </a:r>
            <a:r>
              <a:rPr lang="en-US" baseline="0" dirty="0"/>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At just 41.5 inches high, and 25.63</a:t>
            </a:r>
            <a:r>
              <a:rPr lang="en-US" baseline="0" dirty="0"/>
              <a:t> inch</a:t>
            </a:r>
            <a:r>
              <a:rPr lang="en-US" dirty="0"/>
              <a:t> operating depth, the Tactical Microsoft Azure Stack unlocks a wide variety of use cases, </a:t>
            </a:r>
            <a:r>
              <a:rPr lang="en-US" b="1" dirty="0"/>
              <a:t>&lt;Click&gt; </a:t>
            </a:r>
            <a:r>
              <a:rPr lang="en-US" dirty="0"/>
              <a:t>including forward deployed environments, mobile platforms such as shipboard and aerospace applications, along with non-traditional environmental conditions The design goal being MIL-STD-810G compliance.</a:t>
            </a:r>
          </a:p>
          <a:p>
            <a:endParaRPr lang="en-US" dirty="0"/>
          </a:p>
          <a:p>
            <a:r>
              <a:rPr lang="en-US" b="1" dirty="0"/>
              <a:t>Verticals &lt;Click&gt;</a:t>
            </a:r>
          </a:p>
          <a:p>
            <a:r>
              <a:rPr lang="en-US" b="0" dirty="0"/>
              <a:t>Verticals for</a:t>
            </a:r>
            <a:r>
              <a:rPr lang="en-US" b="0" baseline="0" dirty="0"/>
              <a:t> Azure Stack include tactical edge, mobile and hostile environments such as </a:t>
            </a:r>
            <a:endParaRPr lang="en-US" b="0" dirty="0"/>
          </a:p>
          <a:p>
            <a:pPr marL="685800" lvl="1" indent="-171450">
              <a:buFont typeface="Arial" panose="020B0604020202020204" pitchFamily="34" charset="0"/>
              <a:buChar char="•"/>
            </a:pPr>
            <a:r>
              <a:rPr lang="en-US" dirty="0"/>
              <a:t>Military field deployments</a:t>
            </a:r>
          </a:p>
          <a:p>
            <a:pPr marL="685800" lvl="1" indent="-171450">
              <a:buFont typeface="Arial" panose="020B0604020202020204" pitchFamily="34" charset="0"/>
              <a:buChar char="•"/>
            </a:pPr>
            <a:r>
              <a:rPr lang="en-US" dirty="0"/>
              <a:t>Oil rigs/fields</a:t>
            </a:r>
          </a:p>
          <a:p>
            <a:pPr marL="685800" lvl="1" indent="-171450">
              <a:buFont typeface="Arial" panose="020B0604020202020204" pitchFamily="34" charset="0"/>
              <a:buChar char="•"/>
            </a:pPr>
            <a:r>
              <a:rPr lang="en-US" dirty="0"/>
              <a:t>Disaster relief zones</a:t>
            </a:r>
          </a:p>
          <a:p>
            <a:pPr marL="685800" lvl="1" indent="-171450">
              <a:buFont typeface="Arial" panose="020B0604020202020204" pitchFamily="34" charset="0"/>
              <a:buChar char="•"/>
            </a:pPr>
            <a:r>
              <a:rPr lang="en-US" dirty="0"/>
              <a:t>Rural environments</a:t>
            </a:r>
          </a:p>
          <a:p>
            <a:pPr marL="685800" lvl="1" indent="-171450">
              <a:buFont typeface="Arial" panose="020B0604020202020204" pitchFamily="34" charset="0"/>
              <a:buChar char="•"/>
            </a:pPr>
            <a:r>
              <a:rPr lang="en-US" dirty="0"/>
              <a:t>Mining environments</a:t>
            </a:r>
          </a:p>
          <a:p>
            <a:pPr marL="685800" lvl="1" indent="-171450">
              <a:buFont typeface="Arial" panose="020B0604020202020204" pitchFamily="34" charset="0"/>
              <a:buChar char="•"/>
            </a:pPr>
            <a:r>
              <a:rPr lang="en-US" dirty="0"/>
              <a:t>In the back of a truck for mobility purposes</a:t>
            </a:r>
          </a:p>
          <a:p>
            <a:endParaRPr lang="en-US" dirty="0"/>
          </a:p>
          <a:p>
            <a:r>
              <a:rPr lang="en-US" dirty="0"/>
              <a:t>Key features include:</a:t>
            </a:r>
          </a:p>
          <a:p>
            <a:endParaRPr lang="en-US" dirty="0"/>
          </a:p>
          <a:p>
            <a:pPr marL="171450" indent="-171450">
              <a:buFont typeface="Arial" panose="020B0604020202020204" pitchFamily="34" charset="0"/>
              <a:buChar char="•"/>
            </a:pPr>
            <a:r>
              <a:rPr lang="en-US" dirty="0"/>
              <a:t>Fully mobile or high portability (2-person lift) requirements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&lt;Click&gt; </a:t>
            </a:r>
            <a:r>
              <a:rPr lang="en-US" dirty="0"/>
              <a:t>Uses PowerEdge R640 servers with all-flash</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Includes same Dell EMC innovations as on-premise Azure Stack (AS): industry exclusive firmware update automation, as well as consistent services and support </a:t>
            </a:r>
          </a:p>
          <a:p>
            <a:pPr marL="171450" lvl="0" indent="-171450">
              <a:buFont typeface="Arial" panose="020B0604020202020204" pitchFamily="34" charset="0"/>
              <a:buChar char="•"/>
            </a:pPr>
            <a:r>
              <a:rPr lang="en-US" dirty="0"/>
              <a:t>Highly secure requirements, with optional connectivity to Azure Government, Azure Secret, and Azure Top Secret</a:t>
            </a:r>
            <a:endParaRPr lang="en-US" b="1" dirty="0"/>
          </a:p>
          <a:p>
            <a:r>
              <a:rPr lang="en-US" dirty="0"/>
              <a:t> </a:t>
            </a:r>
          </a:p>
          <a:p>
            <a:r>
              <a:rPr lang="en-US" dirty="0"/>
              <a:t>There is no difference between the Tactical Azure Stack and the Data Center Azure Stack from cloud operator, developer, and tenant perspectives. The core componentry is identical to our all-flash VxRack AS offer.</a:t>
            </a:r>
            <a:r>
              <a:rPr lang="en-US" baseline="0" dirty="0"/>
              <a:t> </a:t>
            </a:r>
            <a:r>
              <a:rPr lang="en-US" dirty="0"/>
              <a:t>This also includes our industry exclusive firmware update automation, as well as consistent services and support whether a customer is running in a comfortable data center or a mobile-deployed environment.</a:t>
            </a:r>
          </a:p>
          <a:p>
            <a:endParaRPr lang="en-US" dirty="0"/>
          </a:p>
          <a:p>
            <a:r>
              <a:rPr lang="en-US" b="1" dirty="0"/>
              <a:t>Exclusive Dell EMC features</a:t>
            </a:r>
            <a:r>
              <a:rPr lang="en-US" b="1" baseline="0" dirty="0"/>
              <a:t> &lt;Click&gt;</a:t>
            </a:r>
          </a:p>
          <a:p>
            <a:pPr marL="171450" indent="-171450">
              <a:buFont typeface="Arial" panose="020B0604020202020204" pitchFamily="34" charset="0"/>
              <a:buChar char="•"/>
            </a:pPr>
            <a:r>
              <a:rPr lang="en-US" dirty="0"/>
              <a:t>Industry-leading server platform</a:t>
            </a:r>
          </a:p>
          <a:p>
            <a:pPr marL="171450" indent="-171450">
              <a:buFont typeface="Arial" panose="020B0604020202020204" pitchFamily="34" charset="0"/>
              <a:buChar char="•"/>
            </a:pPr>
            <a:r>
              <a:rPr lang="en-US" dirty="0"/>
              <a:t>Automated Lifecycle Management</a:t>
            </a:r>
          </a:p>
          <a:p>
            <a:pPr marL="171450" indent="-171450">
              <a:buFont typeface="Arial" panose="020B0604020202020204" pitchFamily="34" charset="0"/>
              <a:buChar char="•"/>
            </a:pPr>
            <a:r>
              <a:rPr lang="en-US" dirty="0"/>
              <a:t>Integration with Dell IP (Isilon, </a:t>
            </a:r>
            <a:r>
              <a:rPr lang="en-US" dirty="0" err="1"/>
              <a:t>CloudLink</a:t>
            </a:r>
            <a:r>
              <a:rPr lang="en-US" dirty="0"/>
              <a:t>, PCF)</a:t>
            </a:r>
          </a:p>
          <a:p>
            <a:pPr marL="171450" indent="-171450">
              <a:buFont typeface="Arial" panose="020B0604020202020204" pitchFamily="34" charset="0"/>
              <a:buChar char="•"/>
            </a:pPr>
            <a:r>
              <a:rPr lang="en-US" dirty="0"/>
              <a:t>Sold and supported through Dell EMC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0940E-E4FB-4F5F-8393-4B1D621F7E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055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32</a:t>
            </a:fld>
            <a:endParaRPr lang="en-US"/>
          </a:p>
        </p:txBody>
      </p:sp>
    </p:spTree>
    <p:extLst>
      <p:ext uri="{BB962C8B-B14F-4D97-AF65-F5344CB8AC3E}">
        <p14:creationId xmlns:p14="http://schemas.microsoft.com/office/powerpoint/2010/main" val="4026500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33</a:t>
            </a:fld>
            <a:endParaRPr lang="en-US"/>
          </a:p>
        </p:txBody>
      </p:sp>
    </p:spTree>
    <p:extLst>
      <p:ext uri="{BB962C8B-B14F-4D97-AF65-F5344CB8AC3E}">
        <p14:creationId xmlns:p14="http://schemas.microsoft.com/office/powerpoint/2010/main" val="572514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part of our ongoing commitment to provide the most sustainable and automated Azure Stack platform on the market we are pleased to announce that the current release of the Dell EMC Cloud for Microsoft Azure Stack (1805) delivers a preview of our Automated Update tooling for our 14g based systems!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includes automation of Hardware Patch and Update for the compute node updates as well as the HLH.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time being, in order to get access to the tool you must work through your TAM to gain access.  This allows us to track who is leveraging the tool and allows us to work with you directly as you run through your initial updates via the automated process.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let’s take a glimpse of what the tooling and process look like: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First, you will download the available updates and put them somewhere accessible by the tool.</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will then launch the tool that is provided by Dell EMC getting a window that looks like this &lt;click&gt;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Upon clicking “Next” you will be queried to provide a set of information including the location of the downloaded update packages, IP ranges for the </a:t>
            </a:r>
            <a:r>
              <a:rPr lang="en-US" sz="1200" kern="1200" dirty="0" err="1">
                <a:solidFill>
                  <a:schemeClr val="tx1"/>
                </a:solidFill>
                <a:effectLst/>
                <a:latin typeface="+mn-lt"/>
                <a:ea typeface="+mn-ea"/>
                <a:cs typeface="+mn-cs"/>
              </a:rPr>
              <a:t>iDRACs</a:t>
            </a:r>
            <a:r>
              <a:rPr lang="en-US" sz="1200" kern="1200" dirty="0">
                <a:solidFill>
                  <a:schemeClr val="tx1"/>
                </a:solidFill>
                <a:effectLst/>
                <a:latin typeface="+mn-lt"/>
                <a:ea typeface="+mn-ea"/>
                <a:cs typeface="+mn-cs"/>
              </a:rPr>
              <a:t> on your nodes, and the appropriate credentials.  &lt;Click&gt;</a:t>
            </a:r>
          </a:p>
          <a:p>
            <a:endParaRPr lang="en-US"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Note the HLH and Azure Stack compute nodes can be scheduled together or done individually with a simple check box depending on your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Please be aware that if updating the firmware on the HLH you will be prompted to suspend </a:t>
            </a:r>
            <a:r>
              <a:rPr lang="en-US" sz="1200" kern="1200" dirty="0" err="1">
                <a:solidFill>
                  <a:schemeClr val="tx1"/>
                </a:solidFill>
                <a:effectLst/>
                <a:latin typeface="+mn-lt"/>
                <a:ea typeface="+mn-ea"/>
                <a:cs typeface="+mn-cs"/>
              </a:rPr>
              <a:t>Bitlocker</a:t>
            </a:r>
            <a:r>
              <a:rPr lang="en-US" sz="1200" kern="1200" dirty="0">
                <a:solidFill>
                  <a:schemeClr val="tx1"/>
                </a:solidFill>
                <a:effectLst/>
                <a:latin typeface="+mn-lt"/>
                <a:ea typeface="+mn-ea"/>
                <a:cs typeface="+mn-cs"/>
              </a:rPr>
              <a:t> on the HLH. </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From here I click to initiate the update process and the tool runs through the process including bringing the nodes in an out of maintenance mode, validating success, and providing status. &lt;Click&gt;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process will take some time (think hours) but no further Operator interaction is required until the updates are completed.</a:t>
            </a:r>
          </a:p>
          <a:p>
            <a:r>
              <a:rPr lang="en-US" sz="1200" kern="1200" dirty="0">
                <a:solidFill>
                  <a:schemeClr val="tx1"/>
                </a:solidFill>
                <a:effectLst/>
                <a:latin typeface="+mn-lt"/>
                <a:ea typeface="+mn-ea"/>
                <a:cs typeface="+mn-cs"/>
              </a:rPr>
              <a:t>The net of this is the total operator interaction on a successful update is minutes.  There is no series of repetitive tasks to preform introducing increasing risk of human error, outages, or configuration drift.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0168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5</a:t>
            </a:fld>
            <a:endParaRPr lang="en-US"/>
          </a:p>
        </p:txBody>
      </p:sp>
    </p:spTree>
    <p:extLst>
      <p:ext uri="{BB962C8B-B14F-4D97-AF65-F5344CB8AC3E}">
        <p14:creationId xmlns:p14="http://schemas.microsoft.com/office/powerpoint/2010/main" val="289294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eaLnBrk="1" fontAlgn="auto" hangingPunct="1">
              <a:spcBef>
                <a:spcPts val="1200"/>
              </a:spcBef>
              <a:spcAft>
                <a:spcPts val="0"/>
              </a:spcAft>
              <a:defRPr/>
            </a:pPr>
            <a:r>
              <a:rPr lang="en-US" dirty="0"/>
              <a:t>For the new digital customer, user experience trumps all, with rising and continuously changing expectations for intelligent applications – always available, with real-time updates and intelligent interactions.  Intelligent applications are the new face of business.</a:t>
            </a:r>
          </a:p>
          <a:p>
            <a:pPr marL="0" marR="0" lvl="0" indent="0" algn="l" defTabSz="457200" rtl="0" eaLnBrk="1" fontAlgn="auto" latinLnBrk="0" hangingPunct="1">
              <a:lnSpc>
                <a:spcPct val="100000"/>
              </a:lnSpc>
              <a:spcBef>
                <a:spcPts val="1200"/>
              </a:spcBef>
              <a:spcAft>
                <a:spcPts val="0"/>
              </a:spcAft>
              <a:buClrTx/>
              <a:buSzTx/>
              <a:buFontTx/>
              <a:buNone/>
              <a:tabLst/>
              <a:defRPr/>
            </a:pPr>
            <a:endParaRPr lang="en-US" sz="1200" b="1" baseline="0"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Arial"/>
                <a:ea typeface="+mn-ea"/>
                <a:cs typeface="+mn-cs"/>
              </a:rPr>
              <a:t>Virtually all enterprise IT organizations will be expected to manage the delivery of consistent end-user experience SLAs and compliance with regulatory and corporate information management requirements and vendor risk management best practices as hybrid cloud architectures become more complex and dynamic.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Arial"/>
                <a:ea typeface="+mn-ea"/>
                <a:cs typeface="+mn-cs"/>
              </a:rPr>
              <a:t>The majority of enterprise IT teams will need to gain up-to-date insight into the state of critical cloud-related open source standards and be able to evaluate how to best take advantage of these technologies across hybrid architectures during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Arial"/>
                <a:ea typeface="+mn-ea"/>
                <a:cs typeface="+mn-cs"/>
              </a:rPr>
              <a:t>More than half of enterprise IT teams will need to create new cloud management roles with responsibility for leading policy discussions with major business stakeholders, vetting public cloud service selections, and auditing ongoing SLAs, vendor performance, and compliance with data protection and security requirements by the end of 2016.</a:t>
            </a:r>
          </a:p>
          <a:p>
            <a:endParaRPr lang="en-US" dirty="0"/>
          </a:p>
          <a:p>
            <a:r>
              <a:rPr lang="en-US" dirty="0"/>
              <a:t>Public IT cloud services spending is predicted to reach over $112 billion in 2019, with a compound annual growth rate (CAGR) of 18.3% — about six times the rate of overall IT market growth. </a:t>
            </a:r>
          </a:p>
          <a:p>
            <a:endParaRPr lang="en-US" dirty="0"/>
          </a:p>
          <a:p>
            <a:r>
              <a:rPr lang="en-US" dirty="0"/>
              <a:t>In 2019, public IT cloud services will drive nearly 20% of the $675 billion aggregate spending in applications, development and deployment tools, infrastructure software, storage, and servers, and they will account for 59% of spending growth.</a:t>
            </a:r>
          </a:p>
          <a:p>
            <a:pPr defTabSz="457200" eaLnBrk="1" fontAlgn="auto" hangingPunct="1">
              <a:spcBef>
                <a:spcPts val="1200"/>
              </a:spcBef>
              <a:spcAft>
                <a:spcPts val="0"/>
              </a:spcAft>
              <a:defRPr/>
            </a:pPr>
            <a:endParaRPr lang="en-US" dirty="0"/>
          </a:p>
          <a:p>
            <a:pPr marL="228594" marR="0" lvl="0" indent="-228594" algn="l" defTabSz="914400" rtl="0" eaLnBrk="1" fontAlgn="base" latinLnBrk="0" hangingPunct="1">
              <a:lnSpc>
                <a:spcPct val="100000"/>
              </a:lnSpc>
              <a:spcBef>
                <a:spcPts val="600"/>
              </a:spcBef>
              <a:spcAft>
                <a:spcPts val="0"/>
              </a:spcAft>
              <a:buClr>
                <a:srgbClr val="808080"/>
              </a:buClr>
              <a:buSzTx/>
              <a:buFont typeface="Arial" pitchFamily="34" charset="0"/>
              <a:buChar char="•"/>
              <a:tabLst>
                <a:tab pos="1154906" algn="l"/>
              </a:tabLst>
              <a:defRPr/>
            </a:pPr>
            <a:r>
              <a:rPr kumimoji="0" lang="en-US" sz="1400" b="0" i="0" u="none" strike="noStrike" kern="0" cap="none" spc="0" normalizeH="0" baseline="0" noProof="0" dirty="0">
                <a:ln>
                  <a:noFill/>
                </a:ln>
                <a:solidFill>
                  <a:srgbClr val="000000"/>
                </a:solidFill>
                <a:effectLst/>
                <a:uLnTx/>
                <a:uFillTx/>
                <a:latin typeface="Arial"/>
                <a:cs typeface="+mn-cs"/>
              </a:rPr>
              <a:t>IDC has identified multiple key drivers that represent significant forces affecting cloud sourcing and deployment decisions by enterprises, they are;</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Accelerating business disruption from digital transformation</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Shifting global economic power, balance, and influence.</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Cloud platform gravity attracts IT energy and activity</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Rise of DevOps accelerates cloud-native application development.</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Modularization of IT through convergence, SD(X), hyper-scale and containers.</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High demand for next-generation business/IT skills, but scarce supply</a:t>
            </a:r>
          </a:p>
          <a:p>
            <a:pPr marL="574661" marR="0" lvl="1" indent="-233357" algn="l" defTabSz="914400" rtl="0" eaLnBrk="1" fontAlgn="base" latinLnBrk="0" hangingPunct="1">
              <a:lnSpc>
                <a:spcPct val="100000"/>
              </a:lnSpc>
              <a:spcBef>
                <a:spcPts val="600"/>
              </a:spcBef>
              <a:spcAft>
                <a:spcPts val="0"/>
              </a:spcAft>
              <a:buClr>
                <a:srgbClr val="808080"/>
              </a:buClr>
              <a:buSzTx/>
              <a:buFont typeface="Museo Sans For Dell" pitchFamily="2" charset="0"/>
              <a:buChar char="–"/>
              <a:tabLst/>
              <a:defRPr/>
            </a:pPr>
            <a:r>
              <a:rPr kumimoji="0" lang="en-US" sz="1200" b="0" i="0" u="none" strike="noStrike" kern="0" cap="none" spc="0" normalizeH="0" baseline="0" noProof="0" dirty="0">
                <a:ln>
                  <a:noFill/>
                </a:ln>
                <a:solidFill>
                  <a:srgbClr val="000000"/>
                </a:solidFill>
                <a:effectLst/>
                <a:uLnTx/>
                <a:uFillTx/>
                <a:latin typeface="Arial"/>
              </a:rPr>
              <a:t>The merging of real life with digital identity</a:t>
            </a:r>
          </a:p>
        </p:txBody>
      </p:sp>
      <p:sp>
        <p:nvSpPr>
          <p:cNvPr id="4" name="Slide Number Placeholder 3"/>
          <p:cNvSpPr>
            <a:spLocks noGrp="1"/>
          </p:cNvSpPr>
          <p:nvPr>
            <p:ph type="sldNum" sz="quarter" idx="5"/>
          </p:nvPr>
        </p:nvSpPr>
        <p:spPr/>
        <p:txBody>
          <a:bodyPr/>
          <a:lstStyle/>
          <a:p>
            <a:fld id="{6AC90515-9FCB-4A1D-B2FC-3C7F9B04BF33}" type="slidenum">
              <a:rPr lang="en-US" smtClean="0"/>
              <a:t>6</a:t>
            </a:fld>
            <a:endParaRPr lang="en-US"/>
          </a:p>
        </p:txBody>
      </p:sp>
    </p:spTree>
    <p:extLst>
      <p:ext uri="{BB962C8B-B14F-4D97-AF65-F5344CB8AC3E}">
        <p14:creationId xmlns:p14="http://schemas.microsoft.com/office/powerpoint/2010/main" val="302396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RightScale</a:t>
            </a:r>
            <a:r>
              <a:rPr lang="en-US" sz="1200" b="0" i="0" u="none" strike="noStrike" kern="1200" baseline="0" dirty="0">
                <a:solidFill>
                  <a:schemeClr val="tx1"/>
                </a:solidFill>
                <a:latin typeface="+mn-lt"/>
                <a:ea typeface="+mn-ea"/>
                <a:cs typeface="+mn-cs"/>
              </a:rPr>
              <a:t> was recently acquired by Flexera, a provider of technology asset management solutions that help enterprises gain insights on how to optimize spend and reduce risk. The same </a:t>
            </a:r>
            <a:r>
              <a:rPr lang="en-US" sz="1200" b="0" i="0" u="none" strike="noStrike" kern="1200" baseline="0" dirty="0" err="1">
                <a:solidFill>
                  <a:schemeClr val="tx1"/>
                </a:solidFill>
                <a:latin typeface="+mn-lt"/>
                <a:ea typeface="+mn-ea"/>
                <a:cs typeface="+mn-cs"/>
              </a:rPr>
              <a:t>RightScale</a:t>
            </a:r>
            <a:r>
              <a:rPr lang="en-US" sz="1200" b="0" i="0" u="none" strike="noStrike" kern="1200" baseline="0" dirty="0">
                <a:solidFill>
                  <a:schemeClr val="tx1"/>
                </a:solidFill>
                <a:latin typeface="+mn-lt"/>
                <a:ea typeface="+mn-ea"/>
                <a:cs typeface="+mn-cs"/>
              </a:rPr>
              <a:t> cloud industry research team that has been producing the State of the Cloud Report for the past eight years has joined Flexera, and has again conducted the annual State of the Cloud Survey and prepared the resulting analysis for the </a:t>
            </a:r>
            <a:r>
              <a:rPr lang="en-US" sz="1200" b="0" i="0" u="none" strike="noStrike" kern="1200" baseline="0" dirty="0" err="1">
                <a:solidFill>
                  <a:schemeClr val="tx1"/>
                </a:solidFill>
                <a:latin typeface="+mn-lt"/>
                <a:ea typeface="+mn-ea"/>
                <a:cs typeface="+mn-cs"/>
              </a:rPr>
              <a:t>RightScale</a:t>
            </a:r>
            <a:r>
              <a:rPr lang="en-US" sz="1200" b="0" i="0" u="none" strike="noStrike" kern="1200" baseline="0" dirty="0">
                <a:solidFill>
                  <a:schemeClr val="tx1"/>
                </a:solidFill>
                <a:latin typeface="+mn-lt"/>
                <a:ea typeface="+mn-ea"/>
                <a:cs typeface="+mn-cs"/>
              </a:rPr>
              <a:t> 2019 State of the Cloud report from Flexera. </a:t>
            </a:r>
          </a:p>
          <a:p>
            <a:r>
              <a:rPr lang="en-US" sz="1200" b="0" i="0" u="none" strike="noStrike" kern="1200" baseline="0" dirty="0">
                <a:solidFill>
                  <a:schemeClr val="tx1"/>
                </a:solidFill>
                <a:latin typeface="+mn-lt"/>
                <a:ea typeface="+mn-ea"/>
                <a:cs typeface="+mn-cs"/>
              </a:rPr>
              <a:t>In January 2019, Flexera surveyed 786 technical professionals across a broad cross-section of organizations about their adoption of cloud computing. </a:t>
            </a:r>
            <a:endParaRPr lang="en-US" dirty="0"/>
          </a:p>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7</a:t>
            </a:fld>
            <a:endParaRPr lang="en-US"/>
          </a:p>
        </p:txBody>
      </p:sp>
    </p:spTree>
    <p:extLst>
      <p:ext uri="{BB962C8B-B14F-4D97-AF65-F5344CB8AC3E}">
        <p14:creationId xmlns:p14="http://schemas.microsoft.com/office/powerpoint/2010/main" val="256373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 in-country Microsoft datacenters to address data residency (like Canada), we’re using a combination of technology as well as a legal framework to legally isolate certain regions of the world according to local sovereignty, governance, and rule of law, all the while providing the same exact up to date set of services in those regions</a:t>
            </a:r>
          </a:p>
          <a:p>
            <a:pPr marL="685800" lvl="1" indent="-228600">
              <a:buAutoNum type="arabicPeriod"/>
            </a:pPr>
            <a:r>
              <a:rPr lang="en-US" baseline="0" dirty="0"/>
              <a:t>There are four sovereign clouds today and four more planned</a:t>
            </a:r>
          </a:p>
          <a:p>
            <a:pPr marL="628650" lvl="1" indent="-171450">
              <a:buFontTx/>
              <a:buChar char="-"/>
            </a:pPr>
            <a:r>
              <a:rPr lang="en-US" baseline="0" dirty="0"/>
              <a:t>US Gov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endParaRPr lang="en-US" dirty="0"/>
          </a:p>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9</a:t>
            </a:fld>
            <a:endParaRPr lang="en-US"/>
          </a:p>
        </p:txBody>
      </p:sp>
    </p:spTree>
    <p:extLst>
      <p:ext uri="{BB962C8B-B14F-4D97-AF65-F5344CB8AC3E}">
        <p14:creationId xmlns:p14="http://schemas.microsoft.com/office/powerpoint/2010/main" val="1708821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bg2"/>
                </a:solidFill>
                <a:latin typeface="Arial" panose="020B0604020202020204" pitchFamily="34" charset="0"/>
                <a:ea typeface="+mn-ea"/>
                <a:cs typeface="+mn-cs"/>
              </a:rPr>
              <a:t>Overall Azure adoption grew from 45 to 52 percent to narrow the gap with AWS. As a result, Azure adoption has now reached 85 percent of AWS adoption, up from 70 percent last year. </a:t>
            </a:r>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10</a:t>
            </a:fld>
            <a:endParaRPr lang="en-US"/>
          </a:p>
        </p:txBody>
      </p:sp>
    </p:spTree>
    <p:extLst>
      <p:ext uri="{BB962C8B-B14F-4D97-AF65-F5344CB8AC3E}">
        <p14:creationId xmlns:p14="http://schemas.microsoft.com/office/powerpoint/2010/main" val="4071084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C90515-9FCB-4A1D-B2FC-3C7F9B04BF33}" type="slidenum">
              <a:rPr lang="en-US" smtClean="0"/>
              <a:t>11</a:t>
            </a:fld>
            <a:endParaRPr lang="en-US"/>
          </a:p>
        </p:txBody>
      </p:sp>
    </p:spTree>
    <p:extLst>
      <p:ext uri="{BB962C8B-B14F-4D97-AF65-F5344CB8AC3E}">
        <p14:creationId xmlns:p14="http://schemas.microsoft.com/office/powerpoint/2010/main" val="243106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18B56EA-E28F-4F92-9F16-7A6F2501B303}" type="datetime8">
              <a:rPr kumimoji="0" lang="en-US" sz="24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4/27/2019 7:20 AM</a:t>
            </a:fld>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3" name="Notes Placeholder 2">
            <a:extLst>
              <a:ext uri="{FF2B5EF4-FFF2-40B4-BE49-F238E27FC236}">
                <a16:creationId xmlns:a16="http://schemas.microsoft.com/office/drawing/2014/main" id="{39F8E2BF-2D54-4F08-A59D-B7DF96D66829}"/>
              </a:ext>
            </a:extLst>
          </p:cNvPr>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The vision with Azure and Azure Stack is to enable Azure services everywhere. </a:t>
            </a:r>
          </a:p>
          <a:p>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There are 54 Azure hyper-scale regions today (announced + operational)</a:t>
            </a:r>
          </a:p>
          <a:p>
            <a:pPr marL="171450" lvl="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(Click) The expectation is that 100s of service providers to join in with their own Azure Stack datacenters offering differentiated services to their customers.  </a:t>
            </a:r>
          </a:p>
          <a:p>
            <a:pPr marL="171450" lvl="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(Click) And then 1000s of enterprises who will want to adopt the Azure model to serve the speed and innovation needs of their business. </a:t>
            </a:r>
          </a:p>
          <a:p>
            <a:pPr marL="171450" lvl="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All coming together.  </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With the intent of delivering Azure innovation everywhere. </a:t>
            </a:r>
            <a:endParaRPr lang="en-US" baseline="0" dirty="0"/>
          </a:p>
          <a:p>
            <a:endParaRPr lang="en-US" dirty="0"/>
          </a:p>
        </p:txBody>
      </p:sp>
    </p:spTree>
    <p:extLst>
      <p:ext uri="{BB962C8B-B14F-4D97-AF65-F5344CB8AC3E}">
        <p14:creationId xmlns:p14="http://schemas.microsoft.com/office/powerpoint/2010/main" val="281748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6.xml"/><Relationship Id="rId1" Type="http://schemas.openxmlformats.org/officeDocument/2006/relationships/tags" Target="../tags/tag1.xml"/><Relationship Id="rId4" Type="http://schemas.openxmlformats.org/officeDocument/2006/relationships/image" Target="../media/image2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6.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image" Target="../media/image2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7.xml"/><Relationship Id="rId1" Type="http://schemas.openxmlformats.org/officeDocument/2006/relationships/tags" Target="../tags/tag3.xml"/><Relationship Id="rId4" Type="http://schemas.openxmlformats.org/officeDocument/2006/relationships/image" Target="../media/image2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7.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87584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479498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5980" y="1189176"/>
            <a:ext cx="11653523" cy="2931229"/>
          </a:xfrm>
        </p:spPr>
        <p:txBody>
          <a:bodyPr>
            <a:spAutoFit/>
          </a:bodyPr>
          <a:lstStyle>
            <a:lvl1pPr marL="571435" indent="-571435">
              <a:buClr>
                <a:schemeClr val="tx1"/>
              </a:buClr>
              <a:buFont typeface="Arial" panose="020B0604020202020204" pitchFamily="34" charset="0"/>
              <a:buChar char="•"/>
              <a:defRPr sz="3528">
                <a:solidFill>
                  <a:schemeClr val="tx1"/>
                </a:solidFill>
              </a:defRPr>
            </a:lvl1pPr>
            <a:lvl2pPr marL="678967" indent="-342861">
              <a:buClr>
                <a:schemeClr val="tx1"/>
              </a:buClr>
              <a:buFont typeface="Arial" panose="020B0604020202020204" pitchFamily="34" charset="0"/>
              <a:buChar char="•"/>
              <a:defRPr>
                <a:solidFill>
                  <a:schemeClr val="tx1"/>
                </a:solidFill>
              </a:defRPr>
            </a:lvl2pPr>
            <a:lvl3pPr marL="903037" indent="-342861">
              <a:buClr>
                <a:schemeClr val="tx1"/>
              </a:buClr>
              <a:buFont typeface="Arial" panose="020B0604020202020204" pitchFamily="34" charset="0"/>
              <a:buChar char="•"/>
              <a:defRPr>
                <a:solidFill>
                  <a:schemeClr val="tx1"/>
                </a:solidFill>
              </a:defRPr>
            </a:lvl3pPr>
            <a:lvl4pPr marL="1069965" indent="-285717">
              <a:buClr>
                <a:schemeClr val="tx1"/>
              </a:buClr>
              <a:buFont typeface="Arial" panose="020B0604020202020204" pitchFamily="34" charset="0"/>
              <a:buChar char="•"/>
              <a:defRPr>
                <a:solidFill>
                  <a:schemeClr val="tx1"/>
                </a:solidFill>
              </a:defRPr>
            </a:lvl4pPr>
            <a:lvl5pPr marL="1294034" indent="-285717">
              <a:buClr>
                <a:schemeClr val="tx1"/>
              </a:buClr>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6512634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5" y="1189177"/>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72" indent="0">
              <a:lnSpc>
                <a:spcPct val="100000"/>
              </a:lnSpc>
              <a:buNone/>
              <a:defRPr sz="1568">
                <a:solidFill>
                  <a:schemeClr val="tx1"/>
                </a:solidFill>
              </a:defRPr>
            </a:lvl3pPr>
            <a:lvl4pPr marL="448141" indent="0">
              <a:lnSpc>
                <a:spcPct val="100000"/>
              </a:lnSpc>
              <a:buNone/>
              <a:defRPr sz="1568">
                <a:solidFill>
                  <a:schemeClr val="tx1"/>
                </a:solidFill>
              </a:defRPr>
            </a:lvl4pPr>
            <a:lvl5pPr marL="672213"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7971130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ode_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3" y="353996"/>
            <a:ext cx="10944193" cy="1143000"/>
          </a:xfrm>
        </p:spPr>
        <p:txBody>
          <a:bodyPr/>
          <a:lstStyle>
            <a:lvl1pPr>
              <a:defRPr/>
            </a:lvl1pPr>
          </a:lstStyle>
          <a:p>
            <a:r>
              <a:rPr lang="en-SG" dirty="0"/>
              <a:t>Code sample</a:t>
            </a:r>
          </a:p>
        </p:txBody>
      </p:sp>
      <p:sp>
        <p:nvSpPr>
          <p:cNvPr id="3" name="Rectangle 2">
            <a:extLst>
              <a:ext uri="{FF2B5EF4-FFF2-40B4-BE49-F238E27FC236}">
                <a16:creationId xmlns:a16="http://schemas.microsoft.com/office/drawing/2014/main" id="{598220A3-3F29-4E0E-B2FD-57D39A55C3D7}"/>
              </a:ext>
            </a:extLst>
          </p:cNvPr>
          <p:cNvSpPr/>
          <p:nvPr userDrawn="1"/>
        </p:nvSpPr>
        <p:spPr>
          <a:xfrm>
            <a:off x="-1" y="1988840"/>
            <a:ext cx="12177732" cy="48691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9766049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20547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6"/>
            <a:ext cx="5378548" cy="233724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469525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3003899"/>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8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46056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5980" y="1189176"/>
            <a:ext cx="11653523" cy="2931229"/>
          </a:xfrm>
        </p:spPr>
        <p:txBody>
          <a:bodyPr>
            <a:spAutoFit/>
          </a:bodyPr>
          <a:lstStyle>
            <a:lvl1pPr marL="0" indent="0">
              <a:buClr>
                <a:schemeClr val="accent1"/>
              </a:buClr>
              <a:buNone/>
              <a:defRPr sz="3528">
                <a:solidFill>
                  <a:schemeClr val="tx1"/>
                </a:solidFill>
              </a:defRPr>
            </a:lvl1pPr>
            <a:lvl2pPr marL="448141" indent="-224072">
              <a:buClr>
                <a:schemeClr val="tx1"/>
              </a:buClr>
              <a:defRPr>
                <a:solidFill>
                  <a:schemeClr val="tx1"/>
                </a:solidFill>
              </a:defRPr>
            </a:lvl2pPr>
            <a:lvl3pPr marL="617751" indent="-169610">
              <a:buClr>
                <a:schemeClr val="tx1"/>
              </a:buClr>
              <a:defRPr>
                <a:solidFill>
                  <a:schemeClr val="tx1"/>
                </a:solidFill>
              </a:defRPr>
            </a:lvl3pPr>
            <a:lvl4pPr marL="841822" indent="-169610">
              <a:buClr>
                <a:schemeClr val="tx1"/>
              </a:buClr>
              <a:defRPr>
                <a:solidFill>
                  <a:schemeClr val="tx1"/>
                </a:solidFill>
              </a:defRPr>
            </a:lvl4pPr>
            <a:lvl5pPr marL="1065892" indent="-224072">
              <a:buClr>
                <a:schemeClr val="tx1"/>
              </a:buClr>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8823032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10369"/>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89822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735860"/>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735860"/>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050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1485938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295885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398457772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3941547663"/>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410387465"/>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704502849"/>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947651104"/>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02159467"/>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956351"/>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9510316"/>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317138233"/>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4210218960"/>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6236946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0194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3083293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1115047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5919680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3920848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1190709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26425583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817632493"/>
      </p:ext>
    </p:extLst>
  </p:cSld>
  <p:clrMapOvr>
    <a:masterClrMapping/>
  </p:clrMapOvr>
  <p:extLst mod="1">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795299419"/>
      </p:ext>
    </p:extLst>
  </p:cSld>
  <p:clrMapOvr>
    <a:masterClrMapping/>
  </p:clrMapOvr>
  <p:extLst mod="1">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4168470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13519941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11004803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a:t>Click to edit</a:t>
            </a:r>
            <a:br>
              <a:rPr lang="en-US"/>
            </a:br>
            <a:r>
              <a:rPr lang="en-US"/>
              <a:t>title slide</a:t>
            </a:r>
          </a:p>
        </p:txBody>
      </p:sp>
      <p:sp>
        <p:nvSpPr>
          <p:cNvPr id="8" name="Text Placeholder 12"/>
          <p:cNvSpPr>
            <a:spLocks noGrp="1"/>
          </p:cNvSpPr>
          <p:nvPr>
            <p:ph type="subTitle" idx="1" hasCustomPrompt="1"/>
          </p:nvPr>
        </p:nvSpPr>
        <p:spPr>
          <a:xfrm>
            <a:off x="365761" y="3002845"/>
            <a:ext cx="6934388" cy="369397"/>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608077903"/>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a:t>Click to edit text</a:t>
            </a:r>
          </a:p>
        </p:txBody>
      </p:sp>
    </p:spTree>
    <p:extLst>
      <p:ext uri="{BB962C8B-B14F-4D97-AF65-F5344CB8AC3E}">
        <p14:creationId xmlns:p14="http://schemas.microsoft.com/office/powerpoint/2010/main" val="4139340794"/>
      </p:ext>
    </p:extLst>
  </p:cSld>
  <p:clrMapOvr>
    <a:masterClrMapping/>
  </p:clrMapOvr>
  <p:transition spd="med">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
        <p:nvSpPr>
          <p:cNvPr id="4" name="Content Placeholder 4"/>
          <p:cNvSpPr>
            <a:spLocks noGrp="1"/>
          </p:cNvSpPr>
          <p:nvPr>
            <p:ph sz="quarter" idx="10"/>
          </p:nvPr>
        </p:nvSpPr>
        <p:spPr>
          <a:xfrm>
            <a:off x="361960" y="1703926"/>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4999" indent="0">
              <a:lnSpc>
                <a:spcPct val="100000"/>
              </a:lnSpc>
              <a:spcBef>
                <a:spcPts val="400"/>
              </a:spcBef>
              <a:spcAft>
                <a:spcPts val="0"/>
              </a:spcAft>
              <a:buClr>
                <a:srgbClr val="808080"/>
              </a:buClr>
              <a:buNone/>
              <a:defRPr>
                <a:latin typeface="+mn-lt"/>
                <a:ea typeface="Arial"/>
              </a:defRPr>
            </a:lvl2pPr>
            <a:lvl3pPr marL="918474" indent="0">
              <a:lnSpc>
                <a:spcPct val="100000"/>
              </a:lnSpc>
              <a:spcBef>
                <a:spcPts val="400"/>
              </a:spcBef>
              <a:spcAft>
                <a:spcPts val="0"/>
              </a:spcAft>
              <a:buClr>
                <a:srgbClr val="808080"/>
              </a:buClr>
              <a:buNone/>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16819421"/>
      </p:ext>
    </p:extLst>
  </p:cSld>
  <p:clrMapOvr>
    <a:masterClrMapping/>
  </p:clrMapOvr>
  <p:transition spd="med">
    <p:wipe dir="r"/>
  </p:transition>
  <p:extLst mod="1">
    <p:ext uri="{DCECCB84-F9BA-43D5-87BE-67443E8EF086}">
      <p15:sldGuideLst xmlns:p15="http://schemas.microsoft.com/office/powerpoint/2012/main">
        <p15:guide id="1" pos="168">
          <p15:clr>
            <a:srgbClr val="FBAE40"/>
          </p15:clr>
        </p15:guide>
        <p15:guide id="2" pos="51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077467862"/>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tIns="45714" rIns="0" bIns="4571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 </a:t>
            </a:r>
          </a:p>
        </p:txBody>
      </p:sp>
      <p:sp>
        <p:nvSpPr>
          <p:cNvPr id="5" name="Text Placeholder 12"/>
          <p:cNvSpPr>
            <a:spLocks noGrp="1"/>
          </p:cNvSpPr>
          <p:nvPr>
            <p:ph type="subTitle" idx="11" hasCustomPrompt="1"/>
          </p:nvPr>
        </p:nvSpPr>
        <p:spPr>
          <a:xfrm>
            <a:off x="355600" y="1410364"/>
            <a:ext cx="10613896" cy="417689"/>
          </a:xfrm>
          <a:prstGeom prst="rect">
            <a:avLst/>
          </a:prstGeom>
        </p:spPr>
        <p:txBody>
          <a:bodyPr lIns="0" tIns="45714" rIns="0" bIns="45714" anchor="t" anchorCtr="0"/>
          <a:lstStyle>
            <a:lvl1pPr marL="304744" indent="-304744">
              <a:buNone/>
              <a:defRPr lang="en-US" b="1"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8" name="Content Placeholder 4"/>
          <p:cNvSpPr>
            <a:spLocks noGrp="1"/>
          </p:cNvSpPr>
          <p:nvPr>
            <p:ph sz="quarter" idx="10"/>
          </p:nvPr>
        </p:nvSpPr>
        <p:spPr>
          <a:xfrm>
            <a:off x="361960" y="2055293"/>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4921" indent="-226446">
              <a:lnSpc>
                <a:spcPct val="100000"/>
              </a:lnSpc>
              <a:spcBef>
                <a:spcPts val="400"/>
              </a:spcBef>
              <a:spcAft>
                <a:spcPts val="0"/>
              </a:spcAft>
              <a:buClr>
                <a:srgbClr val="808080"/>
              </a:buClr>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4657768"/>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23"/>
            <a:ext cx="10607040" cy="630103"/>
          </a:xfrm>
          <a:prstGeom prst="rect">
            <a:avLst/>
          </a:prstGeom>
        </p:spPr>
        <p:txBody>
          <a:bodyPr lIns="0" tIns="45714" rIns="0" bIns="45714"/>
          <a:lstStyle>
            <a:lvl1pPr>
              <a:defRPr>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2366178119"/>
      </p:ext>
    </p:extLst>
  </p:cSld>
  <p:clrMapOvr>
    <a:masterClrMapping/>
  </p:clrMapOvr>
  <p:transition spd="med">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
            <a:ext cx="12209037" cy="6867584"/>
          </a:xfrm>
          <a:prstGeom prst="rect">
            <a:avLst/>
          </a:prstGeom>
        </p:spPr>
      </p:pic>
      <p:sp>
        <p:nvSpPr>
          <p:cNvPr id="7" name="Title 1"/>
          <p:cNvSpPr>
            <a:spLocks noGrp="1"/>
          </p:cNvSpPr>
          <p:nvPr>
            <p:ph type="title" hasCustomPrompt="1"/>
          </p:nvPr>
        </p:nvSpPr>
        <p:spPr>
          <a:xfrm>
            <a:off x="365769" y="2331028"/>
            <a:ext cx="9134535" cy="1994392"/>
          </a:xfrm>
          <a:prstGeom prst="rect">
            <a:avLst/>
          </a:prstGeom>
        </p:spPr>
        <p:txBody>
          <a:bodyPr lIns="0" tIns="45714" rIns="0" bIns="45714"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33" y="6451335"/>
            <a:ext cx="901233" cy="160720"/>
          </a:xfrm>
          <a:prstGeom prst="rect">
            <a:avLst/>
          </a:prstGeom>
        </p:spPr>
      </p:pic>
    </p:spTree>
    <p:extLst>
      <p:ext uri="{BB962C8B-B14F-4D97-AF65-F5344CB8AC3E}">
        <p14:creationId xmlns:p14="http://schemas.microsoft.com/office/powerpoint/2010/main" val="1099889320"/>
      </p:ext>
    </p:extLst>
  </p:cSld>
  <p:clrMapOvr>
    <a:masterClrMapping/>
  </p:clrMapOvr>
  <p:transition spd="med">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9"/>
            <a:ext cx="10607040" cy="886396"/>
          </a:xfrm>
          <a:prstGeom prst="rect">
            <a:avLst/>
          </a:prstGeom>
        </p:spPr>
        <p:txBody>
          <a:bodyPr lIns="0" tIns="45714" rIns="0" bIns="45714"/>
          <a:lstStyle>
            <a:lvl1pPr>
              <a:defRPr>
                <a:latin typeface="Arial" panose="020B0604020202020204" pitchFamily="34" charset="0"/>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2974404945"/>
      </p:ext>
    </p:extLst>
  </p:cSld>
  <p:clrMapOvr>
    <a:masterClrMapping/>
  </p:clrMapOvr>
  <p:transition spd="med">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mid-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551" y="3109255"/>
            <a:ext cx="10972800" cy="639492"/>
          </a:xfrm>
          <a:prstGeom prst="rect">
            <a:avLst/>
          </a:prstGeom>
        </p:spPr>
        <p:txBody>
          <a:bodyPr vert="horz" lIns="0" tIns="0" rIns="0" bIns="0" anchor="ctr" anchorCtr="0">
            <a:spAutoFit/>
          </a:bodyPr>
          <a:lstStyle>
            <a:lvl1pPr>
              <a:defRPr sz="4533">
                <a:solidFill>
                  <a:srgbClr val="FFFFFF"/>
                </a:solidFill>
                <a:ea typeface="Arial"/>
              </a:defRPr>
            </a:lvl1pPr>
          </a:lstStyle>
          <a:p>
            <a:r>
              <a:rPr lang="en-US"/>
              <a:t>Click to edit Master title style</a:t>
            </a:r>
          </a:p>
        </p:txBody>
      </p:sp>
    </p:spTree>
    <p:extLst>
      <p:ext uri="{BB962C8B-B14F-4D97-AF65-F5344CB8AC3E}">
        <p14:creationId xmlns:p14="http://schemas.microsoft.com/office/powerpoint/2010/main" val="3975231461"/>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4132946606"/>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065903"/>
      </p:ext>
    </p:extLst>
  </p:cSld>
  <p:clrMapOvr>
    <a:masterClrMapping/>
  </p:clrMapOvr>
  <p:transition spd="med">
    <p:wipe dir="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W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7"/>
            <a:ext cx="10607040" cy="630103"/>
          </a:xfrm>
          <a:prstGeom prst="rect">
            <a:avLst/>
          </a:prstGeom>
        </p:spPr>
        <p:txBody>
          <a:bodyPr lIns="0" tIns="34290" rIns="0" bIns="34290"/>
          <a:lstStyle>
            <a:lvl1pPr>
              <a:defRPr>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4008823879"/>
      </p:ext>
    </p:extLst>
  </p:cSld>
  <p:clrMapOvr>
    <a:masterClrMapping/>
  </p:clrMapOvr>
  <p:transition spd="med">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spTree>
    <p:extLst>
      <p:ext uri="{BB962C8B-B14F-4D97-AF65-F5344CB8AC3E}">
        <p14:creationId xmlns:p14="http://schemas.microsoft.com/office/powerpoint/2010/main" val="67873468"/>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706154747"/>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7236040"/>
      </p:ext>
    </p:extLst>
  </p:cSld>
  <p:clrMapOvr>
    <a:masterClrMapping/>
  </p:clrMapOvr>
  <p:transition spd="med">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4" y="3009517"/>
            <a:ext cx="4061397" cy="724283"/>
          </a:xfrm>
          <a:prstGeom prst="rect">
            <a:avLst/>
          </a:prstGeom>
        </p:spPr>
      </p:pic>
    </p:spTree>
    <p:extLst>
      <p:ext uri="{BB962C8B-B14F-4D97-AF65-F5344CB8AC3E}">
        <p14:creationId xmlns:p14="http://schemas.microsoft.com/office/powerpoint/2010/main" val="2787405955"/>
      </p:ext>
    </p:extLst>
  </p:cSld>
  <p:clrMapOvr>
    <a:masterClrMapping/>
  </p:clrMapOvr>
  <p:transition spd="med">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609600" y="1994372"/>
            <a:ext cx="10972800" cy="3953461"/>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80" indent="-309019">
              <a:lnSpc>
                <a:spcPct val="100000"/>
              </a:lnSpc>
              <a:spcBef>
                <a:spcPts val="400"/>
              </a:spcBef>
              <a:spcAft>
                <a:spcPts val="0"/>
              </a:spcAft>
              <a:buClr>
                <a:srgbClr val="AAAAAA"/>
              </a:buClr>
              <a:buFont typeface="Museo Sans For Dell" pitchFamily="2" charset="0"/>
              <a:buChar char="–"/>
              <a:defRPr sz="1867">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867">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a:t>Click to edit text</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45889" y="6270693"/>
            <a:ext cx="1603728" cy="285999"/>
          </a:xfrm>
          <a:prstGeom prst="rect">
            <a:avLst/>
          </a:prstGeom>
        </p:spPr>
      </p:pic>
      <p:sp>
        <p:nvSpPr>
          <p:cNvPr id="9" name="Text Placeholder 7"/>
          <p:cNvSpPr>
            <a:spLocks noGrp="1"/>
          </p:cNvSpPr>
          <p:nvPr>
            <p:ph type="body" sz="quarter" idx="10" hasCustomPrompt="1"/>
          </p:nvPr>
        </p:nvSpPr>
        <p:spPr>
          <a:xfrm>
            <a:off x="609602" y="1519488"/>
            <a:ext cx="10886252" cy="318456"/>
          </a:xfrm>
          <a:prstGeom prst="rect">
            <a:avLst/>
          </a:prstGeom>
        </p:spPr>
        <p:txBody>
          <a:bodyPr lIns="0" tIns="0" rIns="0" bIns="0">
            <a:noAutofit/>
          </a:bodyPr>
          <a:lstStyle>
            <a:lvl1pPr marL="0" indent="0">
              <a:buNone/>
              <a:defRPr sz="1867" b="1">
                <a:solidFill>
                  <a:srgbClr val="000000"/>
                </a:solidFill>
                <a:latin typeface="Arial" panose="020B0604020202020204" pitchFamily="34" charset="0"/>
                <a:cs typeface="Arial" panose="020B0604020202020204" pitchFamily="34" charset="0"/>
              </a:defRPr>
            </a:lvl1pPr>
          </a:lstStyle>
          <a:p>
            <a:pPr lvl="0"/>
            <a:r>
              <a:rPr lang="en-US"/>
              <a:t>Subhead</a:t>
            </a:r>
          </a:p>
        </p:txBody>
      </p:sp>
      <p:sp>
        <p:nvSpPr>
          <p:cNvPr id="13" name="Title 1"/>
          <p:cNvSpPr>
            <a:spLocks noGrp="1"/>
          </p:cNvSpPr>
          <p:nvPr>
            <p:ph type="title"/>
          </p:nvPr>
        </p:nvSpPr>
        <p:spPr>
          <a:xfrm>
            <a:off x="609600" y="274639"/>
            <a:ext cx="10972800" cy="1143000"/>
          </a:xfrm>
        </p:spPr>
        <p:txBody>
          <a:bodyPr>
            <a:normAutofit/>
          </a:bodyPr>
          <a:lstStyle>
            <a:lvl1pPr algn="l">
              <a:defRPr sz="3733">
                <a:solidFill>
                  <a:srgbClr val="007DB8"/>
                </a:solidFill>
              </a:defRPr>
            </a:lvl1pPr>
          </a:lstStyle>
          <a:p>
            <a:r>
              <a:rPr lang="en-GB"/>
              <a:t>Click to edit Master title style</a:t>
            </a:r>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17430" y="5973272"/>
            <a:ext cx="1240516" cy="644507"/>
          </a:xfrm>
          <a:prstGeom prst="rect">
            <a:avLst/>
          </a:prstGeom>
        </p:spPr>
      </p:pic>
    </p:spTree>
    <p:custDataLst>
      <p:tags r:id="rId1"/>
    </p:custDataLst>
    <p:extLst>
      <p:ext uri="{BB962C8B-B14F-4D97-AF65-F5344CB8AC3E}">
        <p14:creationId xmlns:p14="http://schemas.microsoft.com/office/powerpoint/2010/main" val="97502175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a:t>
            </a:r>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7216563"/>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header-no bod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10145889" y="6276151"/>
            <a:ext cx="1603728" cy="285999"/>
          </a:xfrm>
          <a:prstGeom prst="rect">
            <a:avLst/>
          </a:prstGeom>
        </p:spPr>
      </p:pic>
      <p:pic>
        <p:nvPicPr>
          <p:cNvPr id="10" name="Picture 9" descr="logos_2.png"/>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a:xfrm>
            <a:off x="55624" y="5951424"/>
            <a:ext cx="4962705" cy="924201"/>
          </a:xfrm>
          <a:prstGeom prst="rect">
            <a:avLst/>
          </a:prstGeom>
        </p:spPr>
      </p:pic>
      <p:sp>
        <p:nvSpPr>
          <p:cNvPr id="9" name="Title 1"/>
          <p:cNvSpPr>
            <a:spLocks noGrp="1"/>
          </p:cNvSpPr>
          <p:nvPr>
            <p:ph type="title"/>
          </p:nvPr>
        </p:nvSpPr>
        <p:spPr>
          <a:xfrm>
            <a:off x="609600" y="274639"/>
            <a:ext cx="10972800" cy="1143000"/>
          </a:xfrm>
        </p:spPr>
        <p:txBody>
          <a:bodyPr>
            <a:normAutofit/>
          </a:bodyPr>
          <a:lstStyle>
            <a:lvl1pPr algn="l">
              <a:defRPr sz="3733">
                <a:solidFill>
                  <a:srgbClr val="007DB8"/>
                </a:solidFill>
              </a:defRPr>
            </a:lvl1pPr>
          </a:lstStyle>
          <a:p>
            <a:r>
              <a:rPr lang="en-GB"/>
              <a:t>Click to edit Master title style</a:t>
            </a:r>
            <a:endParaRPr lang="en-US"/>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17430" y="5973272"/>
            <a:ext cx="1240516" cy="644507"/>
          </a:xfrm>
          <a:prstGeom prst="rect">
            <a:avLst/>
          </a:prstGeom>
        </p:spPr>
      </p:pic>
    </p:spTree>
    <p:custDataLst>
      <p:tags r:id="rId1"/>
    </p:custDataLst>
    <p:extLst>
      <p:ext uri="{BB962C8B-B14F-4D97-AF65-F5344CB8AC3E}">
        <p14:creationId xmlns:p14="http://schemas.microsoft.com/office/powerpoint/2010/main" val="29885487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22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75715505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Text Placeholder 12"/>
          <p:cNvSpPr>
            <a:spLocks noGrp="1"/>
          </p:cNvSpPr>
          <p:nvPr>
            <p:ph type="subTitle" idx="11" hasCustomPrompt="1"/>
          </p:nvPr>
        </p:nvSpPr>
        <p:spPr>
          <a:xfrm>
            <a:off x="355600" y="914400"/>
            <a:ext cx="10922000" cy="387798"/>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4887791"/>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7436762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Cover 2">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401984387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Cover 3">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1305656682"/>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Cover 4">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182704875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Cover 5">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3806316583"/>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1300213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697290572"/>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49297643"/>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1214092"/>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683548631"/>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1336263322"/>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2366971069"/>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979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3808951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58660995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85352557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0914454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6108165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643352564"/>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n blue wave bkg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677879389"/>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2100813"/>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on blue blur bkg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760570130"/>
      </p:ext>
    </p:extLst>
  </p:cSld>
  <p:clrMapOvr>
    <a:masterClrMapping/>
  </p:clrMapOvr>
  <p:extLst mod="1">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261902269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37032738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a:t>Click to edit</a:t>
            </a:r>
            <a:br>
              <a:rPr lang="en-US"/>
            </a:br>
            <a:r>
              <a:rPr lang="en-US"/>
              <a:t>title slide</a:t>
            </a:r>
          </a:p>
        </p:txBody>
      </p:sp>
      <p:sp>
        <p:nvSpPr>
          <p:cNvPr id="8" name="Text Placeholder 12"/>
          <p:cNvSpPr>
            <a:spLocks noGrp="1"/>
          </p:cNvSpPr>
          <p:nvPr>
            <p:ph type="subTitle" idx="1" hasCustomPrompt="1"/>
          </p:nvPr>
        </p:nvSpPr>
        <p:spPr>
          <a:xfrm>
            <a:off x="365761" y="3002845"/>
            <a:ext cx="6934388" cy="369397"/>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223133321"/>
      </p:ext>
    </p:extLst>
  </p:cSld>
  <p:clrMapOvr>
    <a:masterClrMapping/>
  </p:clrMapOvr>
  <p:transition spd="med">
    <p:wipe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a:t>Click to edit text</a:t>
            </a:r>
          </a:p>
        </p:txBody>
      </p:sp>
    </p:spTree>
    <p:extLst>
      <p:ext uri="{BB962C8B-B14F-4D97-AF65-F5344CB8AC3E}">
        <p14:creationId xmlns:p14="http://schemas.microsoft.com/office/powerpoint/2010/main" val="517475113"/>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
        <p:nvSpPr>
          <p:cNvPr id="4" name="Content Placeholder 4"/>
          <p:cNvSpPr>
            <a:spLocks noGrp="1"/>
          </p:cNvSpPr>
          <p:nvPr>
            <p:ph sz="quarter" idx="10"/>
          </p:nvPr>
        </p:nvSpPr>
        <p:spPr>
          <a:xfrm>
            <a:off x="361960" y="1703926"/>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4999" indent="0">
              <a:lnSpc>
                <a:spcPct val="100000"/>
              </a:lnSpc>
              <a:spcBef>
                <a:spcPts val="400"/>
              </a:spcBef>
              <a:spcAft>
                <a:spcPts val="0"/>
              </a:spcAft>
              <a:buClr>
                <a:srgbClr val="808080"/>
              </a:buClr>
              <a:buNone/>
              <a:defRPr>
                <a:latin typeface="+mn-lt"/>
                <a:ea typeface="Arial"/>
              </a:defRPr>
            </a:lvl2pPr>
            <a:lvl3pPr marL="918474" indent="0">
              <a:lnSpc>
                <a:spcPct val="100000"/>
              </a:lnSpc>
              <a:spcBef>
                <a:spcPts val="400"/>
              </a:spcBef>
              <a:spcAft>
                <a:spcPts val="0"/>
              </a:spcAft>
              <a:buClr>
                <a:srgbClr val="808080"/>
              </a:buClr>
              <a:buNone/>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14399649"/>
      </p:ext>
    </p:extLst>
  </p:cSld>
  <p:clrMapOvr>
    <a:masterClrMapping/>
  </p:clrMapOvr>
  <p:transition spd="med">
    <p:wipe dir="r"/>
  </p:transition>
  <p:extLst mod="1">
    <p:ext uri="{DCECCB84-F9BA-43D5-87BE-67443E8EF086}">
      <p15:sldGuideLst xmlns:p15="http://schemas.microsoft.com/office/powerpoint/2012/main">
        <p15:guide id="1" pos="168">
          <p15:clr>
            <a:srgbClr val="FBAE40"/>
          </p15:clr>
        </p15:guide>
        <p15:guide id="2" pos="5184">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093762578"/>
      </p:ext>
    </p:extLst>
  </p:cSld>
  <p:clrMapOvr>
    <a:masterClrMapping/>
  </p:clrMapOvr>
  <p:transition spd="med">
    <p:wipe dir="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tIns="45714" rIns="0" bIns="45714">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 </a:t>
            </a:r>
          </a:p>
        </p:txBody>
      </p:sp>
      <p:sp>
        <p:nvSpPr>
          <p:cNvPr id="5" name="Text Placeholder 12"/>
          <p:cNvSpPr>
            <a:spLocks noGrp="1"/>
          </p:cNvSpPr>
          <p:nvPr>
            <p:ph type="subTitle" idx="11" hasCustomPrompt="1"/>
          </p:nvPr>
        </p:nvSpPr>
        <p:spPr>
          <a:xfrm>
            <a:off x="355600" y="1410364"/>
            <a:ext cx="10613896" cy="417689"/>
          </a:xfrm>
          <a:prstGeom prst="rect">
            <a:avLst/>
          </a:prstGeom>
        </p:spPr>
        <p:txBody>
          <a:bodyPr lIns="0" tIns="45714" rIns="0" bIns="45714" anchor="t" anchorCtr="0"/>
          <a:lstStyle>
            <a:lvl1pPr marL="304744" indent="-304744">
              <a:buNone/>
              <a:defRPr lang="en-US" b="1"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8" name="Content Placeholder 4"/>
          <p:cNvSpPr>
            <a:spLocks noGrp="1"/>
          </p:cNvSpPr>
          <p:nvPr>
            <p:ph sz="quarter" idx="10"/>
          </p:nvPr>
        </p:nvSpPr>
        <p:spPr>
          <a:xfrm>
            <a:off x="361960" y="2055293"/>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4921" indent="-226446">
              <a:lnSpc>
                <a:spcPct val="100000"/>
              </a:lnSpc>
              <a:spcBef>
                <a:spcPts val="400"/>
              </a:spcBef>
              <a:spcAft>
                <a:spcPts val="0"/>
              </a:spcAft>
              <a:buClr>
                <a:srgbClr val="808080"/>
              </a:buClr>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3758100"/>
      </p:ext>
    </p:extLst>
  </p:cSld>
  <p:clrMapOvr>
    <a:masterClrMapping/>
  </p:clrMapOvr>
  <p:transition spd="med">
    <p:wipe dir="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23"/>
            <a:ext cx="10607040" cy="630103"/>
          </a:xfrm>
          <a:prstGeom prst="rect">
            <a:avLst/>
          </a:prstGeom>
        </p:spPr>
        <p:txBody>
          <a:bodyPr lIns="0" tIns="45714" rIns="0" bIns="45714"/>
          <a:lstStyle>
            <a:lvl1pPr>
              <a:defRPr>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2812323639"/>
      </p:ext>
    </p:extLst>
  </p:cSld>
  <p:clrMapOvr>
    <a:masterClrMapping/>
  </p:clrMapOvr>
  <p:transition spd="med">
    <p:wipe dir="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
            <a:ext cx="12209037" cy="6867584"/>
          </a:xfrm>
          <a:prstGeom prst="rect">
            <a:avLst/>
          </a:prstGeom>
        </p:spPr>
      </p:pic>
      <p:sp>
        <p:nvSpPr>
          <p:cNvPr id="7" name="Title 1"/>
          <p:cNvSpPr>
            <a:spLocks noGrp="1"/>
          </p:cNvSpPr>
          <p:nvPr>
            <p:ph type="title" hasCustomPrompt="1"/>
          </p:nvPr>
        </p:nvSpPr>
        <p:spPr>
          <a:xfrm>
            <a:off x="365769" y="2331028"/>
            <a:ext cx="9134535" cy="1994392"/>
          </a:xfrm>
          <a:prstGeom prst="rect">
            <a:avLst/>
          </a:prstGeom>
        </p:spPr>
        <p:txBody>
          <a:bodyPr lIns="0" tIns="45714" rIns="0" bIns="45714"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33" y="6451335"/>
            <a:ext cx="901233" cy="160720"/>
          </a:xfrm>
          <a:prstGeom prst="rect">
            <a:avLst/>
          </a:prstGeom>
        </p:spPr>
      </p:pic>
    </p:spTree>
    <p:extLst>
      <p:ext uri="{BB962C8B-B14F-4D97-AF65-F5344CB8AC3E}">
        <p14:creationId xmlns:p14="http://schemas.microsoft.com/office/powerpoint/2010/main" val="278516572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73472285"/>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9"/>
            <a:ext cx="10607040" cy="886396"/>
          </a:xfrm>
          <a:prstGeom prst="rect">
            <a:avLst/>
          </a:prstGeom>
        </p:spPr>
        <p:txBody>
          <a:bodyPr lIns="0" tIns="45714" rIns="0" bIns="45714"/>
          <a:lstStyle>
            <a:lvl1pPr>
              <a:defRPr>
                <a:latin typeface="Arial" panose="020B0604020202020204" pitchFamily="34" charset="0"/>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1608251913"/>
      </p:ext>
    </p:extLst>
  </p:cSld>
  <p:clrMapOvr>
    <a:masterClrMapping/>
  </p:clrMapOvr>
  <p:transition spd="med">
    <p:wipe dir="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Title mid-slide">
    <p:spTree>
      <p:nvGrpSpPr>
        <p:cNvPr id="1" name=""/>
        <p:cNvGrpSpPr/>
        <p:nvPr/>
      </p:nvGrpSpPr>
      <p:grpSpPr>
        <a:xfrm>
          <a:off x="0" y="0"/>
          <a:ext cx="0" cy="0"/>
          <a:chOff x="0" y="0"/>
          <a:chExt cx="0" cy="0"/>
        </a:xfrm>
      </p:grpSpPr>
      <p:sp>
        <p:nvSpPr>
          <p:cNvPr id="2" name="Title 1"/>
          <p:cNvSpPr>
            <a:spLocks noGrp="1"/>
          </p:cNvSpPr>
          <p:nvPr>
            <p:ph type="title"/>
          </p:nvPr>
        </p:nvSpPr>
        <p:spPr>
          <a:xfrm>
            <a:off x="463551" y="3109255"/>
            <a:ext cx="10972800" cy="639492"/>
          </a:xfrm>
          <a:prstGeom prst="rect">
            <a:avLst/>
          </a:prstGeom>
        </p:spPr>
        <p:txBody>
          <a:bodyPr vert="horz" lIns="0" tIns="0" rIns="0" bIns="0" anchor="ctr" anchorCtr="0">
            <a:spAutoFit/>
          </a:bodyPr>
          <a:lstStyle>
            <a:lvl1pPr>
              <a:defRPr sz="4533">
                <a:solidFill>
                  <a:srgbClr val="FFFFFF"/>
                </a:solidFill>
                <a:ea typeface="Arial"/>
              </a:defRPr>
            </a:lvl1pPr>
          </a:lstStyle>
          <a:p>
            <a:r>
              <a:rPr lang="en-US"/>
              <a:t>Click to edit Master title style</a:t>
            </a:r>
          </a:p>
        </p:txBody>
      </p:sp>
    </p:spTree>
    <p:extLst>
      <p:ext uri="{BB962C8B-B14F-4D97-AF65-F5344CB8AC3E}">
        <p14:creationId xmlns:p14="http://schemas.microsoft.com/office/powerpoint/2010/main" val="883681907"/>
      </p:ext>
    </p:extLst>
  </p:cSld>
  <p:clrMapOvr>
    <a:masterClrMapping/>
  </p:clrMapOvr>
  <p:transition spd="med">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75021"/>
      </p:ext>
    </p:extLst>
  </p:cSld>
  <p:clrMapOvr>
    <a:masterClrMapping/>
  </p:clrMapOvr>
  <p:transition spd="med">
    <p:wipe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DEW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7"/>
            <a:ext cx="10607040" cy="630103"/>
          </a:xfrm>
          <a:prstGeom prst="rect">
            <a:avLst/>
          </a:prstGeom>
        </p:spPr>
        <p:txBody>
          <a:bodyPr lIns="0" tIns="34290" rIns="0" bIns="34290"/>
          <a:lstStyle>
            <a:lvl1pPr>
              <a:defRPr>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2466127912"/>
      </p:ext>
    </p:extLst>
  </p:cSld>
  <p:clrMapOvr>
    <a:masterClrMapping/>
  </p:clrMapOvr>
  <p:transition spd="med">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Divider 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spTree>
    <p:extLst>
      <p:ext uri="{BB962C8B-B14F-4D97-AF65-F5344CB8AC3E}">
        <p14:creationId xmlns:p14="http://schemas.microsoft.com/office/powerpoint/2010/main" val="2659917224"/>
      </p:ext>
    </p:extLst>
  </p:cSld>
  <p:clrMapOvr>
    <a:masterClrMapping/>
  </p:clrMapOvr>
  <p:transition spd="med">
    <p:wipe dir="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cSld name="Divider grani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a:t>Click to edit divider slide title  </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790391477"/>
      </p:ext>
    </p:extLst>
  </p:cSld>
  <p:clrMapOvr>
    <a:masterClrMapping/>
  </p:clrMapOvr>
  <p:transition spd="med">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386998"/>
      </p:ext>
    </p:extLst>
  </p:cSld>
  <p:clrMapOvr>
    <a:masterClrMapping/>
  </p:clrMapOvr>
  <p:transition spd="med">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Logo slide_Bl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4" y="3009517"/>
            <a:ext cx="4061397" cy="724283"/>
          </a:xfrm>
          <a:prstGeom prst="rect">
            <a:avLst/>
          </a:prstGeom>
        </p:spPr>
      </p:pic>
    </p:spTree>
    <p:extLst>
      <p:ext uri="{BB962C8B-B14F-4D97-AF65-F5344CB8AC3E}">
        <p14:creationId xmlns:p14="http://schemas.microsoft.com/office/powerpoint/2010/main" val="1725696534"/>
      </p:ext>
    </p:extLst>
  </p:cSld>
  <p:clrMapOvr>
    <a:masterClrMapping/>
  </p:clrMapOvr>
  <p:transition spd="med">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Content with subhead">
    <p:spTree>
      <p:nvGrpSpPr>
        <p:cNvPr id="1" name=""/>
        <p:cNvGrpSpPr/>
        <p:nvPr/>
      </p:nvGrpSpPr>
      <p:grpSpPr>
        <a:xfrm>
          <a:off x="0" y="0"/>
          <a:ext cx="0" cy="0"/>
          <a:chOff x="0" y="0"/>
          <a:chExt cx="0" cy="0"/>
        </a:xfrm>
      </p:grpSpPr>
      <p:sp>
        <p:nvSpPr>
          <p:cNvPr id="6" name="Content Placeholder 2"/>
          <p:cNvSpPr>
            <a:spLocks noGrp="1"/>
          </p:cNvSpPr>
          <p:nvPr>
            <p:ph sz="half" idx="1" hasCustomPrompt="1"/>
          </p:nvPr>
        </p:nvSpPr>
        <p:spPr>
          <a:xfrm>
            <a:off x="609600" y="1994372"/>
            <a:ext cx="10972800" cy="3953461"/>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80" indent="-309019">
              <a:lnSpc>
                <a:spcPct val="100000"/>
              </a:lnSpc>
              <a:spcBef>
                <a:spcPts val="400"/>
              </a:spcBef>
              <a:spcAft>
                <a:spcPts val="0"/>
              </a:spcAft>
              <a:buClr>
                <a:srgbClr val="AAAAAA"/>
              </a:buClr>
              <a:buFont typeface="Museo Sans For Dell" pitchFamily="2" charset="0"/>
              <a:buChar char="–"/>
              <a:defRPr sz="1867">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867">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a:t>Click to edit text</a:t>
            </a:r>
          </a:p>
          <a:p>
            <a:pPr lvl="1"/>
            <a:r>
              <a:rPr lang="en-US"/>
              <a:t>Second level</a:t>
            </a:r>
          </a:p>
          <a:p>
            <a:pPr lvl="2"/>
            <a:r>
              <a:rPr lang="en-US"/>
              <a:t>Third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45889" y="6270693"/>
            <a:ext cx="1603728" cy="285999"/>
          </a:xfrm>
          <a:prstGeom prst="rect">
            <a:avLst/>
          </a:prstGeom>
        </p:spPr>
      </p:pic>
      <p:sp>
        <p:nvSpPr>
          <p:cNvPr id="9" name="Text Placeholder 7"/>
          <p:cNvSpPr>
            <a:spLocks noGrp="1"/>
          </p:cNvSpPr>
          <p:nvPr>
            <p:ph type="body" sz="quarter" idx="10" hasCustomPrompt="1"/>
          </p:nvPr>
        </p:nvSpPr>
        <p:spPr>
          <a:xfrm>
            <a:off x="609602" y="1519488"/>
            <a:ext cx="10886252" cy="318456"/>
          </a:xfrm>
          <a:prstGeom prst="rect">
            <a:avLst/>
          </a:prstGeom>
        </p:spPr>
        <p:txBody>
          <a:bodyPr lIns="0" tIns="0" rIns="0" bIns="0">
            <a:noAutofit/>
          </a:bodyPr>
          <a:lstStyle>
            <a:lvl1pPr marL="0" indent="0">
              <a:buNone/>
              <a:defRPr sz="1867" b="1">
                <a:solidFill>
                  <a:srgbClr val="000000"/>
                </a:solidFill>
                <a:latin typeface="Arial" panose="020B0604020202020204" pitchFamily="34" charset="0"/>
                <a:cs typeface="Arial" panose="020B0604020202020204" pitchFamily="34" charset="0"/>
              </a:defRPr>
            </a:lvl1pPr>
          </a:lstStyle>
          <a:p>
            <a:pPr lvl="0"/>
            <a:r>
              <a:rPr lang="en-US"/>
              <a:t>Subhead</a:t>
            </a:r>
          </a:p>
        </p:txBody>
      </p:sp>
      <p:sp>
        <p:nvSpPr>
          <p:cNvPr id="13" name="Title 1"/>
          <p:cNvSpPr>
            <a:spLocks noGrp="1"/>
          </p:cNvSpPr>
          <p:nvPr>
            <p:ph type="title"/>
          </p:nvPr>
        </p:nvSpPr>
        <p:spPr>
          <a:xfrm>
            <a:off x="609600" y="274639"/>
            <a:ext cx="10972800" cy="1143000"/>
          </a:xfrm>
        </p:spPr>
        <p:txBody>
          <a:bodyPr>
            <a:normAutofit/>
          </a:bodyPr>
          <a:lstStyle>
            <a:lvl1pPr algn="l">
              <a:defRPr sz="3733">
                <a:solidFill>
                  <a:srgbClr val="007DB8"/>
                </a:solidFill>
              </a:defRPr>
            </a:lvl1pPr>
          </a:lstStyle>
          <a:p>
            <a:r>
              <a:rPr lang="en-GB"/>
              <a:t>Click to edit Master title style</a:t>
            </a:r>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17430" y="5973272"/>
            <a:ext cx="1240516" cy="644507"/>
          </a:xfrm>
          <a:prstGeom prst="rect">
            <a:avLst/>
          </a:prstGeom>
        </p:spPr>
      </p:pic>
    </p:spTree>
    <p:custDataLst>
      <p:tags r:id="rId1"/>
    </p:custDataLst>
    <p:extLst>
      <p:ext uri="{BB962C8B-B14F-4D97-AF65-F5344CB8AC3E}">
        <p14:creationId xmlns:p14="http://schemas.microsoft.com/office/powerpoint/2010/main" val="17796949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a:t>
            </a:r>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8291045"/>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9054441"/>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header-no bod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grayscl/>
            <a:extLst>
              <a:ext uri="{28A0092B-C50C-407E-A947-70E740481C1C}">
                <a14:useLocalDpi xmlns:a14="http://schemas.microsoft.com/office/drawing/2010/main" val="0"/>
              </a:ext>
            </a:extLst>
          </a:blip>
          <a:stretch>
            <a:fillRect/>
          </a:stretch>
        </p:blipFill>
        <p:spPr>
          <a:xfrm>
            <a:off x="10145889" y="6276151"/>
            <a:ext cx="1603728" cy="285999"/>
          </a:xfrm>
          <a:prstGeom prst="rect">
            <a:avLst/>
          </a:prstGeom>
        </p:spPr>
      </p:pic>
      <p:pic>
        <p:nvPicPr>
          <p:cNvPr id="10" name="Picture 9" descr="logos_2.png"/>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a:xfrm>
            <a:off x="55624" y="5951424"/>
            <a:ext cx="4962705" cy="924201"/>
          </a:xfrm>
          <a:prstGeom prst="rect">
            <a:avLst/>
          </a:prstGeom>
        </p:spPr>
      </p:pic>
      <p:sp>
        <p:nvSpPr>
          <p:cNvPr id="9" name="Title 1"/>
          <p:cNvSpPr>
            <a:spLocks noGrp="1"/>
          </p:cNvSpPr>
          <p:nvPr>
            <p:ph type="title"/>
          </p:nvPr>
        </p:nvSpPr>
        <p:spPr>
          <a:xfrm>
            <a:off x="609600" y="274639"/>
            <a:ext cx="10972800" cy="1143000"/>
          </a:xfrm>
        </p:spPr>
        <p:txBody>
          <a:bodyPr>
            <a:normAutofit/>
          </a:bodyPr>
          <a:lstStyle>
            <a:lvl1pPr algn="l">
              <a:defRPr sz="3733">
                <a:solidFill>
                  <a:srgbClr val="007DB8"/>
                </a:solidFill>
              </a:defRPr>
            </a:lvl1pPr>
          </a:lstStyle>
          <a:p>
            <a:r>
              <a:rPr lang="en-GB"/>
              <a:t>Click to edit Master title style</a:t>
            </a:r>
            <a:endParaRPr lang="en-US"/>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17430" y="5973272"/>
            <a:ext cx="1240516" cy="644507"/>
          </a:xfrm>
          <a:prstGeom prst="rect">
            <a:avLst/>
          </a:prstGeom>
        </p:spPr>
      </p:pic>
    </p:spTree>
    <p:custDataLst>
      <p:tags r:id="rId1"/>
    </p:custDataLst>
    <p:extLst>
      <p:ext uri="{BB962C8B-B14F-4D97-AF65-F5344CB8AC3E}">
        <p14:creationId xmlns:p14="http://schemas.microsoft.com/office/powerpoint/2010/main" val="110269812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82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Text Placeholder 12"/>
          <p:cNvSpPr>
            <a:spLocks noGrp="1"/>
          </p:cNvSpPr>
          <p:nvPr>
            <p:ph type="subTitle" idx="11" hasCustomPrompt="1"/>
          </p:nvPr>
        </p:nvSpPr>
        <p:spPr>
          <a:xfrm>
            <a:off x="355600" y="914400"/>
            <a:ext cx="10922000" cy="387798"/>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563811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2329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5150035"/>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2757017352"/>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1953392994"/>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43053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42672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3"/>
          <p:cNvSpPr>
            <a:spLocks noGrp="1"/>
          </p:cNvSpPr>
          <p:nvPr>
            <p:ph sz="half" idx="11"/>
          </p:nvPr>
        </p:nvSpPr>
        <p:spPr>
          <a:xfrm>
            <a:off x="82296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8" name="Text Placeholder 4"/>
          <p:cNvSpPr>
            <a:spLocks noGrp="1"/>
          </p:cNvSpPr>
          <p:nvPr>
            <p:ph type="body" sz="quarter" idx="12"/>
          </p:nvPr>
        </p:nvSpPr>
        <p:spPr>
          <a:xfrm>
            <a:off x="8202956"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220374510"/>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19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4126724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4202286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939039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622906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40659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127096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873714219"/>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453465025"/>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876471029"/>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1857394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20515238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29887201"/>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
        <p:nvSpPr>
          <p:cNvPr id="4" name="Content Placeholder 4"/>
          <p:cNvSpPr>
            <a:spLocks noGrp="1"/>
          </p:cNvSpPr>
          <p:nvPr>
            <p:ph sz="quarter" idx="10"/>
          </p:nvPr>
        </p:nvSpPr>
        <p:spPr>
          <a:xfrm>
            <a:off x="361960" y="1703926"/>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4999" indent="0">
              <a:lnSpc>
                <a:spcPct val="100000"/>
              </a:lnSpc>
              <a:spcBef>
                <a:spcPts val="400"/>
              </a:spcBef>
              <a:spcAft>
                <a:spcPts val="0"/>
              </a:spcAft>
              <a:buClr>
                <a:srgbClr val="808080"/>
              </a:buClr>
              <a:buNone/>
              <a:defRPr>
                <a:latin typeface="+mn-lt"/>
                <a:ea typeface="Arial"/>
              </a:defRPr>
            </a:lvl2pPr>
            <a:lvl3pPr marL="918474" indent="0">
              <a:lnSpc>
                <a:spcPct val="100000"/>
              </a:lnSpc>
              <a:spcBef>
                <a:spcPts val="400"/>
              </a:spcBef>
              <a:spcAft>
                <a:spcPts val="0"/>
              </a:spcAft>
              <a:buClr>
                <a:srgbClr val="808080"/>
              </a:buClr>
              <a:buNone/>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25305760"/>
      </p:ext>
    </p:extLst>
  </p:cSld>
  <p:clrMapOvr>
    <a:masterClrMapping/>
  </p:clrMapOvr>
  <p:transition spd="med">
    <p:wipe dir="r"/>
  </p:transition>
  <p:extLst mod="1">
    <p:ext uri="{DCECCB84-F9BA-43D5-87BE-67443E8EF086}">
      <p15:sldGuideLst xmlns:p15="http://schemas.microsoft.com/office/powerpoint/2012/main">
        <p15:guide id="1" pos="168">
          <p15:clr>
            <a:srgbClr val="FBAE40"/>
          </p15:clr>
        </p15:guide>
        <p15:guide id="2" pos="518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6779959"/>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1990824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423288087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787469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4146497146"/>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494053073"/>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1670884838"/>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8428919"/>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64053790"/>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852114"/>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1039680"/>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412090733"/>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853864610"/>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43053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42672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3"/>
          <p:cNvSpPr>
            <a:spLocks noGrp="1"/>
          </p:cNvSpPr>
          <p:nvPr>
            <p:ph sz="half" idx="11"/>
          </p:nvPr>
        </p:nvSpPr>
        <p:spPr>
          <a:xfrm>
            <a:off x="82296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8" name="Text Placeholder 4"/>
          <p:cNvSpPr>
            <a:spLocks noGrp="1"/>
          </p:cNvSpPr>
          <p:nvPr>
            <p:ph type="body" sz="quarter" idx="12"/>
          </p:nvPr>
        </p:nvSpPr>
        <p:spPr>
          <a:xfrm>
            <a:off x="8202956"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1913709673"/>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45087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172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3308903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698174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690440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5486307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7221589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74123397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57385310"/>
      </p:ext>
    </p:extLst>
  </p:cSld>
  <p:clrMapOvr>
    <a:masterClrMapping/>
  </p:clrMapOvr>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56883079"/>
      </p:ext>
    </p:extLst>
  </p:cSld>
  <p:clrMapOvr>
    <a:masterClrMapping/>
  </p:clrMapOvr>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3860541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3976778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583755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851310705"/>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6794866"/>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
        <p:nvSpPr>
          <p:cNvPr id="4" name="Content Placeholder 4"/>
          <p:cNvSpPr>
            <a:spLocks noGrp="1"/>
          </p:cNvSpPr>
          <p:nvPr>
            <p:ph sz="quarter" idx="10"/>
          </p:nvPr>
        </p:nvSpPr>
        <p:spPr>
          <a:xfrm>
            <a:off x="361960" y="1703926"/>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4999" indent="0">
              <a:lnSpc>
                <a:spcPct val="100000"/>
              </a:lnSpc>
              <a:spcBef>
                <a:spcPts val="400"/>
              </a:spcBef>
              <a:spcAft>
                <a:spcPts val="0"/>
              </a:spcAft>
              <a:buClr>
                <a:srgbClr val="808080"/>
              </a:buClr>
              <a:buNone/>
              <a:defRPr>
                <a:latin typeface="+mn-lt"/>
                <a:ea typeface="Arial"/>
              </a:defRPr>
            </a:lvl2pPr>
            <a:lvl3pPr marL="918474" indent="0">
              <a:lnSpc>
                <a:spcPct val="100000"/>
              </a:lnSpc>
              <a:spcBef>
                <a:spcPts val="400"/>
              </a:spcBef>
              <a:spcAft>
                <a:spcPts val="0"/>
              </a:spcAft>
              <a:buClr>
                <a:srgbClr val="808080"/>
              </a:buClr>
              <a:buNone/>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5157643"/>
      </p:ext>
    </p:extLst>
  </p:cSld>
  <p:clrMapOvr>
    <a:masterClrMapping/>
  </p:clrMapOvr>
  <p:transition spd="med">
    <p:wipe dir="r"/>
  </p:transition>
  <p:extLst mod="1">
    <p:ext uri="{DCECCB84-F9BA-43D5-87BE-67443E8EF086}">
      <p15:sldGuideLst xmlns:p15="http://schemas.microsoft.com/office/powerpoint/2012/main">
        <p15:guide id="1" pos="168">
          <p15:clr>
            <a:srgbClr val="FBAE40"/>
          </p15:clr>
        </p15:guide>
        <p15:guide id="2" pos="51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960104"/>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1">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0103994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Cover 2">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3290467958"/>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Cover 3">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3112913326"/>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Cover 4">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2735339095"/>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Cover 5">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4203" y="5834017"/>
            <a:ext cx="2170176" cy="385809"/>
          </a:xfrm>
          <a:prstGeom prst="rect">
            <a:avLst/>
          </a:prstGeom>
        </p:spPr>
      </p:pic>
    </p:spTree>
    <p:extLst>
      <p:ext uri="{BB962C8B-B14F-4D97-AF65-F5344CB8AC3E}">
        <p14:creationId xmlns:p14="http://schemas.microsoft.com/office/powerpoint/2010/main" val="716707964"/>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328868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2857247"/>
      </p:ext>
    </p:extLst>
  </p:cSld>
  <p:clrMapOvr>
    <a:masterClrMapping/>
  </p:clrMapOvr>
  <p:extLst mod="1">
    <p:ext uri="{DCECCB84-F9BA-43D5-87BE-67443E8EF086}">
      <p15:sldGuideLst xmlns:p15="http://schemas.microsoft.com/office/powerpoint/2012/main">
        <p15:guide id="1" orient="horz" pos="14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225626312"/>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46702215"/>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1630822"/>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3339935238"/>
      </p:ext>
    </p:extLst>
  </p:cSld>
  <p:clrMapOvr>
    <a:masterClrMapping/>
  </p:clrMapOvr>
  <p:extLst mod="1">
    <p:ext uri="{DCECCB84-F9BA-43D5-87BE-67443E8EF086}">
      <p15:sldGuideLst xmlns:p15="http://schemas.microsoft.com/office/powerpoint/2012/main">
        <p15:guide id="1" orient="horz" pos="75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1994112359"/>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43053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Text Placeholder 4"/>
          <p:cNvSpPr>
            <a:spLocks noGrp="1"/>
          </p:cNvSpPr>
          <p:nvPr>
            <p:ph type="body" sz="quarter" idx="3"/>
          </p:nvPr>
        </p:nvSpPr>
        <p:spPr>
          <a:xfrm>
            <a:off x="4267200"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Content Placeholder 3"/>
          <p:cNvSpPr>
            <a:spLocks noGrp="1"/>
          </p:cNvSpPr>
          <p:nvPr>
            <p:ph sz="half" idx="11"/>
          </p:nvPr>
        </p:nvSpPr>
        <p:spPr>
          <a:xfrm>
            <a:off x="82296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Click to 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8" name="Text Placeholder 4"/>
          <p:cNvSpPr>
            <a:spLocks noGrp="1"/>
          </p:cNvSpPr>
          <p:nvPr>
            <p:ph type="body" sz="quarter" idx="12"/>
          </p:nvPr>
        </p:nvSpPr>
        <p:spPr>
          <a:xfrm>
            <a:off x="8202956" y="1295400"/>
            <a:ext cx="3581400" cy="6858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405689860"/>
      </p:ext>
    </p:extLst>
  </p:cSld>
  <p:clrMapOvr>
    <a:masterClrMapping/>
  </p:clrMapOvr>
  <p:extLst mod="1">
    <p:ext uri="{DCECCB84-F9BA-43D5-87BE-67443E8EF086}">
      <p15:sldGuideLst xmlns:p15="http://schemas.microsoft.com/office/powerpoint/2012/main">
        <p15:guide id="1" orient="horz" pos="61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3846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2835292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62388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927281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9494857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5781013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26071341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145240450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 blue wave bkg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542981071"/>
      </p:ext>
    </p:extLst>
  </p:cSld>
  <p:clrMapOvr>
    <a:masterClrMapping/>
  </p:clrMapOvr>
  <p:extLst mod="1">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on blue blur bkg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8792" y="6451386"/>
            <a:ext cx="902208" cy="160505"/>
          </a:xfrm>
          <a:prstGeom prst="rect">
            <a:avLst/>
          </a:prstGeom>
        </p:spPr>
      </p:pic>
    </p:spTree>
    <p:extLst>
      <p:ext uri="{BB962C8B-B14F-4D97-AF65-F5344CB8AC3E}">
        <p14:creationId xmlns:p14="http://schemas.microsoft.com/office/powerpoint/2010/main" val="3389301704"/>
      </p:ext>
    </p:extLst>
  </p:cSld>
  <p:clrMapOvr>
    <a:masterClrMapping/>
  </p:clrMapOvr>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7348933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2794" y="3063240"/>
            <a:ext cx="4106415" cy="731520"/>
          </a:xfrm>
          <a:prstGeom prst="rect">
            <a:avLst/>
          </a:prstGeom>
        </p:spPr>
      </p:pic>
    </p:spTree>
    <p:extLst>
      <p:ext uri="{BB962C8B-B14F-4D97-AF65-F5344CB8AC3E}">
        <p14:creationId xmlns:p14="http://schemas.microsoft.com/office/powerpoint/2010/main" val="3070551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942131874"/>
      </p:ext>
    </p:extLst>
  </p:cSld>
  <p:clrMapOvr>
    <a:masterClrMapping/>
  </p:clrMapOvr>
  <p:transition spd="med">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9663667"/>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145133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tIns="45714" rIns="0" bIns="45714"/>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a:t>Click to edit content page title</a:t>
            </a:r>
          </a:p>
        </p:txBody>
      </p:sp>
      <p:sp>
        <p:nvSpPr>
          <p:cNvPr id="4" name="Content Placeholder 4"/>
          <p:cNvSpPr>
            <a:spLocks noGrp="1"/>
          </p:cNvSpPr>
          <p:nvPr>
            <p:ph sz="quarter" idx="10"/>
          </p:nvPr>
        </p:nvSpPr>
        <p:spPr>
          <a:xfrm>
            <a:off x="361960" y="1703926"/>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4999" indent="0">
              <a:lnSpc>
                <a:spcPct val="100000"/>
              </a:lnSpc>
              <a:spcBef>
                <a:spcPts val="400"/>
              </a:spcBef>
              <a:spcAft>
                <a:spcPts val="0"/>
              </a:spcAft>
              <a:buClr>
                <a:srgbClr val="808080"/>
              </a:buClr>
              <a:buNone/>
              <a:defRPr>
                <a:latin typeface="+mn-lt"/>
                <a:ea typeface="Arial"/>
              </a:defRPr>
            </a:lvl2pPr>
            <a:lvl3pPr marL="918474" indent="0">
              <a:lnSpc>
                <a:spcPct val="100000"/>
              </a:lnSpc>
              <a:spcBef>
                <a:spcPts val="400"/>
              </a:spcBef>
              <a:spcAft>
                <a:spcPts val="0"/>
              </a:spcAft>
              <a:buClr>
                <a:srgbClr val="808080"/>
              </a:buClr>
              <a:buNone/>
              <a:defRPr>
                <a:latin typeface="+mn-lt"/>
                <a:ea typeface="Arial"/>
              </a:defRPr>
            </a:lvl3pPr>
            <a:lvl4pPr marL="1678223" indent="-30686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5015736"/>
      </p:ext>
    </p:extLst>
  </p:cSld>
  <p:clrMapOvr>
    <a:masterClrMapping/>
  </p:clrMapOvr>
  <p:transition spd="med">
    <p:wipe dir="r"/>
  </p:transition>
  <p:extLst mod="1">
    <p:ext uri="{DCECCB84-F9BA-43D5-87BE-67443E8EF086}">
      <p15:sldGuideLst xmlns:p15="http://schemas.microsoft.com/office/powerpoint/2012/main">
        <p15:guide id="1" pos="168">
          <p15:clr>
            <a:srgbClr val="FBAE40"/>
          </p15:clr>
        </p15:guide>
        <p15:guide id="2" pos="518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609398"/>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a:t>Click to edit content page title </a:t>
            </a:r>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9308238"/>
      </p:ext>
    </p:extLst>
  </p:cSld>
  <p:clrMapOvr>
    <a:masterClrMapping/>
  </p:clrMapOvr>
  <p:transition spd="med">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59" y="1706880"/>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rgbClr val="000000"/>
                </a:solidFill>
                <a:latin typeface="Arial" panose="020B0604020202020204" pitchFamily="34" charset="0"/>
                <a:ea typeface="Arial"/>
                <a:cs typeface="Arial" panose="020B0604020202020204" pitchFamily="34"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p:txBody>
      </p:sp>
    </p:spTree>
    <p:extLst>
      <p:ext uri="{BB962C8B-B14F-4D97-AF65-F5344CB8AC3E}">
        <p14:creationId xmlns:p14="http://schemas.microsoft.com/office/powerpoint/2010/main" val="10142875"/>
      </p:ext>
    </p:extLst>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116058F-753F-4C64-A94F-7CF23F2E82EA}"/>
              </a:ext>
            </a:extLst>
          </p:cNvPr>
          <p:cNvPicPr>
            <a:picLocks noChangeAspect="1"/>
          </p:cNvPicPr>
          <p:nvPr userDrawn="1"/>
        </p:nvPicPr>
        <p:blipFill>
          <a:blip r:embed="rId2"/>
          <a:stretch>
            <a:fillRect/>
          </a:stretch>
        </p:blipFill>
        <p:spPr>
          <a:xfrm>
            <a:off x="9623" y="-800"/>
            <a:ext cx="12188388" cy="6858000"/>
          </a:xfrm>
          <a:prstGeom prst="rect">
            <a:avLst/>
          </a:prstGeom>
        </p:spPr>
      </p:pic>
      <p:sp>
        <p:nvSpPr>
          <p:cNvPr id="2" name="Title 1"/>
          <p:cNvSpPr>
            <a:spLocks noGrp="1"/>
          </p:cNvSpPr>
          <p:nvPr>
            <p:ph type="ctrTitle" hasCustomPrompt="1"/>
          </p:nvPr>
        </p:nvSpPr>
        <p:spPr>
          <a:xfrm>
            <a:off x="3600451" y="1062671"/>
            <a:ext cx="7967132" cy="3042484"/>
          </a:xfrm>
        </p:spPr>
        <p:txBody>
          <a:bodyPr anchor="ctr">
            <a:normAutofit/>
          </a:bodyPr>
          <a:lstStyle>
            <a:lvl1pPr algn="l">
              <a:defRPr sz="5333">
                <a:solidFill>
                  <a:schemeClr val="accent1"/>
                </a:solidFill>
                <a:latin typeface="+mj-lt"/>
                <a:ea typeface="Segoe UI Historic" charset="0"/>
                <a:cs typeface="Segoe UI Historic" charset="0"/>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&lt;Title session&gt;</a:t>
            </a:r>
            <a:endParaRPr lang="en-US" dirty="0"/>
          </a:p>
        </p:txBody>
      </p:sp>
      <p:sp>
        <p:nvSpPr>
          <p:cNvPr id="3" name="Subtitle 2"/>
          <p:cNvSpPr>
            <a:spLocks noGrp="1"/>
          </p:cNvSpPr>
          <p:nvPr>
            <p:ph type="subTitle" idx="1" hasCustomPrompt="1"/>
          </p:nvPr>
        </p:nvSpPr>
        <p:spPr>
          <a:xfrm>
            <a:off x="3600452" y="4295176"/>
            <a:ext cx="7967133" cy="1276003"/>
          </a:xfrm>
        </p:spPr>
        <p:txBody>
          <a:bodyPr>
            <a:normAutofit/>
          </a:bodyPr>
          <a:lstStyle>
            <a:lvl1pPr marL="0" indent="0" algn="l">
              <a:buNone/>
              <a:defRPr sz="3200" i="0">
                <a:solidFill>
                  <a:schemeClr val="accent1"/>
                </a:solidFill>
                <a:latin typeface="+mj-l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latin typeface="Segoe UI Light" panose="020B0502040204020203" pitchFamily="34" charset="0"/>
              </a:rPr>
              <a:t>&lt;Name speaker&gt;</a:t>
            </a:r>
          </a:p>
        </p:txBody>
      </p:sp>
      <p:pic>
        <p:nvPicPr>
          <p:cNvPr id="5" name="Grafik 4">
            <a:extLst>
              <a:ext uri="{FF2B5EF4-FFF2-40B4-BE49-F238E27FC236}">
                <a16:creationId xmlns:a16="http://schemas.microsoft.com/office/drawing/2014/main" id="{0F415B1E-98AB-4EA0-80C7-DD8BD1EF3134}"/>
              </a:ext>
            </a:extLst>
          </p:cNvPr>
          <p:cNvPicPr>
            <a:picLocks noChangeAspect="1"/>
          </p:cNvPicPr>
          <p:nvPr userDrawn="1"/>
        </p:nvPicPr>
        <p:blipFill>
          <a:blip r:embed="rId3"/>
          <a:stretch>
            <a:fillRect/>
          </a:stretch>
        </p:blipFill>
        <p:spPr>
          <a:xfrm>
            <a:off x="9370" y="254719"/>
            <a:ext cx="12188388" cy="6858000"/>
          </a:xfrm>
          <a:prstGeom prst="rect">
            <a:avLst/>
          </a:prstGeom>
        </p:spPr>
      </p:pic>
      <p:pic>
        <p:nvPicPr>
          <p:cNvPr id="7" name="Picture 6">
            <a:extLst>
              <a:ext uri="{FF2B5EF4-FFF2-40B4-BE49-F238E27FC236}">
                <a16:creationId xmlns:a16="http://schemas.microsoft.com/office/drawing/2014/main" id="{59420B94-E894-4D85-B809-19F0CEBC9D6A}"/>
              </a:ext>
            </a:extLst>
          </p:cNvPr>
          <p:cNvPicPr>
            <a:picLocks noChangeAspect="1"/>
          </p:cNvPicPr>
          <p:nvPr userDrawn="1"/>
        </p:nvPicPr>
        <p:blipFill>
          <a:blip r:embed="rId4"/>
          <a:stretch>
            <a:fillRect/>
          </a:stretch>
        </p:blipFill>
        <p:spPr>
          <a:xfrm>
            <a:off x="10293681" y="6161747"/>
            <a:ext cx="1664559" cy="535760"/>
          </a:xfrm>
          <a:prstGeom prst="rect">
            <a:avLst/>
          </a:prstGeom>
        </p:spPr>
      </p:pic>
    </p:spTree>
    <p:extLst>
      <p:ext uri="{BB962C8B-B14F-4D97-AF65-F5344CB8AC3E}">
        <p14:creationId xmlns:p14="http://schemas.microsoft.com/office/powerpoint/2010/main" val="15440694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Tree>
    <p:extLst>
      <p:ext uri="{BB962C8B-B14F-4D97-AF65-F5344CB8AC3E}">
        <p14:creationId xmlns:p14="http://schemas.microsoft.com/office/powerpoint/2010/main" val="36298301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_Content_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39349" y="358233"/>
            <a:ext cx="11328235" cy="1143000"/>
          </a:xfrm>
          <a:prstGeom prst="rect">
            <a:avLst/>
          </a:prstGeom>
        </p:spPr>
        <p:txBody>
          <a:bodyPr vert="horz" lIns="91440" tIns="45720" rIns="91440" bIns="45720" rtlCol="0" anchor="t">
            <a:normAutofit/>
          </a:bodyPr>
          <a:lstStyle/>
          <a:p>
            <a:r>
              <a:rPr lang="en-US" dirty="0">
                <a:latin typeface="Segoe UI Light" panose="020B0502040204020203" pitchFamily="34" charset="0"/>
              </a:rPr>
              <a:t>&lt;Title&gt;</a:t>
            </a:r>
            <a:endParaRPr lang="en-US" dirty="0"/>
          </a:p>
        </p:txBody>
      </p:sp>
      <p:sp>
        <p:nvSpPr>
          <p:cNvPr id="10" name="Text Placeholder 9"/>
          <p:cNvSpPr>
            <a:spLocks noGrp="1"/>
          </p:cNvSpPr>
          <p:nvPr>
            <p:ph type="body" sz="quarter" idx="10" hasCustomPrompt="1"/>
          </p:nvPr>
        </p:nvSpPr>
        <p:spPr>
          <a:xfrm>
            <a:off x="239349" y="1615667"/>
            <a:ext cx="11328235" cy="3925568"/>
          </a:xfrm>
        </p:spPr>
        <p:txBody>
          <a:bodyPr/>
          <a:lstStyle>
            <a:lvl1pPr marL="0" indent="0">
              <a:buNone/>
              <a:defRPr>
                <a:latin typeface="+mj-lt"/>
              </a:defRPr>
            </a:lvl1pPr>
          </a:lstStyle>
          <a:p>
            <a:pPr marL="0" indent="0">
              <a:buNone/>
            </a:pPr>
            <a:r>
              <a:rPr lang="en-US" dirty="0">
                <a:latin typeface="Segoe UI" panose="020B0502040204020203" pitchFamily="34" charset="0"/>
                <a:ea typeface="Segoe UI" panose="020B0502040204020203" pitchFamily="34" charset="0"/>
                <a:cs typeface="Segoe UI" panose="020B0502040204020203" pitchFamily="34" charset="0"/>
              </a:rPr>
              <a:t>&lt;Text&gt;</a:t>
            </a:r>
          </a:p>
        </p:txBody>
      </p:sp>
      <p:pic>
        <p:nvPicPr>
          <p:cNvPr id="4" name="Picture 3">
            <a:extLst>
              <a:ext uri="{FF2B5EF4-FFF2-40B4-BE49-F238E27FC236}">
                <a16:creationId xmlns:a16="http://schemas.microsoft.com/office/drawing/2014/main" id="{7C8DC63E-7EBF-40DB-A23B-BB7F376F3194}"/>
              </a:ext>
            </a:extLst>
          </p:cNvPr>
          <p:cNvPicPr>
            <a:picLocks noChangeAspect="1"/>
          </p:cNvPicPr>
          <p:nvPr userDrawn="1"/>
        </p:nvPicPr>
        <p:blipFill>
          <a:blip r:embed="rId2"/>
          <a:stretch>
            <a:fillRect/>
          </a:stretch>
        </p:blipFill>
        <p:spPr>
          <a:xfrm>
            <a:off x="10293681" y="6161747"/>
            <a:ext cx="1664559" cy="535760"/>
          </a:xfrm>
          <a:prstGeom prst="rect">
            <a:avLst/>
          </a:prstGeom>
        </p:spPr>
      </p:pic>
    </p:spTree>
    <p:extLst>
      <p:ext uri="{BB962C8B-B14F-4D97-AF65-F5344CB8AC3E}">
        <p14:creationId xmlns:p14="http://schemas.microsoft.com/office/powerpoint/2010/main" val="32777664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peaker_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744" y="1304636"/>
            <a:ext cx="5705545" cy="2121469"/>
          </a:xfrm>
        </p:spPr>
        <p:txBody>
          <a:bodyPr>
            <a:normAutofit/>
          </a:bodyPr>
          <a:lstStyle>
            <a:lvl1pPr algn="l">
              <a:defRPr sz="4800" baseline="0">
                <a:solidFill>
                  <a:srgbClr val="1E347F"/>
                </a:solidFill>
                <a:latin typeface="+mj-lt"/>
                <a:cs typeface="Segoe"/>
              </a:defRPr>
            </a:lvl1pPr>
          </a:lstStyle>
          <a:p>
            <a:r>
              <a:rPr lang="en-US" dirty="0">
                <a:latin typeface="Segoe UI" panose="020B0502040204020203" pitchFamily="34" charset="0"/>
                <a:ea typeface="Segoe UI" panose="020B0502040204020203" pitchFamily="34" charset="0"/>
                <a:cs typeface="Segoe UI" panose="020B0502040204020203" pitchFamily="34" charset="0"/>
              </a:rPr>
              <a:t>&lt;Speaker Name&gt;</a:t>
            </a:r>
            <a:endParaRPr lang="en-US" dirty="0"/>
          </a:p>
        </p:txBody>
      </p:sp>
      <p:sp>
        <p:nvSpPr>
          <p:cNvPr id="3" name="Content Placeholder 2"/>
          <p:cNvSpPr>
            <a:spLocks noGrp="1"/>
          </p:cNvSpPr>
          <p:nvPr>
            <p:ph idx="1" hasCustomPrompt="1"/>
          </p:nvPr>
        </p:nvSpPr>
        <p:spPr>
          <a:xfrm>
            <a:off x="4464744" y="3426106"/>
            <a:ext cx="5705545" cy="3024849"/>
          </a:xfrm>
        </p:spPr>
        <p:txBody>
          <a:bodyPr>
            <a:noAutofit/>
          </a:bodyPr>
          <a:lstStyle>
            <a:lvl1pPr marL="0" indent="0">
              <a:buFontTx/>
              <a:buNone/>
              <a:defRPr sz="3200">
                <a:solidFill>
                  <a:schemeClr val="accent1"/>
                </a:solidFill>
                <a:latin typeface="Segoe Light"/>
                <a:cs typeface="Segoe Light"/>
              </a:defRPr>
            </a:lvl1pPr>
            <a:lvl2pPr>
              <a:defRPr sz="3200">
                <a:solidFill>
                  <a:srgbClr val="FFFFFF"/>
                </a:solidFill>
                <a:latin typeface="Segoe Light"/>
                <a:cs typeface="Segoe Light"/>
              </a:defRPr>
            </a:lvl2pPr>
            <a:lvl3pPr>
              <a:defRPr sz="3200">
                <a:solidFill>
                  <a:srgbClr val="FFFFFF"/>
                </a:solidFill>
                <a:latin typeface="Segoe Light"/>
                <a:cs typeface="Segoe Light"/>
              </a:defRPr>
            </a:lvl3pPr>
            <a:lvl4pPr>
              <a:defRPr sz="3200">
                <a:solidFill>
                  <a:srgbClr val="FFFFFF"/>
                </a:solidFill>
                <a:latin typeface="Segoe Light"/>
                <a:cs typeface="Segoe Light"/>
              </a:defRPr>
            </a:lvl4pPr>
            <a:lvl5pPr>
              <a:defRPr sz="3200">
                <a:solidFill>
                  <a:srgbClr val="FFFFFF"/>
                </a:solidFill>
                <a:latin typeface="Segoe Light"/>
                <a:cs typeface="Segoe Light"/>
              </a:defRPr>
            </a:lvl5pPr>
          </a:lstStyle>
          <a:p>
            <a:r>
              <a:rPr lang="en-US" dirty="0">
                <a:latin typeface="Segoe UI Light" panose="020B0502040204020203" pitchFamily="34" charset="0"/>
              </a:rPr>
              <a:t>&lt;short intro&gt;</a:t>
            </a:r>
          </a:p>
        </p:txBody>
      </p:sp>
      <p:sp>
        <p:nvSpPr>
          <p:cNvPr id="9" name="Picture Placeholder 2"/>
          <p:cNvSpPr>
            <a:spLocks noGrp="1"/>
          </p:cNvSpPr>
          <p:nvPr>
            <p:ph type="pic" idx="14"/>
          </p:nvPr>
        </p:nvSpPr>
        <p:spPr>
          <a:xfrm>
            <a:off x="719669" y="1304635"/>
            <a:ext cx="3431785" cy="3957988"/>
          </a:xfrm>
        </p:spPr>
        <p:txBody>
          <a:bodyPr/>
          <a:lstStyle>
            <a:lvl1pPr marL="0" indent="0">
              <a:buNone/>
              <a:defRPr sz="4267">
                <a:latin typeface="+mj-lt"/>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Tree>
    <p:extLst>
      <p:ext uri="{BB962C8B-B14F-4D97-AF65-F5344CB8AC3E}">
        <p14:creationId xmlns:p14="http://schemas.microsoft.com/office/powerpoint/2010/main" val="36218264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8" name="Content Placeholder 3"/>
          <p:cNvSpPr>
            <a:spLocks noGrp="1"/>
          </p:cNvSpPr>
          <p:nvPr>
            <p:ph sz="half" idx="2" hasCustomPrompt="1"/>
          </p:nvPr>
        </p:nvSpPr>
        <p:spPr>
          <a:xfrm>
            <a:off x="2256367" y="357718"/>
            <a:ext cx="9267771" cy="6170404"/>
          </a:xfrm>
        </p:spPr>
        <p:txBody>
          <a:bodyPr/>
          <a:lstStyle>
            <a:lvl1pPr marL="0" indent="0">
              <a:buNone/>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&lt;Image&gt;</a:t>
            </a:r>
          </a:p>
        </p:txBody>
      </p:sp>
    </p:spTree>
    <p:extLst>
      <p:ext uri="{BB962C8B-B14F-4D97-AF65-F5344CB8AC3E}">
        <p14:creationId xmlns:p14="http://schemas.microsoft.com/office/powerpoint/2010/main" val="30392632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emo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61E7C74-677C-4EDB-81F1-381D31CD97E9}"/>
              </a:ext>
            </a:extLst>
          </p:cNvPr>
          <p:cNvSpPr>
            <a:spLocks noGrp="1"/>
          </p:cNvSpPr>
          <p:nvPr>
            <p:ph type="body" idx="1"/>
          </p:nvPr>
        </p:nvSpPr>
        <p:spPr>
          <a:xfrm>
            <a:off x="4191592" y="3717032"/>
            <a:ext cx="7181851" cy="960107"/>
          </a:xfrm>
        </p:spPr>
        <p:txBody>
          <a:bodyPr>
            <a:noAutofit/>
          </a:bodyPr>
          <a:lstStyle>
            <a:lvl1pPr marL="0" indent="0">
              <a:buNone/>
              <a:defRPr sz="5333">
                <a:solidFill>
                  <a:srgbClr val="004469"/>
                </a:solidFill>
                <a:latin typeface="Segoe UI Light" panose="020B0502040204020203" pitchFamily="34" charset="0"/>
                <a:cs typeface="Segoe UI Light" panose="020B050204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ext Placeholder 2">
            <a:extLst>
              <a:ext uri="{FF2B5EF4-FFF2-40B4-BE49-F238E27FC236}">
                <a16:creationId xmlns:a16="http://schemas.microsoft.com/office/drawing/2014/main" id="{34C765E3-4B69-42BF-A607-0DC92AE3418D}"/>
              </a:ext>
            </a:extLst>
          </p:cNvPr>
          <p:cNvSpPr>
            <a:spLocks noGrp="1"/>
          </p:cNvSpPr>
          <p:nvPr>
            <p:ph type="body" idx="10" hasCustomPrompt="1"/>
          </p:nvPr>
        </p:nvSpPr>
        <p:spPr>
          <a:xfrm>
            <a:off x="4194736" y="2276872"/>
            <a:ext cx="7181851" cy="1239824"/>
          </a:xfrm>
        </p:spPr>
        <p:txBody>
          <a:bodyPr>
            <a:normAutofit/>
          </a:bodyPr>
          <a:lstStyle>
            <a:lvl1pPr marL="0" indent="0">
              <a:buNone/>
              <a:defRPr sz="7200" b="1">
                <a:solidFill>
                  <a:srgbClr val="004469"/>
                </a:solidFill>
                <a:latin typeface="Segoe UI Light" panose="020B0502040204020203" pitchFamily="34" charset="0"/>
                <a:cs typeface="Segoe UI Light" panose="020B0502040204020203" pitchFamily="34"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DEMO</a:t>
            </a:r>
          </a:p>
        </p:txBody>
      </p:sp>
      <p:pic>
        <p:nvPicPr>
          <p:cNvPr id="8" name="Grafik 4">
            <a:extLst>
              <a:ext uri="{FF2B5EF4-FFF2-40B4-BE49-F238E27FC236}">
                <a16:creationId xmlns:a16="http://schemas.microsoft.com/office/drawing/2014/main" id="{E2362700-5FDF-47D7-8192-FD3F3E094E1D}"/>
              </a:ext>
            </a:extLst>
          </p:cNvPr>
          <p:cNvPicPr>
            <a:picLocks noChangeAspect="1"/>
          </p:cNvPicPr>
          <p:nvPr userDrawn="1"/>
        </p:nvPicPr>
        <p:blipFill>
          <a:blip r:embed="rId2"/>
          <a:stretch>
            <a:fillRect/>
          </a:stretch>
        </p:blipFill>
        <p:spPr>
          <a:xfrm>
            <a:off x="8467" y="271652"/>
            <a:ext cx="12188388" cy="6858000"/>
          </a:xfrm>
          <a:prstGeom prst="rect">
            <a:avLst/>
          </a:prstGeom>
        </p:spPr>
      </p:pic>
    </p:spTree>
    <p:extLst>
      <p:ext uri="{BB962C8B-B14F-4D97-AF65-F5344CB8AC3E}">
        <p14:creationId xmlns:p14="http://schemas.microsoft.com/office/powerpoint/2010/main" val="15176453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13282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image" Target="../media/image2.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image" Target="../media/image13.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image" Target="../media/image2.png"/><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theme" Target="../theme/theme6.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image" Target="../media/image2.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theme" Target="../theme/theme7.xml"/><Relationship Id="rId8" Type="http://schemas.openxmlformats.org/officeDocument/2006/relationships/slideLayout" Target="../slideLayouts/slideLayout158.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pic>
        <p:nvPicPr>
          <p:cNvPr id="7" name="Picture 4" descr="https://global.azurebootcamp.net/wp-content/uploads/2018/09/logo-2019-762x677.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084514" y="0"/>
            <a:ext cx="1032745" cy="91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405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800" b="0" i="0" u="none" baseline="0" dirty="0">
                <a:solidFill>
                  <a:srgbClr val="808080"/>
                </a:solidFill>
                <a:latin typeface="Arial" panose="020B0604020202020204" pitchFamily="34" charset="0"/>
              </a:rPr>
              <a:t>© Copyright 2018 Dell Inc.</a:t>
            </a:r>
          </a:p>
        </p:txBody>
      </p:sp>
      <p:sp>
        <p:nvSpPr>
          <p:cNvPr id="8" name="TextBox 7"/>
          <p:cNvSpPr txBox="1"/>
          <p:nvPr userDrawn="1"/>
        </p:nvSpPr>
        <p:spPr>
          <a:xfrm>
            <a:off x="368047" y="6676992"/>
            <a:ext cx="125034" cy="1108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800" b="0" kern="1200" dirty="0" err="1">
              <a:solidFill>
                <a:srgbClr val="808080"/>
              </a:solidFill>
              <a:latin typeface="Arial" panose="020B0604020202020204" pitchFamily="34" charset="0"/>
              <a:ea typeface="+mn-ea"/>
              <a:cs typeface="+mn-cs"/>
            </a:endParaRPr>
          </a:p>
        </p:txBody>
      </p:sp>
      <p:pic>
        <p:nvPicPr>
          <p:cNvPr id="3" name="Picture 2"/>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0910431" y="6451499"/>
            <a:ext cx="902208" cy="160392"/>
          </a:xfrm>
          <a:prstGeom prst="rect">
            <a:avLst/>
          </a:prstGeom>
        </p:spPr>
      </p:pic>
    </p:spTree>
    <p:extLst>
      <p:ext uri="{BB962C8B-B14F-4D97-AF65-F5344CB8AC3E}">
        <p14:creationId xmlns:p14="http://schemas.microsoft.com/office/powerpoint/2010/main" val="2661510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 id="2147483686" r:id="rId25"/>
    <p:sldLayoutId id="2147483687" r:id="rId2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800" b="0" i="0" u="none" baseline="0" dirty="0">
                <a:solidFill>
                  <a:srgbClr val="808080"/>
                </a:solidFill>
                <a:latin typeface="Arial" panose="020B0604020202020204" pitchFamily="34" charset="0"/>
              </a:rPr>
              <a:t>© Copyright 2018 Dell Inc.</a:t>
            </a:r>
          </a:p>
        </p:txBody>
      </p:sp>
      <p:sp>
        <p:nvSpPr>
          <p:cNvPr id="8" name="TextBox 7"/>
          <p:cNvSpPr txBox="1"/>
          <p:nvPr userDrawn="1"/>
        </p:nvSpPr>
        <p:spPr>
          <a:xfrm>
            <a:off x="368047" y="6676992"/>
            <a:ext cx="125034" cy="1108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800" b="0" kern="1200" dirty="0" err="1">
              <a:solidFill>
                <a:srgbClr val="808080"/>
              </a:solidFill>
              <a:latin typeface="Arial" panose="020B0604020202020204" pitchFamily="34" charset="0"/>
              <a:ea typeface="+mn-ea"/>
              <a:cs typeface="+mn-cs"/>
            </a:endParaRPr>
          </a:p>
        </p:txBody>
      </p:sp>
      <p:pic>
        <p:nvPicPr>
          <p:cNvPr id="3" name="Picture 2"/>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0910431" y="6451499"/>
            <a:ext cx="902208" cy="160392"/>
          </a:xfrm>
          <a:prstGeom prst="rect">
            <a:avLst/>
          </a:prstGeom>
        </p:spPr>
      </p:pic>
    </p:spTree>
    <p:extLst>
      <p:ext uri="{BB962C8B-B14F-4D97-AF65-F5344CB8AC3E}">
        <p14:creationId xmlns:p14="http://schemas.microsoft.com/office/powerpoint/2010/main" val="140568374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800" b="0" i="0" u="none" baseline="0" dirty="0">
                <a:solidFill>
                  <a:srgbClr val="808080"/>
                </a:solidFill>
                <a:latin typeface="Arial" panose="020B0604020202020204" pitchFamily="34" charset="0"/>
              </a:rPr>
              <a:t>© Copyright 2018 Dell Inc.</a:t>
            </a:r>
          </a:p>
        </p:txBody>
      </p:sp>
      <p:sp>
        <p:nvSpPr>
          <p:cNvPr id="8" name="TextBox 7"/>
          <p:cNvSpPr txBox="1"/>
          <p:nvPr userDrawn="1"/>
        </p:nvSpPr>
        <p:spPr>
          <a:xfrm>
            <a:off x="368047" y="6676992"/>
            <a:ext cx="125034" cy="1108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800" b="0" kern="1200" dirty="0" err="1">
              <a:solidFill>
                <a:srgbClr val="808080"/>
              </a:solidFill>
              <a:latin typeface="Arial" panose="020B0604020202020204" pitchFamily="34" charset="0"/>
              <a:ea typeface="+mn-ea"/>
              <a:cs typeface="+mn-cs"/>
            </a:endParaRPr>
          </a:p>
        </p:txBody>
      </p:sp>
      <p:pic>
        <p:nvPicPr>
          <p:cNvPr id="3" name="Picture 2"/>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0910431" y="6451499"/>
            <a:ext cx="902208" cy="160392"/>
          </a:xfrm>
          <a:prstGeom prst="rect">
            <a:avLst/>
          </a:prstGeom>
        </p:spPr>
      </p:pic>
    </p:spTree>
    <p:extLst>
      <p:ext uri="{BB962C8B-B14F-4D97-AF65-F5344CB8AC3E}">
        <p14:creationId xmlns:p14="http://schemas.microsoft.com/office/powerpoint/2010/main" val="425174269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61" r:id="rId2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5726" y="353996"/>
            <a:ext cx="9311217" cy="1143000"/>
          </a:xfrm>
          <a:prstGeom prst="rect">
            <a:avLst/>
          </a:prstGeom>
        </p:spPr>
        <p:txBody>
          <a:bodyPr vert="horz" lIns="91440" tIns="45720" rIns="91440" bIns="45720" rtlCol="0" anchor="t">
            <a:normAutofit/>
          </a:bodyPr>
          <a:lstStyle/>
          <a:p>
            <a:r>
              <a:rPr lang="nl-NL" dirty="0"/>
              <a:t>Click </a:t>
            </a:r>
            <a:r>
              <a:rPr lang="nl-NL" dirty="0" err="1"/>
              <a:t>to</a:t>
            </a:r>
            <a:r>
              <a:rPr lang="nl-NL" dirty="0"/>
              <a:t> </a:t>
            </a:r>
            <a:r>
              <a:rPr lang="nl-NL" dirty="0" err="1"/>
              <a:t>edit</a:t>
            </a:r>
            <a:r>
              <a:rPr lang="nl-NL" dirty="0"/>
              <a:t> Master </a:t>
            </a:r>
            <a:r>
              <a:rPr lang="nl-NL" dirty="0" err="1"/>
              <a:t>title</a:t>
            </a:r>
            <a:r>
              <a:rPr lang="nl-NL" dirty="0"/>
              <a:t> </a:t>
            </a:r>
            <a:r>
              <a:rPr lang="nl-NL" dirty="0" err="1"/>
              <a:t>style</a:t>
            </a:r>
            <a:endParaRPr lang="en-US" dirty="0"/>
          </a:p>
        </p:txBody>
      </p:sp>
      <p:sp>
        <p:nvSpPr>
          <p:cNvPr id="3" name="Text Placeholder 2"/>
          <p:cNvSpPr>
            <a:spLocks noGrp="1"/>
          </p:cNvSpPr>
          <p:nvPr>
            <p:ph type="body" idx="1"/>
          </p:nvPr>
        </p:nvSpPr>
        <p:spPr>
          <a:xfrm>
            <a:off x="665726" y="1546636"/>
            <a:ext cx="9311217" cy="4808661"/>
          </a:xfrm>
          <a:prstGeom prst="rect">
            <a:avLst/>
          </a:prstGeom>
        </p:spPr>
        <p:txBody>
          <a:bodyPr vert="horz" lIns="91440" tIns="45720" rIns="91440" bIns="45720" rtlCol="0">
            <a:normAutofit/>
          </a:bodyPr>
          <a:lstStyle/>
          <a:p>
            <a:pPr lvl="0"/>
            <a:r>
              <a:rPr lang="nl-NL" dirty="0"/>
              <a:t>Click </a:t>
            </a:r>
            <a:r>
              <a:rPr lang="nl-NL" dirty="0" err="1"/>
              <a:t>to</a:t>
            </a:r>
            <a:r>
              <a:rPr lang="nl-NL" dirty="0"/>
              <a:t> </a:t>
            </a:r>
            <a:r>
              <a:rPr lang="nl-NL" dirty="0" err="1"/>
              <a:t>edit</a:t>
            </a:r>
            <a:r>
              <a:rPr lang="nl-NL" dirty="0"/>
              <a:t> Master </a:t>
            </a:r>
            <a:r>
              <a:rPr lang="nl-NL" dirty="0" err="1"/>
              <a:t>text</a:t>
            </a:r>
            <a:r>
              <a:rPr lang="nl-NL" dirty="0"/>
              <a:t> </a:t>
            </a:r>
            <a:r>
              <a:rPr lang="nl-NL" dirty="0" err="1"/>
              <a:t>styles</a:t>
            </a:r>
            <a:endParaRPr lang="nl-NL" dirty="0"/>
          </a:p>
          <a:p>
            <a:pPr lvl="1"/>
            <a:r>
              <a:rPr lang="nl-NL" dirty="0"/>
              <a:t>Second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pic>
        <p:nvPicPr>
          <p:cNvPr id="5" name="Grafik 5">
            <a:extLst>
              <a:ext uri="{FF2B5EF4-FFF2-40B4-BE49-F238E27FC236}">
                <a16:creationId xmlns:a16="http://schemas.microsoft.com/office/drawing/2014/main" id="{35F4DB78-F8E3-4712-A66F-BF568DEEF2C7}"/>
              </a:ext>
            </a:extLst>
          </p:cNvPr>
          <p:cNvPicPr>
            <a:picLocks noChangeAspect="1"/>
          </p:cNvPicPr>
          <p:nvPr userDrawn="1"/>
        </p:nvPicPr>
        <p:blipFill>
          <a:blip r:embed="rId18"/>
          <a:stretch>
            <a:fillRect/>
          </a:stretch>
        </p:blipFill>
        <p:spPr>
          <a:xfrm>
            <a:off x="9623" y="7667"/>
            <a:ext cx="12188388" cy="6858000"/>
          </a:xfrm>
          <a:prstGeom prst="rect">
            <a:avLst/>
          </a:prstGeom>
        </p:spPr>
      </p:pic>
    </p:spTree>
    <p:extLst>
      <p:ext uri="{BB962C8B-B14F-4D97-AF65-F5344CB8AC3E}">
        <p14:creationId xmlns:p14="http://schemas.microsoft.com/office/powerpoint/2010/main" val="166983873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609585" rtl="0" eaLnBrk="1" latinLnBrk="0" hangingPunct="1">
        <a:spcBef>
          <a:spcPct val="0"/>
        </a:spcBef>
        <a:buNone/>
        <a:defRPr sz="5867" kern="1200">
          <a:solidFill>
            <a:schemeClr val="accent1"/>
          </a:solidFill>
          <a:latin typeface="+mj-lt"/>
          <a:ea typeface="+mj-ea"/>
          <a:cs typeface="Segoe UI Light" panose="020B0502040204020203" pitchFamily="34" charset="0"/>
        </a:defRPr>
      </a:lvl1pPr>
    </p:titleStyle>
    <p:bodyStyle>
      <a:lvl1pPr marL="14816" indent="0" algn="l" defTabSz="609585" rtl="0" eaLnBrk="1" latinLnBrk="0" hangingPunct="1">
        <a:spcBef>
          <a:spcPct val="20000"/>
        </a:spcBef>
        <a:buClr>
          <a:schemeClr val="accent2"/>
        </a:buClr>
        <a:buSzPct val="125000"/>
        <a:buFont typeface="Lucida Grande"/>
        <a:buNone/>
        <a:tabLst/>
        <a:defRPr sz="40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1pPr>
      <a:lvl2pPr marL="990575" indent="-380990" algn="l" defTabSz="609585" rtl="0" eaLnBrk="1" latinLnBrk="0" hangingPunct="1">
        <a:spcBef>
          <a:spcPct val="20000"/>
        </a:spcBef>
        <a:buClr>
          <a:schemeClr val="accent2"/>
        </a:buClr>
        <a:buSzPct val="125000"/>
        <a:buFont typeface="Lucida Grande"/>
        <a:buChar char="■"/>
        <a:defRPr sz="3733" kern="1200">
          <a:solidFill>
            <a:srgbClr val="1E347F"/>
          </a:solidFill>
          <a:latin typeface="Segoe UI" panose="020B0502040204020203" pitchFamily="34" charset="0"/>
          <a:ea typeface="Segoe UI" panose="020B0502040204020203" pitchFamily="34" charset="0"/>
          <a:cs typeface="Segoe UI" panose="020B0502040204020203" pitchFamily="34" charset="0"/>
        </a:defRPr>
      </a:lvl2pPr>
      <a:lvl3pPr marL="1523962" indent="-304792" algn="l" defTabSz="609585" rtl="0" eaLnBrk="1" latinLnBrk="0" hangingPunct="1">
        <a:spcBef>
          <a:spcPct val="20000"/>
        </a:spcBef>
        <a:buClr>
          <a:schemeClr val="accent2"/>
        </a:buClr>
        <a:buSzPct val="125000"/>
        <a:buFont typeface="Lucida Grande"/>
        <a:buChar char="■"/>
        <a:defRPr sz="3200" kern="1200">
          <a:solidFill>
            <a:srgbClr val="1E347F"/>
          </a:solidFill>
          <a:latin typeface="Segoe UI" panose="020B0502040204020203" pitchFamily="34" charset="0"/>
          <a:ea typeface="Segoe UI" panose="020B0502040204020203" pitchFamily="34" charset="0"/>
          <a:cs typeface="Segoe UI" panose="020B0502040204020203" pitchFamily="34" charset="0"/>
        </a:defRPr>
      </a:lvl3pPr>
      <a:lvl4pPr marL="2133547" indent="-304792" algn="l" defTabSz="609585" rtl="0" eaLnBrk="1" latinLnBrk="0" hangingPunct="1">
        <a:spcBef>
          <a:spcPct val="20000"/>
        </a:spcBef>
        <a:buClr>
          <a:schemeClr val="accent2"/>
        </a:buClr>
        <a:buSzPct val="125000"/>
        <a:buFont typeface="Lucida Grande"/>
        <a:buChar char="■"/>
        <a:defRPr sz="2667" kern="1200">
          <a:solidFill>
            <a:srgbClr val="1E347F"/>
          </a:solidFill>
          <a:latin typeface="Segoe UI" panose="020B0502040204020203" pitchFamily="34" charset="0"/>
          <a:ea typeface="Segoe UI" panose="020B0502040204020203" pitchFamily="34" charset="0"/>
          <a:cs typeface="Segoe UI" panose="020B0502040204020203" pitchFamily="34" charset="0"/>
        </a:defRPr>
      </a:lvl4pPr>
      <a:lvl5pPr marL="2743131" indent="-304792" algn="l" defTabSz="609585" rtl="0" eaLnBrk="1" latinLnBrk="0" hangingPunct="1">
        <a:spcBef>
          <a:spcPct val="20000"/>
        </a:spcBef>
        <a:buClr>
          <a:schemeClr val="accent2"/>
        </a:buClr>
        <a:buSzPct val="125000"/>
        <a:buFont typeface="Lucida Grande"/>
        <a:buChar char="■"/>
        <a:defRPr sz="2667" kern="1200">
          <a:solidFill>
            <a:srgbClr val="1E347F"/>
          </a:solidFill>
          <a:latin typeface="Segoe UI" panose="020B0502040204020203" pitchFamily="34" charset="0"/>
          <a:ea typeface="Segoe UI" panose="020B0502040204020203" pitchFamily="34" charset="0"/>
          <a:cs typeface="Segoe UI" panose="020B0502040204020203"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9">
          <p15:clr>
            <a:srgbClr val="F26B43"/>
          </p15:clr>
        </p15:guide>
        <p15:guide id="2" pos="106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800" b="0" i="0" u="none" baseline="0" dirty="0">
                <a:solidFill>
                  <a:srgbClr val="808080"/>
                </a:solidFill>
                <a:latin typeface="Arial" panose="020B0604020202020204" pitchFamily="34" charset="0"/>
              </a:rPr>
              <a:t>© Copyright 2019 Dell Inc.</a:t>
            </a:r>
          </a:p>
        </p:txBody>
      </p:sp>
      <p:sp>
        <p:nvSpPr>
          <p:cNvPr id="8" name="TextBox 7"/>
          <p:cNvSpPr txBox="1"/>
          <p:nvPr userDrawn="1"/>
        </p:nvSpPr>
        <p:spPr>
          <a:xfrm>
            <a:off x="368047" y="6676992"/>
            <a:ext cx="125034" cy="1108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800" b="0" kern="1200" err="1">
              <a:solidFill>
                <a:srgbClr val="808080"/>
              </a:solidFill>
              <a:latin typeface="Arial" panose="020B0604020202020204" pitchFamily="34" charset="0"/>
              <a:ea typeface="+mn-ea"/>
              <a:cs typeface="+mn-cs"/>
            </a:endParaRPr>
          </a:p>
        </p:txBody>
      </p:sp>
      <p:pic>
        <p:nvPicPr>
          <p:cNvPr id="3" name="Picture 2"/>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10910431" y="6451499"/>
            <a:ext cx="902208" cy="160392"/>
          </a:xfrm>
          <a:prstGeom prst="rect">
            <a:avLst/>
          </a:prstGeom>
        </p:spPr>
      </p:pic>
    </p:spTree>
    <p:extLst>
      <p:ext uri="{BB962C8B-B14F-4D97-AF65-F5344CB8AC3E}">
        <p14:creationId xmlns:p14="http://schemas.microsoft.com/office/powerpoint/2010/main" val="213374494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marL="0" marR="0" indent="0" algn="l" defTabSz="1219170" rtl="0" eaLnBrk="1" fontAlgn="base" latinLnBrk="0" hangingPunct="1">
              <a:lnSpc>
                <a:spcPct val="90000"/>
              </a:lnSpc>
              <a:spcBef>
                <a:spcPts val="133"/>
              </a:spcBef>
              <a:spcAft>
                <a:spcPts val="133"/>
              </a:spcAft>
              <a:buClrTx/>
              <a:buSzTx/>
              <a:buFontTx/>
              <a:buNone/>
              <a:tabLst/>
              <a:defRPr/>
            </a:pPr>
            <a:r>
              <a:rPr lang="en-US" sz="800" b="0" i="0" u="none" baseline="0" dirty="0">
                <a:solidFill>
                  <a:srgbClr val="808080"/>
                </a:solidFill>
                <a:latin typeface="Arial" panose="020B0604020202020204" pitchFamily="34" charset="0"/>
              </a:rPr>
              <a:t>© Copyright 2019 Dell Inc.</a:t>
            </a:r>
          </a:p>
        </p:txBody>
      </p:sp>
      <p:sp>
        <p:nvSpPr>
          <p:cNvPr id="8" name="TextBox 7"/>
          <p:cNvSpPr txBox="1"/>
          <p:nvPr userDrawn="1"/>
        </p:nvSpPr>
        <p:spPr>
          <a:xfrm>
            <a:off x="368047" y="6676992"/>
            <a:ext cx="125034" cy="1108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8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800" b="0" kern="1200" err="1">
              <a:solidFill>
                <a:srgbClr val="808080"/>
              </a:solidFill>
              <a:latin typeface="Arial" panose="020B0604020202020204" pitchFamily="34" charset="0"/>
              <a:ea typeface="+mn-ea"/>
              <a:cs typeface="+mn-cs"/>
            </a:endParaRPr>
          </a:p>
        </p:txBody>
      </p:sp>
      <p:pic>
        <p:nvPicPr>
          <p:cNvPr id="3" name="Picture 2"/>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10910431" y="6451499"/>
            <a:ext cx="902208" cy="160392"/>
          </a:xfrm>
          <a:prstGeom prst="rect">
            <a:avLst/>
          </a:prstGeom>
        </p:spPr>
      </p:pic>
    </p:spTree>
    <p:extLst>
      <p:ext uri="{BB962C8B-B14F-4D97-AF65-F5344CB8AC3E}">
        <p14:creationId xmlns:p14="http://schemas.microsoft.com/office/powerpoint/2010/main" val="326314104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36.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microsoft.com/office/2007/relationships/hdphoto" Target="../media/hdphoto3.wdp"/><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zure-stack/azure-stack-disconnected-deployment" TargetMode="External"/><Relationship Id="rId2" Type="http://schemas.openxmlformats.org/officeDocument/2006/relationships/notesSlide" Target="../notesSlides/notesSlide15.xml"/><Relationship Id="rId1" Type="http://schemas.openxmlformats.org/officeDocument/2006/relationships/slideLayout" Target="../slideLayouts/slideLayout9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9.xml"/><Relationship Id="rId6" Type="http://schemas.openxmlformats.org/officeDocument/2006/relationships/image" Target="../media/image36.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9.xml"/><Relationship Id="rId6" Type="http://schemas.openxmlformats.org/officeDocument/2006/relationships/image" Target="../media/image47.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99.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99.xml"/><Relationship Id="rId6" Type="http://schemas.openxmlformats.org/officeDocument/2006/relationships/image" Target="../media/image59.emf"/><Relationship Id="rId11" Type="http://schemas.openxmlformats.org/officeDocument/2006/relationships/image" Target="../media/image63.emf"/><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71.xml"/><Relationship Id="rId6" Type="http://schemas.openxmlformats.org/officeDocument/2006/relationships/image" Target="../media/image36.png"/><Relationship Id="rId5" Type="http://schemas.microsoft.com/office/2007/relationships/hdphoto" Target="../media/hdphoto4.wdp"/><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88.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linkedin.com/in/jayanthdattatri/" TargetMode="External"/><Relationship Id="rId5" Type="http://schemas.openxmlformats.org/officeDocument/2006/relationships/hyperlink" Target="https://www.linkedin.com/in" TargetMode="Externa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90.xml"/><Relationship Id="rId5" Type="http://schemas.openxmlformats.org/officeDocument/2006/relationships/image" Target="../media/image36.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3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algn="ctr"/>
            <a:r>
              <a:rPr lang="en-US" sz="2800" dirty="0"/>
              <a:t>Welcome to the</a:t>
            </a:r>
          </a:p>
        </p:txBody>
      </p:sp>
      <p:sp>
        <p:nvSpPr>
          <p:cNvPr id="6" name="TextBox 5"/>
          <p:cNvSpPr txBox="1"/>
          <p:nvPr/>
        </p:nvSpPr>
        <p:spPr>
          <a:xfrm>
            <a:off x="0" y="5942647"/>
            <a:ext cx="12192000" cy="646331"/>
          </a:xfrm>
          <a:prstGeom prst="rect">
            <a:avLst/>
          </a:prstGeom>
          <a:noFill/>
        </p:spPr>
        <p:txBody>
          <a:bodyPr wrap="square" rtlCol="0">
            <a:spAutoFit/>
          </a:bodyPr>
          <a:lstStyle/>
          <a:p>
            <a:pPr algn="ctr"/>
            <a:r>
              <a:rPr lang="en-US" sz="3600" dirty="0"/>
              <a:t>Bengaluru, India</a:t>
            </a:r>
          </a:p>
        </p:txBody>
      </p:sp>
      <p:pic>
        <p:nvPicPr>
          <p:cNvPr id="8" name="Picture 4" descr="https://global.azurebootcamp.net/wp-content/uploads/2018/09/logo-2019-762x6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080" y="244820"/>
            <a:ext cx="6768057" cy="602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91252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95D5-D9BE-4B05-83AC-3108E8A45F64}"/>
              </a:ext>
            </a:extLst>
          </p:cNvPr>
          <p:cNvSpPr txBox="1">
            <a:spLocks/>
          </p:cNvSpPr>
          <p:nvPr/>
        </p:nvSpPr>
        <p:spPr>
          <a:xfrm>
            <a:off x="381000" y="304800"/>
            <a:ext cx="7620000" cy="517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30" dirty="0">
                <a:latin typeface="Arial" panose="020B0604020202020204" pitchFamily="34" charset="0"/>
                <a:cs typeface="Arial" panose="020B0604020202020204" pitchFamily="34" charset="0"/>
              </a:rPr>
              <a:t>Adoption Continues to Climb</a:t>
            </a:r>
          </a:p>
        </p:txBody>
      </p:sp>
      <p:pic>
        <p:nvPicPr>
          <p:cNvPr id="3" name="Content Placeholder 3">
            <a:extLst>
              <a:ext uri="{FF2B5EF4-FFF2-40B4-BE49-F238E27FC236}">
                <a16:creationId xmlns:a16="http://schemas.microsoft.com/office/drawing/2014/main" id="{6550E536-5AAE-4F26-B350-DEDEFE6D4795}"/>
              </a:ext>
            </a:extLst>
          </p:cNvPr>
          <p:cNvPicPr>
            <a:picLocks noChangeAspect="1"/>
          </p:cNvPicPr>
          <p:nvPr/>
        </p:nvPicPr>
        <p:blipFill>
          <a:blip r:embed="rId3"/>
          <a:stretch>
            <a:fillRect/>
          </a:stretch>
        </p:blipFill>
        <p:spPr>
          <a:xfrm>
            <a:off x="1950720" y="964415"/>
            <a:ext cx="8575040" cy="5255937"/>
          </a:xfrm>
          <a:prstGeom prst="rect">
            <a:avLst/>
          </a:prstGeom>
        </p:spPr>
      </p:pic>
    </p:spTree>
    <p:extLst>
      <p:ext uri="{BB962C8B-B14F-4D97-AF65-F5344CB8AC3E}">
        <p14:creationId xmlns:p14="http://schemas.microsoft.com/office/powerpoint/2010/main" val="263353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EA08855-7D21-42C5-B109-C3033679FC5E}"/>
              </a:ext>
            </a:extLst>
          </p:cNvPr>
          <p:cNvSpPr txBox="1">
            <a:spLocks/>
          </p:cNvSpPr>
          <p:nvPr/>
        </p:nvSpPr>
        <p:spPr>
          <a:xfrm>
            <a:off x="365759" y="189795"/>
            <a:ext cx="10607040" cy="630103"/>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latin typeface="Arial" panose="020B0604020202020204" pitchFamily="34" charset="0"/>
                <a:cs typeface="Arial" panose="020B0604020202020204" pitchFamily="34" charset="0"/>
              </a:rPr>
              <a:t>Microsoft hybrid cloud strategy</a:t>
            </a:r>
          </a:p>
        </p:txBody>
      </p:sp>
      <p:sp>
        <p:nvSpPr>
          <p:cNvPr id="3" name="Rectangle 2">
            <a:extLst>
              <a:ext uri="{FF2B5EF4-FFF2-40B4-BE49-F238E27FC236}">
                <a16:creationId xmlns:a16="http://schemas.microsoft.com/office/drawing/2014/main" id="{26603DAF-A542-4F2B-B5A7-6F64A26CEDEA}"/>
              </a:ext>
            </a:extLst>
          </p:cNvPr>
          <p:cNvSpPr/>
          <p:nvPr/>
        </p:nvSpPr>
        <p:spPr>
          <a:xfrm>
            <a:off x="0" y="1023353"/>
            <a:ext cx="12192000" cy="5347411"/>
          </a:xfrm>
          <a:prstGeom prst="rect">
            <a:avLst/>
          </a:prstGeom>
          <a:solidFill>
            <a:srgbClr val="444444">
              <a:lumMod val="20000"/>
              <a:lumOff val="80000"/>
            </a:srgbClr>
          </a:solidFill>
          <a:ln w="12700" cmpd="sng">
            <a:noFill/>
          </a:ln>
          <a:effectLst/>
        </p:spPr>
        <p:txBody>
          <a:bodyPr wrap="square" lIns="182880" tIns="137160" rIns="137160" bIns="137160" rtlCol="0" anchor="ctr">
            <a:noAutofit/>
          </a:bodyPr>
          <a:lstStyle/>
          <a:p>
            <a:pPr marL="0" marR="0" lvl="0" indent="0" algn="ctr" defTabSz="121917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ndParaRPr>
          </a:p>
        </p:txBody>
      </p:sp>
      <p:sp>
        <p:nvSpPr>
          <p:cNvPr id="4" name="Rectangle 3">
            <a:extLst>
              <a:ext uri="{FF2B5EF4-FFF2-40B4-BE49-F238E27FC236}">
                <a16:creationId xmlns:a16="http://schemas.microsoft.com/office/drawing/2014/main" id="{DED7D820-B141-4813-B7D8-8D3220AC4BD3}"/>
              </a:ext>
            </a:extLst>
          </p:cNvPr>
          <p:cNvSpPr/>
          <p:nvPr/>
        </p:nvSpPr>
        <p:spPr>
          <a:xfrm>
            <a:off x="361573" y="2016724"/>
            <a:ext cx="1242463" cy="3621733"/>
          </a:xfrm>
          <a:prstGeom prst="rect">
            <a:avLst/>
          </a:prstGeom>
          <a:solidFill>
            <a:srgbClr val="000000">
              <a:lumMod val="95000"/>
              <a:lumOff val="5000"/>
            </a:srgbClr>
          </a:solidFill>
          <a:ln w="25400" cap="flat" cmpd="sng" algn="ctr">
            <a:noFill/>
            <a:prstDash val="solid"/>
          </a:ln>
          <a:effectLst/>
        </p:spPr>
        <p:txBody>
          <a:bodyPr lIns="210855" tIns="189767" rIns="210855" bIns="189767" rtlCol="0" anchor="t"/>
          <a:lstStyle/>
          <a:p>
            <a:pPr marL="0" marR="0" lvl="0" indent="0" defTabSz="806428" eaLnBrk="1" fontAlgn="base" latinLnBrk="0" hangingPunct="1">
              <a:lnSpc>
                <a:spcPct val="90000"/>
              </a:lnSpc>
              <a:spcBef>
                <a:spcPct val="0"/>
              </a:spcBef>
              <a:spcAft>
                <a:spcPct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charset="0"/>
                <a:cs typeface="Arial" panose="020B0604020202020204" pitchFamily="34" charset="0"/>
              </a:rPr>
              <a:t>Physical Servers and Virtual Machines</a:t>
            </a:r>
          </a:p>
          <a:p>
            <a:pPr marL="0" marR="0" lvl="0" indent="0" defTabSz="80642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a:p>
            <a:pPr marL="0" marR="0" lvl="0" indent="0" defTabSz="806428" eaLnBrk="1" fontAlgn="base" latinLnBrk="0" hangingPunct="1">
              <a:lnSpc>
                <a:spcPct val="90000"/>
              </a:lnSpc>
              <a:spcBef>
                <a:spcPct val="0"/>
              </a:spcBef>
              <a:spcAft>
                <a:spcPct val="0"/>
              </a:spcAft>
              <a:buClrTx/>
              <a:buSzTx/>
              <a:buFontTx/>
              <a:buNone/>
              <a:tabLst/>
              <a:defRPr/>
            </a:pPr>
            <a:r>
              <a:rPr kumimoji="0" lang="en-US" sz="1467" b="0" i="0" u="none" strike="noStrike" kern="0" cap="none" spc="0" normalizeH="0" baseline="0" noProof="0" dirty="0">
                <a:ln>
                  <a:noFill/>
                </a:ln>
                <a:solidFill>
                  <a:srgbClr val="FFFFFF"/>
                </a:solidFill>
                <a:effectLst/>
                <a:uLnTx/>
                <a:uFillTx/>
                <a:latin typeface="Arial" charset="0"/>
                <a:cs typeface="Arial" panose="020B0604020202020204" pitchFamily="34" charset="0"/>
              </a:rPr>
              <a:t>On-premises, non-cloud</a:t>
            </a:r>
          </a:p>
        </p:txBody>
      </p:sp>
      <p:grpSp>
        <p:nvGrpSpPr>
          <p:cNvPr id="6" name="Group 5">
            <a:extLst>
              <a:ext uri="{FF2B5EF4-FFF2-40B4-BE49-F238E27FC236}">
                <a16:creationId xmlns:a16="http://schemas.microsoft.com/office/drawing/2014/main" id="{55F427DA-380F-4B3B-92CB-39FDA5EB3732}"/>
              </a:ext>
            </a:extLst>
          </p:cNvPr>
          <p:cNvGrpSpPr/>
          <p:nvPr/>
        </p:nvGrpSpPr>
        <p:grpSpPr>
          <a:xfrm>
            <a:off x="4420879" y="2091676"/>
            <a:ext cx="1688128" cy="3546781"/>
            <a:chOff x="3315300" y="1940168"/>
            <a:chExt cx="1266455" cy="2660840"/>
          </a:xfrm>
          <a:solidFill>
            <a:srgbClr val="000000">
              <a:lumMod val="95000"/>
              <a:lumOff val="5000"/>
            </a:srgbClr>
          </a:solidFill>
        </p:grpSpPr>
        <p:sp>
          <p:nvSpPr>
            <p:cNvPr id="7" name="Rectangle 6">
              <a:extLst>
                <a:ext uri="{FF2B5EF4-FFF2-40B4-BE49-F238E27FC236}">
                  <a16:creationId xmlns:a16="http://schemas.microsoft.com/office/drawing/2014/main" id="{526509FE-BDC5-406C-9BCE-16C6AD5934DE}"/>
                </a:ext>
              </a:extLst>
            </p:cNvPr>
            <p:cNvSpPr/>
            <p:nvPr/>
          </p:nvSpPr>
          <p:spPr>
            <a:xfrm>
              <a:off x="3334959" y="1940168"/>
              <a:ext cx="1246796" cy="1226921"/>
            </a:xfrm>
            <a:prstGeom prst="rect">
              <a:avLst/>
            </a:prstGeom>
            <a:solidFill>
              <a:srgbClr val="0070C0"/>
            </a:solidFill>
            <a:ln w="25400" cap="flat" cmpd="sng" algn="ctr">
              <a:noFill/>
              <a:prstDash val="solid"/>
            </a:ln>
            <a:effectLst>
              <a:glow rad="228600">
                <a:srgbClr val="0076CE">
                  <a:alpha val="40000"/>
                </a:srgbClr>
              </a:glow>
            </a:effectLst>
          </p:spPr>
          <p:txBody>
            <a:bodyPr lIns="210855" tIns="189767" rIns="210855" bIns="189767" rtlCol="0" anchor="t"/>
            <a:lstStyle/>
            <a:p>
              <a:pPr marL="0" marR="0" lvl="0" indent="0"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Microsoft Azure Stack and Public Services</a:t>
              </a:r>
            </a:p>
          </p:txBody>
        </p:sp>
        <p:sp>
          <p:nvSpPr>
            <p:cNvPr id="8" name="Rectangle 7">
              <a:extLst>
                <a:ext uri="{FF2B5EF4-FFF2-40B4-BE49-F238E27FC236}">
                  <a16:creationId xmlns:a16="http://schemas.microsoft.com/office/drawing/2014/main" id="{7A3AEEB4-9D42-4E0C-8CF0-AADD028F9518}"/>
                </a:ext>
              </a:extLst>
            </p:cNvPr>
            <p:cNvSpPr/>
            <p:nvPr/>
          </p:nvSpPr>
          <p:spPr>
            <a:xfrm>
              <a:off x="3315300" y="3417382"/>
              <a:ext cx="1265833" cy="1183626"/>
            </a:xfrm>
            <a:prstGeom prst="rect">
              <a:avLst/>
            </a:prstGeom>
            <a:grpFill/>
            <a:ln w="25400" cap="flat" cmpd="sng" algn="ctr">
              <a:noFill/>
              <a:prstDash val="solid"/>
            </a:ln>
            <a:effectLst/>
          </p:spPr>
          <p:txBody>
            <a:bodyPr lIns="210855" tIns="189767" rIns="210855" bIns="189767" rtlCol="0" anchor="t"/>
            <a:lstStyle/>
            <a:p>
              <a:pPr marL="0" marR="0" lvl="0" indent="0" algn="ctr"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Advanced Enterprise Virtualization</a:t>
              </a:r>
            </a:p>
          </p:txBody>
        </p:sp>
      </p:grpSp>
      <p:grpSp>
        <p:nvGrpSpPr>
          <p:cNvPr id="9" name="Group 8">
            <a:extLst>
              <a:ext uri="{FF2B5EF4-FFF2-40B4-BE49-F238E27FC236}">
                <a16:creationId xmlns:a16="http://schemas.microsoft.com/office/drawing/2014/main" id="{DFFCCB0A-44A1-4484-B22E-29199643C2A9}"/>
              </a:ext>
            </a:extLst>
          </p:cNvPr>
          <p:cNvGrpSpPr/>
          <p:nvPr/>
        </p:nvGrpSpPr>
        <p:grpSpPr>
          <a:xfrm>
            <a:off x="7688013" y="1583621"/>
            <a:ext cx="3500116" cy="4088408"/>
            <a:chOff x="5766346" y="1559020"/>
            <a:chExt cx="2625832" cy="3067176"/>
          </a:xfrm>
        </p:grpSpPr>
        <p:sp>
          <p:nvSpPr>
            <p:cNvPr id="10" name="Rectangle 9">
              <a:extLst>
                <a:ext uri="{FF2B5EF4-FFF2-40B4-BE49-F238E27FC236}">
                  <a16:creationId xmlns:a16="http://schemas.microsoft.com/office/drawing/2014/main" id="{8CEB80A3-A858-4A60-B2BB-485399610DB6}"/>
                </a:ext>
              </a:extLst>
            </p:cNvPr>
            <p:cNvSpPr/>
            <p:nvPr/>
          </p:nvSpPr>
          <p:spPr>
            <a:xfrm>
              <a:off x="5766346" y="3441011"/>
              <a:ext cx="2625832" cy="1185185"/>
            </a:xfrm>
            <a:prstGeom prst="rect">
              <a:avLst/>
            </a:prstGeom>
            <a:solidFill>
              <a:srgbClr val="000000">
                <a:lumMod val="95000"/>
                <a:lumOff val="5000"/>
              </a:srgbClr>
            </a:solidFill>
            <a:ln w="25400" cap="flat" cmpd="sng" algn="ctr">
              <a:noFill/>
              <a:prstDash val="solid"/>
            </a:ln>
            <a:effectLst/>
          </p:spPr>
          <p:txBody>
            <a:bodyPr lIns="210855" tIns="189767" rIns="21084" bIns="189767" rtlCol="0" anchor="ctr" anchorCtr="0"/>
            <a:lstStyle/>
            <a:p>
              <a:pPr marL="0" marR="0" lvl="0" indent="0" defTabSz="806428"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Support for Legacy Apps and IT</a:t>
              </a:r>
            </a:p>
            <a:p>
              <a:pPr marL="0" marR="0" lvl="0" indent="0" defTabSz="806428" eaLnBrk="1" fontAlgn="base" latinLnBrk="0" hangingPunct="1">
                <a:lnSpc>
                  <a:spcPct val="95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endParaRPr>
            </a:p>
            <a:p>
              <a:pPr marL="0" marR="0" lvl="0" indent="0" defTabSz="806428"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Windows Server 2016 Hyper-V </a:t>
              </a:r>
            </a:p>
            <a:p>
              <a:pPr marL="0" marR="0" lvl="0" indent="0" defTabSz="806428"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System Center 2016</a:t>
              </a:r>
            </a:p>
            <a:p>
              <a:pPr marL="0" marR="0" lvl="0" indent="0" defTabSz="806428" eaLnBrk="1" fontAlgn="base" latinLnBrk="0" hangingPunct="1">
                <a:lnSpc>
                  <a:spcPct val="95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SQL Server 2016</a:t>
              </a:r>
            </a:p>
            <a:p>
              <a:pPr marL="0" marR="0" lvl="0" indent="0" defTabSz="806428" eaLnBrk="1" fontAlgn="base" latinLnBrk="0" hangingPunct="1">
                <a:lnSpc>
                  <a:spcPct val="95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endParaRPr>
            </a:p>
          </p:txBody>
        </p:sp>
        <p:grpSp>
          <p:nvGrpSpPr>
            <p:cNvPr id="11" name="Group 10">
              <a:extLst>
                <a:ext uri="{FF2B5EF4-FFF2-40B4-BE49-F238E27FC236}">
                  <a16:creationId xmlns:a16="http://schemas.microsoft.com/office/drawing/2014/main" id="{37114A6C-3EC6-452E-8EA0-80F418E04EEA}"/>
                </a:ext>
              </a:extLst>
            </p:cNvPr>
            <p:cNvGrpSpPr/>
            <p:nvPr/>
          </p:nvGrpSpPr>
          <p:grpSpPr>
            <a:xfrm>
              <a:off x="5781974" y="1559020"/>
              <a:ext cx="2607459" cy="1687654"/>
              <a:chOff x="5781974" y="1559020"/>
              <a:chExt cx="2607459" cy="1687654"/>
            </a:xfrm>
          </p:grpSpPr>
          <p:sp>
            <p:nvSpPr>
              <p:cNvPr id="12" name="Rectangle 11">
                <a:extLst>
                  <a:ext uri="{FF2B5EF4-FFF2-40B4-BE49-F238E27FC236}">
                    <a16:creationId xmlns:a16="http://schemas.microsoft.com/office/drawing/2014/main" id="{5E435896-E1AC-454C-9529-A27F59CF948E}"/>
                  </a:ext>
                </a:extLst>
              </p:cNvPr>
              <p:cNvSpPr/>
              <p:nvPr/>
            </p:nvSpPr>
            <p:spPr>
              <a:xfrm>
                <a:off x="5786872" y="1841504"/>
                <a:ext cx="2602561" cy="413526"/>
              </a:xfrm>
              <a:prstGeom prst="rect">
                <a:avLst/>
              </a:prstGeom>
              <a:solidFill>
                <a:srgbClr val="0070C0"/>
              </a:solidFill>
              <a:ln w="25400" cap="flat" cmpd="sng" algn="ctr">
                <a:noFill/>
                <a:prstDash val="solid"/>
              </a:ln>
              <a:effectLst/>
            </p:spPr>
            <p:txBody>
              <a:bodyPr lIns="210855" tIns="189767" rIns="210855" bIns="189767" rtlCol="0" anchor="ctr" anchorCtr="0"/>
              <a:lstStyle/>
              <a:p>
                <a:pPr marL="0" marR="0" lvl="0" indent="0"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SaaS: Microsoft Dynamics,</a:t>
                </a:r>
                <a:b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b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Office 365</a:t>
                </a:r>
              </a:p>
            </p:txBody>
          </p:sp>
          <p:sp>
            <p:nvSpPr>
              <p:cNvPr id="13" name="Rectangle 12">
                <a:extLst>
                  <a:ext uri="{FF2B5EF4-FFF2-40B4-BE49-F238E27FC236}">
                    <a16:creationId xmlns:a16="http://schemas.microsoft.com/office/drawing/2014/main" id="{E1302733-0CE3-4B71-8B58-87B0BCB55AD2}"/>
                  </a:ext>
                </a:extLst>
              </p:cNvPr>
              <p:cNvSpPr/>
              <p:nvPr/>
            </p:nvSpPr>
            <p:spPr>
              <a:xfrm>
                <a:off x="5786872" y="2336015"/>
                <a:ext cx="2602561" cy="413526"/>
              </a:xfrm>
              <a:prstGeom prst="rect">
                <a:avLst/>
              </a:prstGeom>
              <a:solidFill>
                <a:srgbClr val="0070C0"/>
              </a:solidFill>
              <a:ln w="25400" cap="flat" cmpd="sng" algn="ctr">
                <a:noFill/>
                <a:prstDash val="solid"/>
              </a:ln>
              <a:effectLst/>
            </p:spPr>
            <p:txBody>
              <a:bodyPr lIns="210855" tIns="189767" rIns="210855" bIns="189767" rtlCol="0" anchor="ctr" anchorCtr="0"/>
              <a:lstStyle/>
              <a:p>
                <a:pPr marL="0" marR="0" lvl="0" indent="0"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PaaS: Microsoft Azure and Microsoft Azure Stack</a:t>
                </a:r>
              </a:p>
            </p:txBody>
          </p:sp>
          <p:sp>
            <p:nvSpPr>
              <p:cNvPr id="14" name="Rectangle 13">
                <a:extLst>
                  <a:ext uri="{FF2B5EF4-FFF2-40B4-BE49-F238E27FC236}">
                    <a16:creationId xmlns:a16="http://schemas.microsoft.com/office/drawing/2014/main" id="{813EE9FB-0D10-46DA-BA0C-06C16B268674}"/>
                  </a:ext>
                </a:extLst>
              </p:cNvPr>
              <p:cNvSpPr/>
              <p:nvPr/>
            </p:nvSpPr>
            <p:spPr>
              <a:xfrm>
                <a:off x="5786872" y="2830304"/>
                <a:ext cx="2602561" cy="416370"/>
              </a:xfrm>
              <a:prstGeom prst="rect">
                <a:avLst/>
              </a:prstGeom>
              <a:solidFill>
                <a:srgbClr val="0070C0"/>
              </a:solidFill>
              <a:ln w="25400" cap="flat" cmpd="sng" algn="ctr">
                <a:noFill/>
                <a:prstDash val="solid"/>
              </a:ln>
              <a:effectLst/>
            </p:spPr>
            <p:txBody>
              <a:bodyPr lIns="210855" tIns="189767" rIns="210855" bIns="189767" rtlCol="0" anchor="ctr" anchorCtr="0"/>
              <a:lstStyle/>
              <a:p>
                <a:pPr marL="0" marR="0" lvl="0" indent="0"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IaaS: Microsoft Azure and</a:t>
                </a:r>
              </a:p>
              <a:p>
                <a:pPr marL="0" marR="0" lvl="0" indent="0" defTabSz="80642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Microsoft Azure Stack</a:t>
                </a:r>
              </a:p>
            </p:txBody>
          </p:sp>
          <p:sp>
            <p:nvSpPr>
              <p:cNvPr id="15" name="TextBox 14">
                <a:extLst>
                  <a:ext uri="{FF2B5EF4-FFF2-40B4-BE49-F238E27FC236}">
                    <a16:creationId xmlns:a16="http://schemas.microsoft.com/office/drawing/2014/main" id="{08731D51-593E-425D-ADF4-73FC3004F570}"/>
                  </a:ext>
                </a:extLst>
              </p:cNvPr>
              <p:cNvSpPr txBox="1"/>
              <p:nvPr/>
            </p:nvSpPr>
            <p:spPr>
              <a:xfrm>
                <a:off x="5781974" y="1559020"/>
                <a:ext cx="2607459" cy="281401"/>
              </a:xfrm>
              <a:prstGeom prst="rect">
                <a:avLst/>
              </a:prstGeom>
              <a:noFill/>
            </p:spPr>
            <p:txBody>
              <a:bodyPr wrap="none" lIns="143341" tIns="65005" rIns="143341" bIns="71669" rtlCol="0" anchor="t" anchorCtr="0">
                <a:noAutofit/>
              </a:bodyPr>
              <a:lstStyle/>
              <a:p>
                <a:pPr marL="0" marR="0" lvl="0" indent="0" defTabSz="806428"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444444"/>
                    </a:solidFill>
                    <a:effectLst/>
                    <a:uLnTx/>
                    <a:uFillTx/>
                    <a:latin typeface="Arial" charset="0"/>
                    <a:cs typeface="Arial" panose="020B0604020202020204" pitchFamily="34" charset="0"/>
                  </a:rPr>
                  <a:t>Target Cloud Platform</a:t>
                </a:r>
              </a:p>
            </p:txBody>
          </p:sp>
        </p:grpSp>
      </p:grpSp>
      <p:sp>
        <p:nvSpPr>
          <p:cNvPr id="16" name="Right Arrow 67">
            <a:extLst>
              <a:ext uri="{FF2B5EF4-FFF2-40B4-BE49-F238E27FC236}">
                <a16:creationId xmlns:a16="http://schemas.microsoft.com/office/drawing/2014/main" id="{C0F91012-1C2D-455D-B3E4-4572FA416428}"/>
              </a:ext>
            </a:extLst>
          </p:cNvPr>
          <p:cNvSpPr/>
          <p:nvPr/>
        </p:nvSpPr>
        <p:spPr bwMode="auto">
          <a:xfrm>
            <a:off x="1419208" y="4591061"/>
            <a:ext cx="3001669" cy="484632"/>
          </a:xfrm>
          <a:prstGeom prst="rightArrow">
            <a:avLst/>
          </a:prstGeom>
          <a:solidFill>
            <a:srgbClr val="000000">
              <a:lumMod val="95000"/>
              <a:lumOff val="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6"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7" name="Rectangle 16">
            <a:extLst>
              <a:ext uri="{FF2B5EF4-FFF2-40B4-BE49-F238E27FC236}">
                <a16:creationId xmlns:a16="http://schemas.microsoft.com/office/drawing/2014/main" id="{2869DBD6-AE09-4DA4-BD82-EFB3563D8DFC}"/>
              </a:ext>
            </a:extLst>
          </p:cNvPr>
          <p:cNvSpPr/>
          <p:nvPr/>
        </p:nvSpPr>
        <p:spPr>
          <a:xfrm>
            <a:off x="1960005" y="2016722"/>
            <a:ext cx="1572043" cy="3621735"/>
          </a:xfrm>
          <a:prstGeom prst="rect">
            <a:avLst/>
          </a:prstGeom>
          <a:solidFill>
            <a:srgbClr val="0070C0"/>
          </a:solidFill>
          <a:ln w="25400" cap="flat" cmpd="sng" algn="ctr">
            <a:noFill/>
            <a:prstDash val="solid"/>
          </a:ln>
          <a:effectLst/>
        </p:spPr>
        <p:txBody>
          <a:bodyPr lIns="210855" tIns="189767" rIns="210855" bIns="189767" rtlCol="0" anchor="t"/>
          <a:lstStyle/>
          <a:p>
            <a:pPr defTabSz="806428" fontAlgn="base">
              <a:lnSpc>
                <a:spcPct val="90000"/>
              </a:lnSpc>
              <a:spcBef>
                <a:spcPct val="0"/>
              </a:spcBef>
              <a:spcAft>
                <a:spcPct val="0"/>
              </a:spcAft>
              <a:defRPr/>
            </a:pPr>
            <a:endParaRPr lang="en-US" sz="1600" kern="0" dirty="0">
              <a:gradFill>
                <a:gsLst>
                  <a:gs pos="0">
                    <a:srgbClr val="FFFFFF"/>
                  </a:gs>
                  <a:gs pos="100000">
                    <a:srgbClr val="FFFFFF"/>
                  </a:gs>
                </a:gsLst>
                <a:lin ang="10800000" scaled="1"/>
              </a:gradFill>
              <a:latin typeface="Arial" charset="0"/>
              <a:cs typeface="Arial" panose="020B0604020202020204" pitchFamily="34" charset="0"/>
            </a:endParaRPr>
          </a:p>
        </p:txBody>
      </p:sp>
      <p:grpSp>
        <p:nvGrpSpPr>
          <p:cNvPr id="31" name="Group 30">
            <a:extLst>
              <a:ext uri="{FF2B5EF4-FFF2-40B4-BE49-F238E27FC236}">
                <a16:creationId xmlns:a16="http://schemas.microsoft.com/office/drawing/2014/main" id="{8FAA8B35-977C-4262-9B68-50A2123A7B32}"/>
              </a:ext>
            </a:extLst>
          </p:cNvPr>
          <p:cNvGrpSpPr/>
          <p:nvPr/>
        </p:nvGrpSpPr>
        <p:grpSpPr>
          <a:xfrm>
            <a:off x="6092450" y="1944897"/>
            <a:ext cx="1638321" cy="3200619"/>
            <a:chOff x="4569335" y="1830054"/>
            <a:chExt cx="1229090" cy="2401145"/>
          </a:xfrm>
        </p:grpSpPr>
        <p:grpSp>
          <p:nvGrpSpPr>
            <p:cNvPr id="32" name="Group 31">
              <a:extLst>
                <a:ext uri="{FF2B5EF4-FFF2-40B4-BE49-F238E27FC236}">
                  <a16:creationId xmlns:a16="http://schemas.microsoft.com/office/drawing/2014/main" id="{FC75D0CD-F6D5-4F16-9349-F02A1E394CC7}"/>
                </a:ext>
              </a:extLst>
            </p:cNvPr>
            <p:cNvGrpSpPr/>
            <p:nvPr/>
          </p:nvGrpSpPr>
          <p:grpSpPr>
            <a:xfrm>
              <a:off x="4577226" y="1830054"/>
              <a:ext cx="1207197" cy="450075"/>
              <a:chOff x="4577226" y="1830054"/>
              <a:chExt cx="1207197" cy="450075"/>
            </a:xfrm>
          </p:grpSpPr>
          <p:sp>
            <p:nvSpPr>
              <p:cNvPr id="40" name="Right Arrow 61">
                <a:extLst>
                  <a:ext uri="{FF2B5EF4-FFF2-40B4-BE49-F238E27FC236}">
                    <a16:creationId xmlns:a16="http://schemas.microsoft.com/office/drawing/2014/main" id="{8F798189-9104-4A8C-97A8-414AC6279B7D}"/>
                  </a:ext>
                </a:extLst>
              </p:cNvPr>
              <p:cNvSpPr/>
              <p:nvPr/>
            </p:nvSpPr>
            <p:spPr>
              <a:xfrm>
                <a:off x="4577226" y="1830054"/>
                <a:ext cx="1207197" cy="450075"/>
              </a:xfrm>
              <a:prstGeom prst="rightArrow">
                <a:avLst>
                  <a:gd name="adj1" fmla="val 51200"/>
                  <a:gd name="adj2" fmla="val 50000"/>
                </a:avLst>
              </a:prstGeom>
              <a:solidFill>
                <a:srgbClr val="0070C0"/>
              </a:solidFill>
              <a:ln w="25400" cap="flat" cmpd="sng" algn="ctr">
                <a:noFill/>
                <a:prstDash val="solid"/>
              </a:ln>
              <a:effectLst/>
            </p:spPr>
            <p:txBody>
              <a:bodyPr rtlCol="0" anchor="ctr"/>
              <a:lstStyle/>
              <a:p>
                <a:pPr marL="0" marR="0" lvl="0" indent="0" algn="ctr" defTabSz="80642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sp>
            <p:nvSpPr>
              <p:cNvPr id="41" name="TextBox 40">
                <a:extLst>
                  <a:ext uri="{FF2B5EF4-FFF2-40B4-BE49-F238E27FC236}">
                    <a16:creationId xmlns:a16="http://schemas.microsoft.com/office/drawing/2014/main" id="{03F48785-7457-4471-99A3-A55034928B76}"/>
                  </a:ext>
                </a:extLst>
              </p:cNvPr>
              <p:cNvSpPr txBox="1"/>
              <p:nvPr/>
            </p:nvSpPr>
            <p:spPr>
              <a:xfrm>
                <a:off x="4581134" y="1928240"/>
                <a:ext cx="910856" cy="238643"/>
              </a:xfrm>
              <a:prstGeom prst="rect">
                <a:avLst/>
              </a:prstGeom>
              <a:noFill/>
            </p:spPr>
            <p:txBody>
              <a:bodyPr wrap="square" rtlCol="0" anchor="ctr">
                <a:spAutoFit/>
              </a:bodyPr>
              <a:lstStyle/>
              <a:p>
                <a:pPr marL="0" marR="0" lvl="0" indent="0" defTabSz="914086" eaLnBrk="1" fontAlgn="base" latinLnBrk="0" hangingPunct="1">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Replace</a:t>
                </a:r>
              </a:p>
            </p:txBody>
          </p:sp>
        </p:grpSp>
        <p:grpSp>
          <p:nvGrpSpPr>
            <p:cNvPr id="33" name="Group 32">
              <a:extLst>
                <a:ext uri="{FF2B5EF4-FFF2-40B4-BE49-F238E27FC236}">
                  <a16:creationId xmlns:a16="http://schemas.microsoft.com/office/drawing/2014/main" id="{56273C44-3259-4C53-ABE8-33DEDDA94225}"/>
                </a:ext>
              </a:extLst>
            </p:cNvPr>
            <p:cNvGrpSpPr/>
            <p:nvPr/>
          </p:nvGrpSpPr>
          <p:grpSpPr>
            <a:xfrm>
              <a:off x="4569336" y="2334594"/>
              <a:ext cx="1229089" cy="444009"/>
              <a:chOff x="4569336" y="2334594"/>
              <a:chExt cx="1229089" cy="444009"/>
            </a:xfrm>
          </p:grpSpPr>
          <p:sp>
            <p:nvSpPr>
              <p:cNvPr id="38" name="Right Arrow 59">
                <a:extLst>
                  <a:ext uri="{FF2B5EF4-FFF2-40B4-BE49-F238E27FC236}">
                    <a16:creationId xmlns:a16="http://schemas.microsoft.com/office/drawing/2014/main" id="{2992DBEF-42E3-4F86-A731-7366D91C4FD8}"/>
                  </a:ext>
                </a:extLst>
              </p:cNvPr>
              <p:cNvSpPr/>
              <p:nvPr/>
            </p:nvSpPr>
            <p:spPr>
              <a:xfrm>
                <a:off x="4569336" y="2334594"/>
                <a:ext cx="1229089" cy="444009"/>
              </a:xfrm>
              <a:prstGeom prst="rightArrow">
                <a:avLst/>
              </a:prstGeom>
              <a:solidFill>
                <a:srgbClr val="0076CE"/>
              </a:solidFill>
              <a:ln w="25400" cap="flat" cmpd="sng" algn="ctr">
                <a:noFill/>
                <a:prstDash val="solid"/>
              </a:ln>
              <a:effectLst/>
            </p:spPr>
            <p:txBody>
              <a:bodyPr rtlCol="0" anchor="ctr"/>
              <a:lstStyle/>
              <a:p>
                <a:pPr marL="0" marR="0" lvl="0" indent="0" algn="ctr" defTabSz="80642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sp>
            <p:nvSpPr>
              <p:cNvPr id="39" name="TextBox 38">
                <a:extLst>
                  <a:ext uri="{FF2B5EF4-FFF2-40B4-BE49-F238E27FC236}">
                    <a16:creationId xmlns:a16="http://schemas.microsoft.com/office/drawing/2014/main" id="{1E1D84B3-24D1-41CD-97F4-EAEB27662F3A}"/>
                  </a:ext>
                </a:extLst>
              </p:cNvPr>
              <p:cNvSpPr txBox="1"/>
              <p:nvPr/>
            </p:nvSpPr>
            <p:spPr>
              <a:xfrm>
                <a:off x="4581134" y="2426056"/>
                <a:ext cx="997261" cy="238643"/>
              </a:xfrm>
              <a:prstGeom prst="rect">
                <a:avLst/>
              </a:prstGeom>
              <a:solidFill>
                <a:srgbClr val="0070C0"/>
              </a:solidFill>
            </p:spPr>
            <p:txBody>
              <a:bodyPr wrap="square" rtlCol="0" anchor="ctr">
                <a:spAutoFit/>
              </a:bodyPr>
              <a:lstStyle/>
              <a:p>
                <a:pPr marL="0" marR="0" lvl="0" indent="0" defTabSz="914086" eaLnBrk="1" fontAlgn="base" latinLnBrk="0" hangingPunct="1">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Modernize</a:t>
                </a:r>
              </a:p>
            </p:txBody>
          </p:sp>
        </p:grpSp>
        <p:grpSp>
          <p:nvGrpSpPr>
            <p:cNvPr id="34" name="Group 33">
              <a:extLst>
                <a:ext uri="{FF2B5EF4-FFF2-40B4-BE49-F238E27FC236}">
                  <a16:creationId xmlns:a16="http://schemas.microsoft.com/office/drawing/2014/main" id="{E89805FE-42C6-4A12-AE0F-B7A8BCFB26ED}"/>
                </a:ext>
              </a:extLst>
            </p:cNvPr>
            <p:cNvGrpSpPr/>
            <p:nvPr/>
          </p:nvGrpSpPr>
          <p:grpSpPr>
            <a:xfrm>
              <a:off x="4577071" y="2832723"/>
              <a:ext cx="1212638" cy="444009"/>
              <a:chOff x="4577071" y="2826498"/>
              <a:chExt cx="1212638" cy="444009"/>
            </a:xfrm>
          </p:grpSpPr>
          <p:sp>
            <p:nvSpPr>
              <p:cNvPr id="36" name="Right Arrow 57">
                <a:extLst>
                  <a:ext uri="{FF2B5EF4-FFF2-40B4-BE49-F238E27FC236}">
                    <a16:creationId xmlns:a16="http://schemas.microsoft.com/office/drawing/2014/main" id="{8F2D5CB8-69CD-4DB4-8A04-4491244A8226}"/>
                  </a:ext>
                </a:extLst>
              </p:cNvPr>
              <p:cNvSpPr/>
              <p:nvPr/>
            </p:nvSpPr>
            <p:spPr>
              <a:xfrm>
                <a:off x="4577071" y="2826498"/>
                <a:ext cx="1212638" cy="444009"/>
              </a:xfrm>
              <a:prstGeom prst="rightArrow">
                <a:avLst/>
              </a:prstGeom>
              <a:solidFill>
                <a:srgbClr val="0076CE"/>
              </a:solidFill>
              <a:ln w="25400" cap="flat" cmpd="sng" algn="ctr">
                <a:noFill/>
                <a:prstDash val="solid"/>
              </a:ln>
              <a:effectLst/>
            </p:spPr>
            <p:txBody>
              <a:bodyPr rtlCol="0" anchor="ctr"/>
              <a:lstStyle/>
              <a:p>
                <a:pPr marL="0" marR="0" lvl="0" indent="0" algn="ctr" defTabSz="80642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sp>
            <p:nvSpPr>
              <p:cNvPr id="37" name="TextBox 36">
                <a:extLst>
                  <a:ext uri="{FF2B5EF4-FFF2-40B4-BE49-F238E27FC236}">
                    <a16:creationId xmlns:a16="http://schemas.microsoft.com/office/drawing/2014/main" id="{4BFD7EE0-8F7B-47F2-A045-2AB03D1C2ECC}"/>
                  </a:ext>
                </a:extLst>
              </p:cNvPr>
              <p:cNvSpPr txBox="1"/>
              <p:nvPr/>
            </p:nvSpPr>
            <p:spPr>
              <a:xfrm>
                <a:off x="4581134" y="2921876"/>
                <a:ext cx="966027" cy="238643"/>
              </a:xfrm>
              <a:prstGeom prst="rect">
                <a:avLst/>
              </a:prstGeom>
              <a:solidFill>
                <a:srgbClr val="0070C0"/>
              </a:solidFill>
            </p:spPr>
            <p:txBody>
              <a:bodyPr wrap="square" rtlCol="0" anchor="ctr">
                <a:spAutoFit/>
              </a:bodyPr>
              <a:lstStyle/>
              <a:p>
                <a:pPr marL="0" marR="0" lvl="0" indent="0" defTabSz="914086" eaLnBrk="1" fontAlgn="base" latinLnBrk="0" hangingPunct="1">
                  <a:lnSpc>
                    <a:spcPct val="100000"/>
                  </a:lnSpc>
                  <a:spcBef>
                    <a:spcPct val="0"/>
                  </a:spcBef>
                  <a:spcAft>
                    <a:spcPct val="0"/>
                  </a:spcAft>
                  <a:buClrTx/>
                  <a:buSzTx/>
                  <a:buFontTx/>
                  <a:buNone/>
                  <a:tabLst/>
                  <a:defRPr/>
                </a:pPr>
                <a:r>
                  <a:rPr kumimoji="0" lang="en-US" sz="1467" b="0" i="0" u="none" strike="noStrike" kern="0" cap="none" spc="0" normalizeH="0" baseline="0" noProof="0" dirty="0">
                    <a:ln>
                      <a:noFill/>
                    </a:ln>
                    <a:gradFill>
                      <a:gsLst>
                        <a:gs pos="0">
                          <a:srgbClr val="FFFFFF"/>
                        </a:gs>
                        <a:gs pos="100000">
                          <a:srgbClr val="FFFFFF"/>
                        </a:gs>
                      </a:gsLst>
                      <a:lin ang="10800000" scaled="1"/>
                    </a:gradFill>
                    <a:effectLst/>
                    <a:uLnTx/>
                    <a:uFillTx/>
                    <a:latin typeface="Arial" charset="0"/>
                    <a:cs typeface="Arial" panose="020B0604020202020204" pitchFamily="34" charset="0"/>
                  </a:rPr>
                  <a:t>Migrate</a:t>
                </a:r>
              </a:p>
            </p:txBody>
          </p:sp>
        </p:grpSp>
        <p:sp>
          <p:nvSpPr>
            <p:cNvPr id="35" name="Right Arrow 55">
              <a:extLst>
                <a:ext uri="{FF2B5EF4-FFF2-40B4-BE49-F238E27FC236}">
                  <a16:creationId xmlns:a16="http://schemas.microsoft.com/office/drawing/2014/main" id="{58BD829B-BDBC-43D4-AD69-4A1CB245A0B8}"/>
                </a:ext>
              </a:extLst>
            </p:cNvPr>
            <p:cNvSpPr/>
            <p:nvPr/>
          </p:nvSpPr>
          <p:spPr>
            <a:xfrm>
              <a:off x="4569335" y="3787190"/>
              <a:ext cx="1191805" cy="444009"/>
            </a:xfrm>
            <a:prstGeom prst="rightArrow">
              <a:avLst/>
            </a:prstGeom>
            <a:solidFill>
              <a:srgbClr val="000000">
                <a:lumMod val="95000"/>
                <a:lumOff val="5000"/>
              </a:srgbClr>
            </a:solidFill>
            <a:ln w="25400" cap="flat" cmpd="sng" algn="ctr">
              <a:noFill/>
              <a:prstDash val="solid"/>
            </a:ln>
            <a:effectLst/>
          </p:spPr>
          <p:txBody>
            <a:bodyPr rtlCol="0" anchor="ctr"/>
            <a:lstStyle/>
            <a:p>
              <a:pPr marL="0" marR="0" lvl="0" indent="0" algn="ctr" defTabSz="80642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grpSp>
      <p:grpSp>
        <p:nvGrpSpPr>
          <p:cNvPr id="45" name="Group 44">
            <a:extLst>
              <a:ext uri="{FF2B5EF4-FFF2-40B4-BE49-F238E27FC236}">
                <a16:creationId xmlns:a16="http://schemas.microsoft.com/office/drawing/2014/main" id="{5F44B9D8-52FC-4702-9486-81F350BFCC72}"/>
              </a:ext>
            </a:extLst>
          </p:cNvPr>
          <p:cNvGrpSpPr/>
          <p:nvPr/>
        </p:nvGrpSpPr>
        <p:grpSpPr>
          <a:xfrm>
            <a:off x="11251099" y="1388098"/>
            <a:ext cx="808384" cy="4283932"/>
            <a:chOff x="8439420" y="1412335"/>
            <a:chExt cx="606460" cy="3213861"/>
          </a:xfrm>
        </p:grpSpPr>
        <p:sp>
          <p:nvSpPr>
            <p:cNvPr id="46" name="Right Arrow 49">
              <a:extLst>
                <a:ext uri="{FF2B5EF4-FFF2-40B4-BE49-F238E27FC236}">
                  <a16:creationId xmlns:a16="http://schemas.microsoft.com/office/drawing/2014/main" id="{21C34E55-FF21-4EEA-8226-B6AA1BDB3811}"/>
                </a:ext>
              </a:extLst>
            </p:cNvPr>
            <p:cNvSpPr/>
            <p:nvPr/>
          </p:nvSpPr>
          <p:spPr>
            <a:xfrm rot="16200000">
              <a:off x="7135719" y="2716036"/>
              <a:ext cx="3213861" cy="606460"/>
            </a:xfrm>
            <a:prstGeom prst="rightArrow">
              <a:avLst/>
            </a:prstGeom>
            <a:gradFill flip="none" rotWithShape="1">
              <a:gsLst>
                <a:gs pos="0">
                  <a:srgbClr val="0070C0"/>
                </a:gs>
                <a:gs pos="100000">
                  <a:srgbClr val="0076CE">
                    <a:lumMod val="60000"/>
                    <a:lumOff val="40000"/>
                  </a:srgbClr>
                </a:gs>
              </a:gsLst>
              <a:lin ang="0" scaled="1"/>
              <a:tileRect/>
            </a:gradFill>
            <a:ln w="25400" cap="flat" cmpd="sng" algn="ctr">
              <a:noFill/>
              <a:prstDash val="solid"/>
            </a:ln>
            <a:effectLst/>
          </p:spPr>
          <p:txBody>
            <a:bodyPr rtlCol="0" anchor="ctr"/>
            <a:lstStyle/>
            <a:p>
              <a:pPr marL="0" marR="0" lvl="0" indent="0" algn="ctr" defTabSz="80642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charset="0"/>
                <a:cs typeface="Arial" panose="020B0604020202020204" pitchFamily="34" charset="0"/>
              </a:endParaRPr>
            </a:p>
          </p:txBody>
        </p:sp>
        <p:sp>
          <p:nvSpPr>
            <p:cNvPr id="47" name="TextBox 46">
              <a:extLst>
                <a:ext uri="{FF2B5EF4-FFF2-40B4-BE49-F238E27FC236}">
                  <a16:creationId xmlns:a16="http://schemas.microsoft.com/office/drawing/2014/main" id="{70804B5F-6543-47EB-B6C4-AB34CA2AEA3F}"/>
                </a:ext>
              </a:extLst>
            </p:cNvPr>
            <p:cNvSpPr txBox="1"/>
            <p:nvPr/>
          </p:nvSpPr>
          <p:spPr>
            <a:xfrm rot="16200000">
              <a:off x="7448468" y="2843149"/>
              <a:ext cx="2587934" cy="284823"/>
            </a:xfrm>
            <a:prstGeom prst="rect">
              <a:avLst/>
            </a:prstGeom>
            <a:noFill/>
          </p:spPr>
          <p:txBody>
            <a:bodyPr wrap="square" rtlCol="0" anchor="ctr">
              <a:spAutoFit/>
            </a:bodyPr>
            <a:lstStyle>
              <a:defPPr>
                <a:defRPr lang="en-US"/>
              </a:defPPr>
              <a:lvl1pPr marL="0" algn="ctr" defTabSz="685582" eaLnBrk="1" latinLnBrk="0" hangingPunct="1">
                <a:defRPr sz="1400" b="1" kern="0">
                  <a:gradFill>
                    <a:gsLst>
                      <a:gs pos="0">
                        <a:srgbClr val="FFFFFF"/>
                      </a:gs>
                      <a:gs pos="100000">
                        <a:srgbClr val="FFFFFF"/>
                      </a:gs>
                    </a:gsLst>
                    <a:lin ang="10800000" scaled="1"/>
                  </a:gradFill>
                  <a:latin typeface="+mn-lt"/>
                  <a:cs typeface="Arial" panose="020B0604020202020204" pitchFamily="34" charset="0"/>
                </a:defRPr>
              </a:lvl1pPr>
              <a:lvl2pPr marL="342900" defTabSz="342900" eaLnBrk="1" latinLnBrk="0" hangingPunct="1">
                <a:defRPr sz="1400">
                  <a:latin typeface="+mn-lt"/>
                </a:defRPr>
              </a:lvl2pPr>
              <a:lvl3pPr marL="685800" defTabSz="342900" eaLnBrk="1" latinLnBrk="0" hangingPunct="1">
                <a:defRPr sz="1400">
                  <a:latin typeface="+mn-lt"/>
                </a:defRPr>
              </a:lvl3pPr>
              <a:lvl4pPr marL="1028700" defTabSz="342900" eaLnBrk="1" latinLnBrk="0" hangingPunct="1">
                <a:defRPr sz="1400">
                  <a:latin typeface="+mn-lt"/>
                </a:defRPr>
              </a:lvl4pPr>
              <a:lvl5pPr marL="1371600" defTabSz="342900" eaLnBrk="1" latinLnBrk="0" hangingPunct="1">
                <a:defRPr sz="1400">
                  <a:latin typeface="+mn-lt"/>
                </a:defRPr>
              </a:lvl5pPr>
              <a:lvl6pPr marL="1714500" defTabSz="342900">
                <a:defRPr sz="1400">
                  <a:latin typeface="+mn-lt"/>
                </a:defRPr>
              </a:lvl6pPr>
              <a:lvl7pPr marL="2057400" defTabSz="342900">
                <a:defRPr sz="1400">
                  <a:latin typeface="+mn-lt"/>
                </a:defRPr>
              </a:lvl7pPr>
              <a:lvl8pPr marL="2400300" defTabSz="342900">
                <a:defRPr sz="1400">
                  <a:latin typeface="+mn-lt"/>
                </a:defRPr>
              </a:lvl8pPr>
              <a:lvl9pPr marL="2743200" defTabSz="342900">
                <a:defRPr sz="1400">
                  <a:latin typeface="+mn-lt"/>
                </a:defRPr>
              </a:lvl9pPr>
            </a:lstStyle>
            <a:p>
              <a:pPr marL="0" marR="0" lvl="0" indent="0" algn="ctr" defTabSz="914086" eaLnBrk="1" fontAlgn="base" latinLnBrk="0" hangingPunct="1">
                <a:lnSpc>
                  <a:spcPct val="100000"/>
                </a:lnSpc>
                <a:spcBef>
                  <a:spcPct val="0"/>
                </a:spcBef>
                <a:spcAft>
                  <a:spcPct val="0"/>
                </a:spcAft>
                <a:buClrTx/>
                <a:buSzTx/>
                <a:buFontTx/>
                <a:buNone/>
                <a:tabLst/>
                <a:defRPr/>
              </a:pPr>
              <a:r>
                <a:rPr kumimoji="0" lang="en-US" sz="1867" b="1" i="0" u="none" strike="noStrike" kern="0" cap="none" spc="0" normalizeH="0" baseline="0" noProof="0" dirty="0">
                  <a:ln>
                    <a:noFill/>
                  </a:ln>
                  <a:gradFill>
                    <a:gsLst>
                      <a:gs pos="0">
                        <a:srgbClr val="FFFFFF"/>
                      </a:gs>
                      <a:gs pos="100000">
                        <a:srgbClr val="FFFFFF"/>
                      </a:gs>
                    </a:gsLst>
                    <a:lin ang="10800000" scaled="1"/>
                  </a:gradFill>
                  <a:effectLst/>
                  <a:uLnTx/>
                  <a:uFillTx/>
                  <a:latin typeface="Arial"/>
                  <a:cs typeface="Arial" panose="020B0604020202020204" pitchFamily="34" charset="0"/>
                </a:rPr>
                <a:t>Agility</a:t>
              </a:r>
            </a:p>
          </p:txBody>
        </p:sp>
      </p:grpSp>
      <p:grpSp>
        <p:nvGrpSpPr>
          <p:cNvPr id="48" name="Group 99">
            <a:extLst>
              <a:ext uri="{FF2B5EF4-FFF2-40B4-BE49-F238E27FC236}">
                <a16:creationId xmlns:a16="http://schemas.microsoft.com/office/drawing/2014/main" id="{461DA2F0-B9BD-46EE-B059-60E51E04AEE0}"/>
              </a:ext>
            </a:extLst>
          </p:cNvPr>
          <p:cNvGrpSpPr>
            <a:grpSpLocks noChangeAspect="1"/>
          </p:cNvGrpSpPr>
          <p:nvPr/>
        </p:nvGrpSpPr>
        <p:grpSpPr bwMode="auto">
          <a:xfrm>
            <a:off x="649984" y="4771687"/>
            <a:ext cx="624417" cy="605367"/>
            <a:chOff x="4648" y="609"/>
            <a:chExt cx="295" cy="286"/>
          </a:xfrm>
        </p:grpSpPr>
        <p:sp>
          <p:nvSpPr>
            <p:cNvPr id="49" name="Line 100">
              <a:extLst>
                <a:ext uri="{FF2B5EF4-FFF2-40B4-BE49-F238E27FC236}">
                  <a16:creationId xmlns:a16="http://schemas.microsoft.com/office/drawing/2014/main" id="{03B81564-296F-4654-91E4-1D1B362FF919}"/>
                </a:ext>
              </a:extLst>
            </p:cNvPr>
            <p:cNvSpPr>
              <a:spLocks noChangeShapeType="1"/>
            </p:cNvSpPr>
            <p:nvPr/>
          </p:nvSpPr>
          <p:spPr bwMode="auto">
            <a:xfrm>
              <a:off x="4763" y="885"/>
              <a:ext cx="0"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0" name="Rectangle 101">
              <a:extLst>
                <a:ext uri="{FF2B5EF4-FFF2-40B4-BE49-F238E27FC236}">
                  <a16:creationId xmlns:a16="http://schemas.microsoft.com/office/drawing/2014/main" id="{9E2801B4-CD92-4465-AC2B-59C21A0FE6BE}"/>
                </a:ext>
              </a:extLst>
            </p:cNvPr>
            <p:cNvSpPr>
              <a:spLocks noChangeArrowheads="1"/>
            </p:cNvSpPr>
            <p:nvPr/>
          </p:nvSpPr>
          <p:spPr bwMode="auto">
            <a:xfrm>
              <a:off x="4648" y="715"/>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1" name="Oval 102">
              <a:extLst>
                <a:ext uri="{FF2B5EF4-FFF2-40B4-BE49-F238E27FC236}">
                  <a16:creationId xmlns:a16="http://schemas.microsoft.com/office/drawing/2014/main" id="{91DA2077-3D80-4BE0-9702-9704CCF22B51}"/>
                </a:ext>
              </a:extLst>
            </p:cNvPr>
            <p:cNvSpPr>
              <a:spLocks noChangeArrowheads="1"/>
            </p:cNvSpPr>
            <p:nvPr/>
          </p:nvSpPr>
          <p:spPr bwMode="auto">
            <a:xfrm>
              <a:off x="4679" y="744"/>
              <a:ext cx="16" cy="16"/>
            </a:xfrm>
            <a:prstGeom prst="ellipse">
              <a:avLst/>
            </a:prstGeom>
            <a:solidFill>
              <a:srgbClr val="000000"/>
            </a:solidFill>
            <a:ln w="9525">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2" name="Line 103">
              <a:extLst>
                <a:ext uri="{FF2B5EF4-FFF2-40B4-BE49-F238E27FC236}">
                  <a16:creationId xmlns:a16="http://schemas.microsoft.com/office/drawing/2014/main" id="{07065CB9-C29E-4884-8ABC-6C2F2B128248}"/>
                </a:ext>
              </a:extLst>
            </p:cNvPr>
            <p:cNvSpPr>
              <a:spLocks noChangeShapeType="1"/>
            </p:cNvSpPr>
            <p:nvPr/>
          </p:nvSpPr>
          <p:spPr bwMode="auto">
            <a:xfrm>
              <a:off x="4730" y="752"/>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3" name="Rectangle 104">
              <a:extLst>
                <a:ext uri="{FF2B5EF4-FFF2-40B4-BE49-F238E27FC236}">
                  <a16:creationId xmlns:a16="http://schemas.microsoft.com/office/drawing/2014/main" id="{21778DC0-9FF0-4B35-90E6-49224770DC86}"/>
                </a:ext>
              </a:extLst>
            </p:cNvPr>
            <p:cNvSpPr>
              <a:spLocks noChangeArrowheads="1"/>
            </p:cNvSpPr>
            <p:nvPr/>
          </p:nvSpPr>
          <p:spPr bwMode="auto">
            <a:xfrm>
              <a:off x="4648" y="609"/>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4" name="Oval 105">
              <a:extLst>
                <a:ext uri="{FF2B5EF4-FFF2-40B4-BE49-F238E27FC236}">
                  <a16:creationId xmlns:a16="http://schemas.microsoft.com/office/drawing/2014/main" id="{40960A6A-0D61-49B0-9350-7EC16EB3D1B4}"/>
                </a:ext>
              </a:extLst>
            </p:cNvPr>
            <p:cNvSpPr>
              <a:spLocks noChangeArrowheads="1"/>
            </p:cNvSpPr>
            <p:nvPr/>
          </p:nvSpPr>
          <p:spPr bwMode="auto">
            <a:xfrm>
              <a:off x="4679" y="638"/>
              <a:ext cx="16" cy="16"/>
            </a:xfrm>
            <a:prstGeom prst="ellipse">
              <a:avLst/>
            </a:prstGeom>
            <a:solidFill>
              <a:srgbClr val="000000"/>
            </a:solidFill>
            <a:ln w="9525">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5" name="Line 106">
              <a:extLst>
                <a:ext uri="{FF2B5EF4-FFF2-40B4-BE49-F238E27FC236}">
                  <a16:creationId xmlns:a16="http://schemas.microsoft.com/office/drawing/2014/main" id="{59BB86AA-DE5E-4690-B700-F10F010851F5}"/>
                </a:ext>
              </a:extLst>
            </p:cNvPr>
            <p:cNvSpPr>
              <a:spLocks noChangeShapeType="1"/>
            </p:cNvSpPr>
            <p:nvPr/>
          </p:nvSpPr>
          <p:spPr bwMode="auto">
            <a:xfrm>
              <a:off x="4730" y="646"/>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6" name="Rectangle 107">
              <a:extLst>
                <a:ext uri="{FF2B5EF4-FFF2-40B4-BE49-F238E27FC236}">
                  <a16:creationId xmlns:a16="http://schemas.microsoft.com/office/drawing/2014/main" id="{E0B8FEE1-9F18-466D-8E0A-6347462617D4}"/>
                </a:ext>
              </a:extLst>
            </p:cNvPr>
            <p:cNvSpPr>
              <a:spLocks noChangeArrowheads="1"/>
            </p:cNvSpPr>
            <p:nvPr/>
          </p:nvSpPr>
          <p:spPr bwMode="auto">
            <a:xfrm>
              <a:off x="4648" y="821"/>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7" name="Oval 108">
              <a:extLst>
                <a:ext uri="{FF2B5EF4-FFF2-40B4-BE49-F238E27FC236}">
                  <a16:creationId xmlns:a16="http://schemas.microsoft.com/office/drawing/2014/main" id="{D8C9B939-E83F-4B67-AA12-B8CFFBABA395}"/>
                </a:ext>
              </a:extLst>
            </p:cNvPr>
            <p:cNvSpPr>
              <a:spLocks noChangeArrowheads="1"/>
            </p:cNvSpPr>
            <p:nvPr/>
          </p:nvSpPr>
          <p:spPr bwMode="auto">
            <a:xfrm>
              <a:off x="4679" y="850"/>
              <a:ext cx="16" cy="16"/>
            </a:xfrm>
            <a:prstGeom prst="ellipse">
              <a:avLst/>
            </a:prstGeom>
            <a:solidFill>
              <a:srgbClr val="000000"/>
            </a:solidFill>
            <a:ln w="9525">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58" name="Line 109">
              <a:extLst>
                <a:ext uri="{FF2B5EF4-FFF2-40B4-BE49-F238E27FC236}">
                  <a16:creationId xmlns:a16="http://schemas.microsoft.com/office/drawing/2014/main" id="{6CAC3B42-AAAC-4AA6-A2C6-EF674E91148B}"/>
                </a:ext>
              </a:extLst>
            </p:cNvPr>
            <p:cNvSpPr>
              <a:spLocks noChangeShapeType="1"/>
            </p:cNvSpPr>
            <p:nvPr/>
          </p:nvSpPr>
          <p:spPr bwMode="auto">
            <a:xfrm>
              <a:off x="4730" y="858"/>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sp>
        <p:nvSpPr>
          <p:cNvPr id="59" name="TextBox 58">
            <a:extLst>
              <a:ext uri="{FF2B5EF4-FFF2-40B4-BE49-F238E27FC236}">
                <a16:creationId xmlns:a16="http://schemas.microsoft.com/office/drawing/2014/main" id="{2339E1CA-EB8C-4FD3-A2DB-96F2F6D19FBD}"/>
              </a:ext>
            </a:extLst>
          </p:cNvPr>
          <p:cNvSpPr txBox="1"/>
          <p:nvPr/>
        </p:nvSpPr>
        <p:spPr>
          <a:xfrm>
            <a:off x="1961837" y="2112631"/>
            <a:ext cx="1579135" cy="375095"/>
          </a:xfrm>
          <a:prstGeom prst="rect">
            <a:avLst/>
          </a:prstGeom>
          <a:noFill/>
        </p:spPr>
        <p:txBody>
          <a:bodyPr wrap="none" lIns="107507" tIns="48755" rIns="107507" bIns="53752" rtlCol="0" anchor="t" anchorCtr="0">
            <a:noAutofit/>
          </a:bodyPr>
          <a:lstStyle/>
          <a:p>
            <a:pPr indent="-154379" defTabSz="806428" fontAlgn="base">
              <a:spcBef>
                <a:spcPct val="0"/>
              </a:spcBef>
              <a:spcAft>
                <a:spcPct val="0"/>
              </a:spcAft>
              <a:buClr>
                <a:srgbClr val="FFFFFF"/>
              </a:buClr>
              <a:buSzPct val="120000"/>
              <a:defRPr/>
            </a:pPr>
            <a:r>
              <a:rPr lang="en-US" sz="1600" b="1" kern="0" dirty="0">
                <a:solidFill>
                  <a:srgbClr val="FFFFFF"/>
                </a:solidFill>
                <a:latin typeface="Arial" charset="0"/>
                <a:cs typeface="Arial" panose="020B0604020202020204" pitchFamily="34" charset="0"/>
              </a:rPr>
              <a:t>Hybrid Cloud</a:t>
            </a:r>
          </a:p>
        </p:txBody>
      </p:sp>
      <p:sp>
        <p:nvSpPr>
          <p:cNvPr id="60" name="Freeform 5">
            <a:extLst>
              <a:ext uri="{FF2B5EF4-FFF2-40B4-BE49-F238E27FC236}">
                <a16:creationId xmlns:a16="http://schemas.microsoft.com/office/drawing/2014/main" id="{371811B8-4BF1-4637-A086-59B3C9EE793A}"/>
              </a:ext>
            </a:extLst>
          </p:cNvPr>
          <p:cNvSpPr>
            <a:spLocks/>
          </p:cNvSpPr>
          <p:nvPr/>
        </p:nvSpPr>
        <p:spPr bwMode="auto">
          <a:xfrm>
            <a:off x="2094889" y="2486771"/>
            <a:ext cx="1321256" cy="895431"/>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1" name="Freeform 5">
            <a:extLst>
              <a:ext uri="{FF2B5EF4-FFF2-40B4-BE49-F238E27FC236}">
                <a16:creationId xmlns:a16="http://schemas.microsoft.com/office/drawing/2014/main" id="{6CD41BEA-1462-4411-8342-705D47BE3306}"/>
              </a:ext>
            </a:extLst>
          </p:cNvPr>
          <p:cNvSpPr>
            <a:spLocks/>
          </p:cNvSpPr>
          <p:nvPr/>
        </p:nvSpPr>
        <p:spPr bwMode="auto">
          <a:xfrm>
            <a:off x="2094889" y="4548338"/>
            <a:ext cx="1321256" cy="895431"/>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nvGrpSpPr>
          <p:cNvPr id="62" name="Group 99">
            <a:extLst>
              <a:ext uri="{FF2B5EF4-FFF2-40B4-BE49-F238E27FC236}">
                <a16:creationId xmlns:a16="http://schemas.microsoft.com/office/drawing/2014/main" id="{8174B0D3-A59F-47B6-BCBF-5E3EE2B963B4}"/>
              </a:ext>
            </a:extLst>
          </p:cNvPr>
          <p:cNvGrpSpPr>
            <a:grpSpLocks noChangeAspect="1"/>
          </p:cNvGrpSpPr>
          <p:nvPr/>
        </p:nvGrpSpPr>
        <p:grpSpPr bwMode="auto">
          <a:xfrm>
            <a:off x="2365744" y="3587333"/>
            <a:ext cx="812299" cy="787516"/>
            <a:chOff x="4648" y="609"/>
            <a:chExt cx="295" cy="286"/>
          </a:xfrm>
        </p:grpSpPr>
        <p:sp>
          <p:nvSpPr>
            <p:cNvPr id="63" name="Line 100">
              <a:extLst>
                <a:ext uri="{FF2B5EF4-FFF2-40B4-BE49-F238E27FC236}">
                  <a16:creationId xmlns:a16="http://schemas.microsoft.com/office/drawing/2014/main" id="{BA31D8E8-08D0-4544-98C2-53B8C495DBA4}"/>
                </a:ext>
              </a:extLst>
            </p:cNvPr>
            <p:cNvSpPr>
              <a:spLocks noChangeShapeType="1"/>
            </p:cNvSpPr>
            <p:nvPr/>
          </p:nvSpPr>
          <p:spPr bwMode="auto">
            <a:xfrm>
              <a:off x="4763" y="885"/>
              <a:ext cx="0"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4" name="Rectangle 101">
              <a:extLst>
                <a:ext uri="{FF2B5EF4-FFF2-40B4-BE49-F238E27FC236}">
                  <a16:creationId xmlns:a16="http://schemas.microsoft.com/office/drawing/2014/main" id="{743AF71C-49FB-4A2D-8283-24906C58E936}"/>
                </a:ext>
              </a:extLst>
            </p:cNvPr>
            <p:cNvSpPr>
              <a:spLocks noChangeArrowheads="1"/>
            </p:cNvSpPr>
            <p:nvPr/>
          </p:nvSpPr>
          <p:spPr bwMode="auto">
            <a:xfrm>
              <a:off x="4648" y="715"/>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5" name="Oval 102">
              <a:extLst>
                <a:ext uri="{FF2B5EF4-FFF2-40B4-BE49-F238E27FC236}">
                  <a16:creationId xmlns:a16="http://schemas.microsoft.com/office/drawing/2014/main" id="{58F32E0C-C99F-48BA-A288-9302C1E664DF}"/>
                </a:ext>
              </a:extLst>
            </p:cNvPr>
            <p:cNvSpPr>
              <a:spLocks noChangeArrowheads="1"/>
            </p:cNvSpPr>
            <p:nvPr/>
          </p:nvSpPr>
          <p:spPr bwMode="auto">
            <a:xfrm>
              <a:off x="4679" y="744"/>
              <a:ext cx="16" cy="16"/>
            </a:xfrm>
            <a:prstGeom prst="ellipse">
              <a:avLst/>
            </a:prstGeom>
            <a:solidFill>
              <a:srgbClr val="FFFFFF"/>
            </a:solidFill>
            <a:ln w="9525">
              <a:no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6" name="Line 103">
              <a:extLst>
                <a:ext uri="{FF2B5EF4-FFF2-40B4-BE49-F238E27FC236}">
                  <a16:creationId xmlns:a16="http://schemas.microsoft.com/office/drawing/2014/main" id="{3D0A49C6-A409-46A5-AD46-EA149A12AB18}"/>
                </a:ext>
              </a:extLst>
            </p:cNvPr>
            <p:cNvSpPr>
              <a:spLocks noChangeShapeType="1"/>
            </p:cNvSpPr>
            <p:nvPr/>
          </p:nvSpPr>
          <p:spPr bwMode="auto">
            <a:xfrm>
              <a:off x="4730" y="752"/>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7" name="Rectangle 104">
              <a:extLst>
                <a:ext uri="{FF2B5EF4-FFF2-40B4-BE49-F238E27FC236}">
                  <a16:creationId xmlns:a16="http://schemas.microsoft.com/office/drawing/2014/main" id="{EFBDDDCA-0EBE-469A-97D0-BAD1527044E9}"/>
                </a:ext>
              </a:extLst>
            </p:cNvPr>
            <p:cNvSpPr>
              <a:spLocks noChangeArrowheads="1"/>
            </p:cNvSpPr>
            <p:nvPr/>
          </p:nvSpPr>
          <p:spPr bwMode="auto">
            <a:xfrm>
              <a:off x="4648" y="609"/>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8" name="Oval 105">
              <a:extLst>
                <a:ext uri="{FF2B5EF4-FFF2-40B4-BE49-F238E27FC236}">
                  <a16:creationId xmlns:a16="http://schemas.microsoft.com/office/drawing/2014/main" id="{44565DF9-37D2-4C4B-AD51-3CC16CA590AD}"/>
                </a:ext>
              </a:extLst>
            </p:cNvPr>
            <p:cNvSpPr>
              <a:spLocks noChangeArrowheads="1"/>
            </p:cNvSpPr>
            <p:nvPr/>
          </p:nvSpPr>
          <p:spPr bwMode="auto">
            <a:xfrm>
              <a:off x="4679" y="638"/>
              <a:ext cx="16" cy="16"/>
            </a:xfrm>
            <a:prstGeom prst="ellipse">
              <a:avLst/>
            </a:prstGeom>
            <a:solidFill>
              <a:srgbClr val="FFFFFF"/>
            </a:solidFill>
            <a:ln w="9525">
              <a:no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69" name="Line 106">
              <a:extLst>
                <a:ext uri="{FF2B5EF4-FFF2-40B4-BE49-F238E27FC236}">
                  <a16:creationId xmlns:a16="http://schemas.microsoft.com/office/drawing/2014/main" id="{652B2DDD-336D-4806-82A2-D80B7D1C7D2E}"/>
                </a:ext>
              </a:extLst>
            </p:cNvPr>
            <p:cNvSpPr>
              <a:spLocks noChangeShapeType="1"/>
            </p:cNvSpPr>
            <p:nvPr/>
          </p:nvSpPr>
          <p:spPr bwMode="auto">
            <a:xfrm>
              <a:off x="4730" y="646"/>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0" name="Rectangle 107">
              <a:extLst>
                <a:ext uri="{FF2B5EF4-FFF2-40B4-BE49-F238E27FC236}">
                  <a16:creationId xmlns:a16="http://schemas.microsoft.com/office/drawing/2014/main" id="{574451CA-B91C-4511-AED8-3FD18F602CB4}"/>
                </a:ext>
              </a:extLst>
            </p:cNvPr>
            <p:cNvSpPr>
              <a:spLocks noChangeArrowheads="1"/>
            </p:cNvSpPr>
            <p:nvPr/>
          </p:nvSpPr>
          <p:spPr bwMode="auto">
            <a:xfrm>
              <a:off x="4648" y="821"/>
              <a:ext cx="295" cy="74"/>
            </a:xfrm>
            <a:prstGeom prst="rect">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1" name="Oval 108">
              <a:extLst>
                <a:ext uri="{FF2B5EF4-FFF2-40B4-BE49-F238E27FC236}">
                  <a16:creationId xmlns:a16="http://schemas.microsoft.com/office/drawing/2014/main" id="{0EF5F689-8D16-488B-9875-FA45A2D00A12}"/>
                </a:ext>
              </a:extLst>
            </p:cNvPr>
            <p:cNvSpPr>
              <a:spLocks noChangeArrowheads="1"/>
            </p:cNvSpPr>
            <p:nvPr/>
          </p:nvSpPr>
          <p:spPr bwMode="auto">
            <a:xfrm>
              <a:off x="4679" y="850"/>
              <a:ext cx="16" cy="16"/>
            </a:xfrm>
            <a:prstGeom prst="ellipse">
              <a:avLst/>
            </a:prstGeom>
            <a:solidFill>
              <a:srgbClr val="FFFFFF"/>
            </a:solidFill>
            <a:ln w="9525">
              <a:no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2" name="Line 109">
              <a:extLst>
                <a:ext uri="{FF2B5EF4-FFF2-40B4-BE49-F238E27FC236}">
                  <a16:creationId xmlns:a16="http://schemas.microsoft.com/office/drawing/2014/main" id="{21D078B9-A86E-4085-B289-836A328FFDC2}"/>
                </a:ext>
              </a:extLst>
            </p:cNvPr>
            <p:cNvSpPr>
              <a:spLocks noChangeShapeType="1"/>
            </p:cNvSpPr>
            <p:nvPr/>
          </p:nvSpPr>
          <p:spPr bwMode="auto">
            <a:xfrm>
              <a:off x="4730" y="858"/>
              <a:ext cx="186"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sp>
        <p:nvSpPr>
          <p:cNvPr id="73" name="TextBox 72">
            <a:extLst>
              <a:ext uri="{FF2B5EF4-FFF2-40B4-BE49-F238E27FC236}">
                <a16:creationId xmlns:a16="http://schemas.microsoft.com/office/drawing/2014/main" id="{2D2538B0-67F9-4082-986D-C0C1E25931F7}"/>
              </a:ext>
            </a:extLst>
          </p:cNvPr>
          <p:cNvSpPr txBox="1"/>
          <p:nvPr/>
        </p:nvSpPr>
        <p:spPr>
          <a:xfrm>
            <a:off x="2410647" y="2865786"/>
            <a:ext cx="781848" cy="375095"/>
          </a:xfrm>
          <a:prstGeom prst="rect">
            <a:avLst/>
          </a:prstGeom>
          <a:noFill/>
        </p:spPr>
        <p:txBody>
          <a:bodyPr wrap="none" lIns="107507" tIns="48755" rIns="107507" bIns="53752" rtlCol="0" anchor="t" anchorCtr="0">
            <a:noAutofit/>
          </a:bodyPr>
          <a:lstStyle/>
          <a:p>
            <a:pPr indent="-154379" defTabSz="806428" fontAlgn="base">
              <a:lnSpc>
                <a:spcPct val="80000"/>
              </a:lnSpc>
              <a:spcBef>
                <a:spcPct val="0"/>
              </a:spcBef>
              <a:spcAft>
                <a:spcPct val="0"/>
              </a:spcAft>
              <a:buClr>
                <a:srgbClr val="FFFFFF"/>
              </a:buClr>
              <a:buSzPct val="120000"/>
              <a:defRPr/>
            </a:pPr>
            <a:r>
              <a:rPr lang="en-US" sz="1600" kern="0" dirty="0">
                <a:solidFill>
                  <a:srgbClr val="FFFFFF"/>
                </a:solidFill>
                <a:latin typeface="Arial" charset="0"/>
                <a:cs typeface="Arial" panose="020B0604020202020204" pitchFamily="34" charset="0"/>
              </a:rPr>
              <a:t>Public </a:t>
            </a:r>
            <a:br>
              <a:rPr lang="en-US" sz="1600" kern="0" dirty="0">
                <a:solidFill>
                  <a:srgbClr val="FFFFFF"/>
                </a:solidFill>
                <a:latin typeface="Arial" charset="0"/>
                <a:cs typeface="Arial" panose="020B0604020202020204" pitchFamily="34" charset="0"/>
              </a:rPr>
            </a:br>
            <a:r>
              <a:rPr lang="en-US" sz="1600" kern="0" dirty="0">
                <a:solidFill>
                  <a:srgbClr val="FFFFFF"/>
                </a:solidFill>
                <a:latin typeface="Arial" charset="0"/>
                <a:cs typeface="Arial" panose="020B0604020202020204" pitchFamily="34" charset="0"/>
              </a:rPr>
              <a:t>Cloud</a:t>
            </a:r>
          </a:p>
        </p:txBody>
      </p:sp>
      <p:sp>
        <p:nvSpPr>
          <p:cNvPr id="74" name="TextBox 73">
            <a:extLst>
              <a:ext uri="{FF2B5EF4-FFF2-40B4-BE49-F238E27FC236}">
                <a16:creationId xmlns:a16="http://schemas.microsoft.com/office/drawing/2014/main" id="{2D0D024E-5680-42D6-AE39-0A22CB57B0CF}"/>
              </a:ext>
            </a:extLst>
          </p:cNvPr>
          <p:cNvSpPr txBox="1"/>
          <p:nvPr/>
        </p:nvSpPr>
        <p:spPr>
          <a:xfrm>
            <a:off x="2365744" y="4946151"/>
            <a:ext cx="803325" cy="375095"/>
          </a:xfrm>
          <a:prstGeom prst="rect">
            <a:avLst/>
          </a:prstGeom>
          <a:noFill/>
        </p:spPr>
        <p:txBody>
          <a:bodyPr wrap="none" lIns="107507" tIns="48755" rIns="107507" bIns="53752" rtlCol="0" anchor="t" anchorCtr="0">
            <a:noAutofit/>
          </a:bodyPr>
          <a:lstStyle/>
          <a:p>
            <a:pPr indent="-154379" defTabSz="806428" fontAlgn="base">
              <a:lnSpc>
                <a:spcPct val="80000"/>
              </a:lnSpc>
              <a:spcBef>
                <a:spcPct val="0"/>
              </a:spcBef>
              <a:spcAft>
                <a:spcPct val="0"/>
              </a:spcAft>
              <a:buClr>
                <a:srgbClr val="FFFFFF"/>
              </a:buClr>
              <a:buSzPct val="120000"/>
              <a:defRPr/>
            </a:pPr>
            <a:r>
              <a:rPr lang="en-US" sz="1600" kern="0" dirty="0">
                <a:solidFill>
                  <a:srgbClr val="FFFFFF"/>
                </a:solidFill>
                <a:latin typeface="Arial" charset="0"/>
                <a:cs typeface="Arial" panose="020B0604020202020204" pitchFamily="34" charset="0"/>
              </a:rPr>
              <a:t>Private </a:t>
            </a:r>
            <a:br>
              <a:rPr lang="en-US" sz="1600" kern="0" dirty="0">
                <a:solidFill>
                  <a:srgbClr val="FFFFFF"/>
                </a:solidFill>
                <a:latin typeface="Arial" charset="0"/>
                <a:cs typeface="Arial" panose="020B0604020202020204" pitchFamily="34" charset="0"/>
              </a:rPr>
            </a:br>
            <a:r>
              <a:rPr lang="en-US" sz="1600" kern="0" dirty="0">
                <a:solidFill>
                  <a:srgbClr val="FFFFFF"/>
                </a:solidFill>
                <a:latin typeface="Arial" charset="0"/>
                <a:cs typeface="Arial" panose="020B0604020202020204" pitchFamily="34" charset="0"/>
              </a:rPr>
              <a:t>Cloud</a:t>
            </a:r>
          </a:p>
        </p:txBody>
      </p:sp>
      <p:sp>
        <p:nvSpPr>
          <p:cNvPr id="75" name="Freeform 5">
            <a:extLst>
              <a:ext uri="{FF2B5EF4-FFF2-40B4-BE49-F238E27FC236}">
                <a16:creationId xmlns:a16="http://schemas.microsoft.com/office/drawing/2014/main" id="{A41FF3C9-9248-49EA-8049-5E28B8817ED3}"/>
              </a:ext>
            </a:extLst>
          </p:cNvPr>
          <p:cNvSpPr>
            <a:spLocks/>
          </p:cNvSpPr>
          <p:nvPr/>
        </p:nvSpPr>
        <p:spPr bwMode="auto">
          <a:xfrm>
            <a:off x="5344025" y="3252151"/>
            <a:ext cx="564732" cy="382725"/>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7" name="Freeform 5">
            <a:extLst>
              <a:ext uri="{FF2B5EF4-FFF2-40B4-BE49-F238E27FC236}">
                <a16:creationId xmlns:a16="http://schemas.microsoft.com/office/drawing/2014/main" id="{2607A31B-1C78-4A68-9C0A-7E469103D065}"/>
              </a:ext>
            </a:extLst>
          </p:cNvPr>
          <p:cNvSpPr>
            <a:spLocks/>
          </p:cNvSpPr>
          <p:nvPr/>
        </p:nvSpPr>
        <p:spPr bwMode="auto">
          <a:xfrm>
            <a:off x="10613420" y="2091677"/>
            <a:ext cx="443691" cy="300695"/>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8" name="Freeform 5">
            <a:extLst>
              <a:ext uri="{FF2B5EF4-FFF2-40B4-BE49-F238E27FC236}">
                <a16:creationId xmlns:a16="http://schemas.microsoft.com/office/drawing/2014/main" id="{94B35820-2FB5-4FA7-981A-9D21B6C5C44B}"/>
              </a:ext>
            </a:extLst>
          </p:cNvPr>
          <p:cNvSpPr>
            <a:spLocks/>
          </p:cNvSpPr>
          <p:nvPr/>
        </p:nvSpPr>
        <p:spPr bwMode="auto">
          <a:xfrm>
            <a:off x="10613420" y="2764915"/>
            <a:ext cx="443691" cy="300695"/>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79" name="Freeform 5">
            <a:extLst>
              <a:ext uri="{FF2B5EF4-FFF2-40B4-BE49-F238E27FC236}">
                <a16:creationId xmlns:a16="http://schemas.microsoft.com/office/drawing/2014/main" id="{5340C045-694D-49F4-9FCA-857838D83BEE}"/>
              </a:ext>
            </a:extLst>
          </p:cNvPr>
          <p:cNvSpPr>
            <a:spLocks/>
          </p:cNvSpPr>
          <p:nvPr/>
        </p:nvSpPr>
        <p:spPr bwMode="auto">
          <a:xfrm>
            <a:off x="10613420" y="3398034"/>
            <a:ext cx="443691" cy="300695"/>
          </a:xfrm>
          <a:custGeom>
            <a:avLst/>
            <a:gdLst>
              <a:gd name="T0" fmla="*/ 133 w 163"/>
              <a:gd name="T1" fmla="*/ 51 h 110"/>
              <a:gd name="T2" fmla="*/ 135 w 163"/>
              <a:gd name="T3" fmla="*/ 38 h 110"/>
              <a:gd name="T4" fmla="*/ 97 w 163"/>
              <a:gd name="T5" fmla="*/ 0 h 110"/>
              <a:gd name="T6" fmla="*/ 58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0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5" y="43"/>
                  <a:pt x="135" y="38"/>
                </a:cubicBezTo>
                <a:cubicBezTo>
                  <a:pt x="135" y="17"/>
                  <a:pt x="118" y="0"/>
                  <a:pt x="97" y="0"/>
                </a:cubicBezTo>
                <a:cubicBezTo>
                  <a:pt x="76" y="0"/>
                  <a:pt x="58" y="17"/>
                  <a:pt x="58" y="38"/>
                </a:cubicBezTo>
                <a:cubicBezTo>
                  <a:pt x="58" y="39"/>
                  <a:pt x="58" y="40"/>
                  <a:pt x="59" y="42"/>
                </a:cubicBezTo>
                <a:cubicBezTo>
                  <a:pt x="58" y="42"/>
                  <a:pt x="57" y="42"/>
                  <a:pt x="57" y="42"/>
                </a:cubicBezTo>
                <a:cubicBezTo>
                  <a:pt x="45" y="42"/>
                  <a:pt x="36" y="49"/>
                  <a:pt x="32" y="59"/>
                </a:cubicBezTo>
                <a:cubicBezTo>
                  <a:pt x="30" y="58"/>
                  <a:pt x="28" y="58"/>
                  <a:pt x="26" y="58"/>
                </a:cubicBezTo>
                <a:cubicBezTo>
                  <a:pt x="11" y="58"/>
                  <a:pt x="0" y="70"/>
                  <a:pt x="0" y="84"/>
                </a:cubicBezTo>
                <a:cubicBezTo>
                  <a:pt x="0" y="99"/>
                  <a:pt x="11" y="110"/>
                  <a:pt x="26" y="110"/>
                </a:cubicBezTo>
                <a:cubicBezTo>
                  <a:pt x="37" y="110"/>
                  <a:pt x="117" y="110"/>
                  <a:pt x="133" y="110"/>
                </a:cubicBezTo>
                <a:cubicBezTo>
                  <a:pt x="149" y="110"/>
                  <a:pt x="163" y="97"/>
                  <a:pt x="163" y="80"/>
                </a:cubicBezTo>
                <a:cubicBezTo>
                  <a:pt x="163" y="64"/>
                  <a:pt x="149" y="51"/>
                  <a:pt x="133" y="51"/>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nvGrpSpPr>
          <p:cNvPr id="80" name="Group 99">
            <a:extLst>
              <a:ext uri="{FF2B5EF4-FFF2-40B4-BE49-F238E27FC236}">
                <a16:creationId xmlns:a16="http://schemas.microsoft.com/office/drawing/2014/main" id="{F8E5F200-FB79-433E-BBAC-F04487537B37}"/>
              </a:ext>
            </a:extLst>
          </p:cNvPr>
          <p:cNvGrpSpPr>
            <a:grpSpLocks noChangeAspect="1"/>
          </p:cNvGrpSpPr>
          <p:nvPr/>
        </p:nvGrpSpPr>
        <p:grpSpPr bwMode="auto">
          <a:xfrm>
            <a:off x="10530527" y="5037804"/>
            <a:ext cx="436548" cy="423229"/>
            <a:chOff x="4648" y="609"/>
            <a:chExt cx="295" cy="286"/>
          </a:xfrm>
        </p:grpSpPr>
        <p:sp>
          <p:nvSpPr>
            <p:cNvPr id="81" name="Line 100">
              <a:extLst>
                <a:ext uri="{FF2B5EF4-FFF2-40B4-BE49-F238E27FC236}">
                  <a16:creationId xmlns:a16="http://schemas.microsoft.com/office/drawing/2014/main" id="{38329ADE-ADA8-46C0-BC7D-49B6039F3D9F}"/>
                </a:ext>
              </a:extLst>
            </p:cNvPr>
            <p:cNvSpPr>
              <a:spLocks noChangeShapeType="1"/>
            </p:cNvSpPr>
            <p:nvPr/>
          </p:nvSpPr>
          <p:spPr bwMode="auto">
            <a:xfrm>
              <a:off x="4763" y="885"/>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2" name="Rectangle 101">
              <a:extLst>
                <a:ext uri="{FF2B5EF4-FFF2-40B4-BE49-F238E27FC236}">
                  <a16:creationId xmlns:a16="http://schemas.microsoft.com/office/drawing/2014/main" id="{86A53D8C-235A-4E2B-BE6D-5231CEB1A9CD}"/>
                </a:ext>
              </a:extLst>
            </p:cNvPr>
            <p:cNvSpPr>
              <a:spLocks noChangeArrowheads="1"/>
            </p:cNvSpPr>
            <p:nvPr/>
          </p:nvSpPr>
          <p:spPr bwMode="auto">
            <a:xfrm>
              <a:off x="4648" y="715"/>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3" name="Oval 102">
              <a:extLst>
                <a:ext uri="{FF2B5EF4-FFF2-40B4-BE49-F238E27FC236}">
                  <a16:creationId xmlns:a16="http://schemas.microsoft.com/office/drawing/2014/main" id="{4D2EC06E-AAA2-4229-A089-D3E5FD342F4F}"/>
                </a:ext>
              </a:extLst>
            </p:cNvPr>
            <p:cNvSpPr>
              <a:spLocks noChangeArrowheads="1"/>
            </p:cNvSpPr>
            <p:nvPr/>
          </p:nvSpPr>
          <p:spPr bwMode="auto">
            <a:xfrm>
              <a:off x="4679" y="744"/>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4" name="Line 103">
              <a:extLst>
                <a:ext uri="{FF2B5EF4-FFF2-40B4-BE49-F238E27FC236}">
                  <a16:creationId xmlns:a16="http://schemas.microsoft.com/office/drawing/2014/main" id="{F831DC4D-EEFD-44CC-82E3-DCCB2F6D8CED}"/>
                </a:ext>
              </a:extLst>
            </p:cNvPr>
            <p:cNvSpPr>
              <a:spLocks noChangeShapeType="1"/>
            </p:cNvSpPr>
            <p:nvPr/>
          </p:nvSpPr>
          <p:spPr bwMode="auto">
            <a:xfrm>
              <a:off x="4730" y="752"/>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5" name="Rectangle 104">
              <a:extLst>
                <a:ext uri="{FF2B5EF4-FFF2-40B4-BE49-F238E27FC236}">
                  <a16:creationId xmlns:a16="http://schemas.microsoft.com/office/drawing/2014/main" id="{4241353F-8333-4551-93F1-B5EF0BFAFA36}"/>
                </a:ext>
              </a:extLst>
            </p:cNvPr>
            <p:cNvSpPr>
              <a:spLocks noChangeArrowheads="1"/>
            </p:cNvSpPr>
            <p:nvPr/>
          </p:nvSpPr>
          <p:spPr bwMode="auto">
            <a:xfrm>
              <a:off x="4648" y="609"/>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6" name="Oval 105">
              <a:extLst>
                <a:ext uri="{FF2B5EF4-FFF2-40B4-BE49-F238E27FC236}">
                  <a16:creationId xmlns:a16="http://schemas.microsoft.com/office/drawing/2014/main" id="{41A56F02-2E12-4CF1-B333-CB9FDA2B282F}"/>
                </a:ext>
              </a:extLst>
            </p:cNvPr>
            <p:cNvSpPr>
              <a:spLocks noChangeArrowheads="1"/>
            </p:cNvSpPr>
            <p:nvPr/>
          </p:nvSpPr>
          <p:spPr bwMode="auto">
            <a:xfrm>
              <a:off x="4679" y="638"/>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7" name="Line 106">
              <a:extLst>
                <a:ext uri="{FF2B5EF4-FFF2-40B4-BE49-F238E27FC236}">
                  <a16:creationId xmlns:a16="http://schemas.microsoft.com/office/drawing/2014/main" id="{F3AA31EF-F168-4729-A638-61594BB88E35}"/>
                </a:ext>
              </a:extLst>
            </p:cNvPr>
            <p:cNvSpPr>
              <a:spLocks noChangeShapeType="1"/>
            </p:cNvSpPr>
            <p:nvPr/>
          </p:nvSpPr>
          <p:spPr bwMode="auto">
            <a:xfrm>
              <a:off x="4730" y="646"/>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8" name="Rectangle 107">
              <a:extLst>
                <a:ext uri="{FF2B5EF4-FFF2-40B4-BE49-F238E27FC236}">
                  <a16:creationId xmlns:a16="http://schemas.microsoft.com/office/drawing/2014/main" id="{659AB435-5AC4-4231-BE29-0FC7C2906A34}"/>
                </a:ext>
              </a:extLst>
            </p:cNvPr>
            <p:cNvSpPr>
              <a:spLocks noChangeArrowheads="1"/>
            </p:cNvSpPr>
            <p:nvPr/>
          </p:nvSpPr>
          <p:spPr bwMode="auto">
            <a:xfrm>
              <a:off x="4648" y="821"/>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89" name="Oval 108">
              <a:extLst>
                <a:ext uri="{FF2B5EF4-FFF2-40B4-BE49-F238E27FC236}">
                  <a16:creationId xmlns:a16="http://schemas.microsoft.com/office/drawing/2014/main" id="{319F8F4E-F479-473A-BD32-7B923F809059}"/>
                </a:ext>
              </a:extLst>
            </p:cNvPr>
            <p:cNvSpPr>
              <a:spLocks noChangeArrowheads="1"/>
            </p:cNvSpPr>
            <p:nvPr/>
          </p:nvSpPr>
          <p:spPr bwMode="auto">
            <a:xfrm>
              <a:off x="4679" y="850"/>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0" name="Line 109">
              <a:extLst>
                <a:ext uri="{FF2B5EF4-FFF2-40B4-BE49-F238E27FC236}">
                  <a16:creationId xmlns:a16="http://schemas.microsoft.com/office/drawing/2014/main" id="{3A8FF5C8-4C25-4FA1-9DCC-D0171112BAF7}"/>
                </a:ext>
              </a:extLst>
            </p:cNvPr>
            <p:cNvSpPr>
              <a:spLocks noChangeShapeType="1"/>
            </p:cNvSpPr>
            <p:nvPr/>
          </p:nvSpPr>
          <p:spPr bwMode="auto">
            <a:xfrm>
              <a:off x="4730" y="858"/>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grpSp>
        <p:nvGrpSpPr>
          <p:cNvPr id="91" name="Group 99">
            <a:extLst>
              <a:ext uri="{FF2B5EF4-FFF2-40B4-BE49-F238E27FC236}">
                <a16:creationId xmlns:a16="http://schemas.microsoft.com/office/drawing/2014/main" id="{48C0912D-38C2-467C-B46F-FA5A3E8B7D5A}"/>
              </a:ext>
            </a:extLst>
          </p:cNvPr>
          <p:cNvGrpSpPr>
            <a:grpSpLocks noChangeAspect="1"/>
          </p:cNvGrpSpPr>
          <p:nvPr/>
        </p:nvGrpSpPr>
        <p:grpSpPr bwMode="auto">
          <a:xfrm>
            <a:off x="5046669" y="5037804"/>
            <a:ext cx="436548" cy="423229"/>
            <a:chOff x="4648" y="609"/>
            <a:chExt cx="295" cy="286"/>
          </a:xfrm>
        </p:grpSpPr>
        <p:sp>
          <p:nvSpPr>
            <p:cNvPr id="92" name="Line 100">
              <a:extLst>
                <a:ext uri="{FF2B5EF4-FFF2-40B4-BE49-F238E27FC236}">
                  <a16:creationId xmlns:a16="http://schemas.microsoft.com/office/drawing/2014/main" id="{411EAC1B-77B4-44F2-8C47-5B622EA95A44}"/>
                </a:ext>
              </a:extLst>
            </p:cNvPr>
            <p:cNvSpPr>
              <a:spLocks noChangeShapeType="1"/>
            </p:cNvSpPr>
            <p:nvPr/>
          </p:nvSpPr>
          <p:spPr bwMode="auto">
            <a:xfrm>
              <a:off x="4763" y="885"/>
              <a:ext cx="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3" name="Rectangle 101">
              <a:extLst>
                <a:ext uri="{FF2B5EF4-FFF2-40B4-BE49-F238E27FC236}">
                  <a16:creationId xmlns:a16="http://schemas.microsoft.com/office/drawing/2014/main" id="{7F1A4C4B-DE8C-4C40-8908-265C92BE273D}"/>
                </a:ext>
              </a:extLst>
            </p:cNvPr>
            <p:cNvSpPr>
              <a:spLocks noChangeArrowheads="1"/>
            </p:cNvSpPr>
            <p:nvPr/>
          </p:nvSpPr>
          <p:spPr bwMode="auto">
            <a:xfrm>
              <a:off x="4648" y="715"/>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4" name="Oval 102">
              <a:extLst>
                <a:ext uri="{FF2B5EF4-FFF2-40B4-BE49-F238E27FC236}">
                  <a16:creationId xmlns:a16="http://schemas.microsoft.com/office/drawing/2014/main" id="{94CF46EA-C7D8-4C4D-81AD-F87DD8C10DA5}"/>
                </a:ext>
              </a:extLst>
            </p:cNvPr>
            <p:cNvSpPr>
              <a:spLocks noChangeArrowheads="1"/>
            </p:cNvSpPr>
            <p:nvPr/>
          </p:nvSpPr>
          <p:spPr bwMode="auto">
            <a:xfrm>
              <a:off x="4679" y="744"/>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5" name="Line 103">
              <a:extLst>
                <a:ext uri="{FF2B5EF4-FFF2-40B4-BE49-F238E27FC236}">
                  <a16:creationId xmlns:a16="http://schemas.microsoft.com/office/drawing/2014/main" id="{05DD9401-41A5-4F86-8DBE-87F4CEAA2CB7}"/>
                </a:ext>
              </a:extLst>
            </p:cNvPr>
            <p:cNvSpPr>
              <a:spLocks noChangeShapeType="1"/>
            </p:cNvSpPr>
            <p:nvPr/>
          </p:nvSpPr>
          <p:spPr bwMode="auto">
            <a:xfrm>
              <a:off x="4730" y="752"/>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6" name="Rectangle 104">
              <a:extLst>
                <a:ext uri="{FF2B5EF4-FFF2-40B4-BE49-F238E27FC236}">
                  <a16:creationId xmlns:a16="http://schemas.microsoft.com/office/drawing/2014/main" id="{7CC17A86-9BE4-4869-86B1-0301C6AE1100}"/>
                </a:ext>
              </a:extLst>
            </p:cNvPr>
            <p:cNvSpPr>
              <a:spLocks noChangeArrowheads="1"/>
            </p:cNvSpPr>
            <p:nvPr/>
          </p:nvSpPr>
          <p:spPr bwMode="auto">
            <a:xfrm>
              <a:off x="4648" y="609"/>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7" name="Oval 105">
              <a:extLst>
                <a:ext uri="{FF2B5EF4-FFF2-40B4-BE49-F238E27FC236}">
                  <a16:creationId xmlns:a16="http://schemas.microsoft.com/office/drawing/2014/main" id="{D41498E7-6390-4155-988E-580CA7B98595}"/>
                </a:ext>
              </a:extLst>
            </p:cNvPr>
            <p:cNvSpPr>
              <a:spLocks noChangeArrowheads="1"/>
            </p:cNvSpPr>
            <p:nvPr/>
          </p:nvSpPr>
          <p:spPr bwMode="auto">
            <a:xfrm>
              <a:off x="4679" y="638"/>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8" name="Line 106">
              <a:extLst>
                <a:ext uri="{FF2B5EF4-FFF2-40B4-BE49-F238E27FC236}">
                  <a16:creationId xmlns:a16="http://schemas.microsoft.com/office/drawing/2014/main" id="{F19F0BFC-309A-4EA6-8EE3-196BAED1D644}"/>
                </a:ext>
              </a:extLst>
            </p:cNvPr>
            <p:cNvSpPr>
              <a:spLocks noChangeShapeType="1"/>
            </p:cNvSpPr>
            <p:nvPr/>
          </p:nvSpPr>
          <p:spPr bwMode="auto">
            <a:xfrm>
              <a:off x="4730" y="646"/>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99" name="Rectangle 107">
              <a:extLst>
                <a:ext uri="{FF2B5EF4-FFF2-40B4-BE49-F238E27FC236}">
                  <a16:creationId xmlns:a16="http://schemas.microsoft.com/office/drawing/2014/main" id="{CF564B88-C129-4FAF-9653-1BB67D1BC112}"/>
                </a:ext>
              </a:extLst>
            </p:cNvPr>
            <p:cNvSpPr>
              <a:spLocks noChangeArrowheads="1"/>
            </p:cNvSpPr>
            <p:nvPr/>
          </p:nvSpPr>
          <p:spPr bwMode="auto">
            <a:xfrm>
              <a:off x="4648" y="821"/>
              <a:ext cx="295" cy="7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100" name="Oval 108">
              <a:extLst>
                <a:ext uri="{FF2B5EF4-FFF2-40B4-BE49-F238E27FC236}">
                  <a16:creationId xmlns:a16="http://schemas.microsoft.com/office/drawing/2014/main" id="{502CE949-DF05-4C9F-B809-78B157C55E31}"/>
                </a:ext>
              </a:extLst>
            </p:cNvPr>
            <p:cNvSpPr>
              <a:spLocks noChangeArrowheads="1"/>
            </p:cNvSpPr>
            <p:nvPr/>
          </p:nvSpPr>
          <p:spPr bwMode="auto">
            <a:xfrm>
              <a:off x="4679" y="850"/>
              <a:ext cx="16" cy="16"/>
            </a:xfrm>
            <a:prstGeom prst="ellipse">
              <a:avLst/>
            </a:prstGeom>
            <a:solidFill>
              <a:srgbClr val="000000"/>
            </a:solidFill>
            <a:ln w="12700">
              <a:solidFill>
                <a:srgbClr val="FFFFFF"/>
              </a:solidFill>
              <a:round/>
              <a:headEnd/>
              <a:tailEnd/>
            </a:ln>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101" name="Line 109">
              <a:extLst>
                <a:ext uri="{FF2B5EF4-FFF2-40B4-BE49-F238E27FC236}">
                  <a16:creationId xmlns:a16="http://schemas.microsoft.com/office/drawing/2014/main" id="{46EC22FE-608B-484A-A707-2EB5D209C4A8}"/>
                </a:ext>
              </a:extLst>
            </p:cNvPr>
            <p:cNvSpPr>
              <a:spLocks noChangeShapeType="1"/>
            </p:cNvSpPr>
            <p:nvPr/>
          </p:nvSpPr>
          <p:spPr bwMode="auto">
            <a:xfrm>
              <a:off x="4730" y="858"/>
              <a:ext cx="18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sp>
        <p:nvSpPr>
          <p:cNvPr id="102" name="TextBox 101">
            <a:extLst>
              <a:ext uri="{FF2B5EF4-FFF2-40B4-BE49-F238E27FC236}">
                <a16:creationId xmlns:a16="http://schemas.microsoft.com/office/drawing/2014/main" id="{D9091947-A425-41DC-97CF-1C06B9D7A2A5}"/>
              </a:ext>
            </a:extLst>
          </p:cNvPr>
          <p:cNvSpPr txBox="1"/>
          <p:nvPr/>
        </p:nvSpPr>
        <p:spPr>
          <a:xfrm>
            <a:off x="377099" y="1585067"/>
            <a:ext cx="1242463" cy="375095"/>
          </a:xfrm>
          <a:prstGeom prst="rect">
            <a:avLst/>
          </a:prstGeom>
          <a:noFill/>
        </p:spPr>
        <p:txBody>
          <a:bodyPr wrap="none" lIns="143341" tIns="65005" rIns="143341" bIns="71669" rtlCol="0" anchor="t" anchorCtr="0">
            <a:noAutofit/>
          </a:bodyPr>
          <a:lstStyle/>
          <a:p>
            <a:pPr indent="-154379" algn="ctr" defTabSz="806428" fontAlgn="base">
              <a:spcBef>
                <a:spcPct val="0"/>
              </a:spcBef>
              <a:spcAft>
                <a:spcPct val="0"/>
              </a:spcAft>
              <a:buClr>
                <a:srgbClr val="FFFFFF"/>
              </a:buClr>
              <a:buSzPct val="120000"/>
              <a:defRPr/>
            </a:pPr>
            <a:r>
              <a:rPr lang="en-US" sz="1600" b="1" kern="0" dirty="0">
                <a:solidFill>
                  <a:srgbClr val="444444"/>
                </a:solidFill>
                <a:latin typeface="Arial" charset="0"/>
                <a:cs typeface="Arial" panose="020B0604020202020204" pitchFamily="34" charset="0"/>
              </a:rPr>
              <a:t>Legacy IT</a:t>
            </a:r>
          </a:p>
        </p:txBody>
      </p:sp>
      <p:sp>
        <p:nvSpPr>
          <p:cNvPr id="103" name="TextBox 102">
            <a:extLst>
              <a:ext uri="{FF2B5EF4-FFF2-40B4-BE49-F238E27FC236}">
                <a16:creationId xmlns:a16="http://schemas.microsoft.com/office/drawing/2014/main" id="{38139465-F404-49C7-8220-10C77F6A8D82}"/>
              </a:ext>
            </a:extLst>
          </p:cNvPr>
          <p:cNvSpPr txBox="1"/>
          <p:nvPr/>
        </p:nvSpPr>
        <p:spPr>
          <a:xfrm>
            <a:off x="1940143" y="1583622"/>
            <a:ext cx="1579135" cy="375095"/>
          </a:xfrm>
          <a:prstGeom prst="rect">
            <a:avLst/>
          </a:prstGeom>
          <a:noFill/>
        </p:spPr>
        <p:txBody>
          <a:bodyPr wrap="none" lIns="143341" tIns="65005" rIns="143341" bIns="71669" rtlCol="0" anchor="t" anchorCtr="0">
            <a:noAutofit/>
          </a:bodyPr>
          <a:lstStyle/>
          <a:p>
            <a:pPr indent="-154379" defTabSz="806428" fontAlgn="base">
              <a:spcBef>
                <a:spcPct val="0"/>
              </a:spcBef>
              <a:spcAft>
                <a:spcPct val="0"/>
              </a:spcAft>
              <a:buClr>
                <a:srgbClr val="FFFFFF"/>
              </a:buClr>
              <a:buSzPct val="120000"/>
              <a:defRPr/>
            </a:pPr>
            <a:r>
              <a:rPr lang="en-US" sz="1600" b="1" kern="0" dirty="0">
                <a:solidFill>
                  <a:srgbClr val="444444"/>
                </a:solidFill>
                <a:latin typeface="Arial" charset="0"/>
                <a:cs typeface="Arial" panose="020B0604020202020204" pitchFamily="34" charset="0"/>
              </a:rPr>
              <a:t>New IT Reality</a:t>
            </a:r>
          </a:p>
        </p:txBody>
      </p:sp>
      <p:sp>
        <p:nvSpPr>
          <p:cNvPr id="104" name="TextBox 103">
            <a:extLst>
              <a:ext uri="{FF2B5EF4-FFF2-40B4-BE49-F238E27FC236}">
                <a16:creationId xmlns:a16="http://schemas.microsoft.com/office/drawing/2014/main" id="{CCC2A477-3B28-457E-9A48-3738AFF4623B}"/>
              </a:ext>
            </a:extLst>
          </p:cNvPr>
          <p:cNvSpPr txBox="1"/>
          <p:nvPr/>
        </p:nvSpPr>
        <p:spPr>
          <a:xfrm>
            <a:off x="4446254" y="1583622"/>
            <a:ext cx="2995009" cy="375095"/>
          </a:xfrm>
          <a:prstGeom prst="rect">
            <a:avLst/>
          </a:prstGeom>
          <a:noFill/>
        </p:spPr>
        <p:txBody>
          <a:bodyPr wrap="none" lIns="143341" tIns="65005" rIns="143341" bIns="71669" rtlCol="0" anchor="t" anchorCtr="0">
            <a:noAutofit/>
          </a:bodyPr>
          <a:lstStyle/>
          <a:p>
            <a:pPr defTabSz="806428" fontAlgn="base">
              <a:spcBef>
                <a:spcPct val="0"/>
              </a:spcBef>
              <a:spcAft>
                <a:spcPct val="0"/>
              </a:spcAft>
              <a:defRPr/>
            </a:pPr>
            <a:r>
              <a:rPr lang="en-US" sz="1600" b="1" kern="0" dirty="0">
                <a:solidFill>
                  <a:srgbClr val="444444"/>
                </a:solidFill>
                <a:latin typeface="Arial" charset="0"/>
                <a:cs typeface="Arial" panose="020B0604020202020204" pitchFamily="34" charset="0"/>
              </a:rPr>
              <a:t>Implementation Options</a:t>
            </a:r>
          </a:p>
        </p:txBody>
      </p:sp>
    </p:spTree>
    <p:extLst>
      <p:ext uri="{BB962C8B-B14F-4D97-AF65-F5344CB8AC3E}">
        <p14:creationId xmlns:p14="http://schemas.microsoft.com/office/powerpoint/2010/main" val="3340558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Why Microsoft Azure Stack?</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59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Rectangle 631"/>
          <p:cNvSpPr/>
          <p:nvPr/>
        </p:nvSpPr>
        <p:spPr>
          <a:xfrm>
            <a:off x="0" y="1"/>
            <a:ext cx="12190272" cy="5669428"/>
          </a:xfrm>
          <a:prstGeom prst="rect">
            <a:avLst/>
          </a:prstGeom>
          <a:solidFill>
            <a:schemeClr val="tx2"/>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4" name="Map">
            <a:extLst>
              <a:ext uri="{FF2B5EF4-FFF2-40B4-BE49-F238E27FC236}">
                <a16:creationId xmlns:a16="http://schemas.microsoft.com/office/drawing/2014/main" id="{15C24738-32DF-4D2A-AFA9-9EED3EE5F450}"/>
              </a:ext>
            </a:extLst>
          </p:cNvPr>
          <p:cNvPicPr>
            <a:picLocks noChangeAspect="1"/>
          </p:cNvPicPr>
          <p:nvPr/>
        </p:nvPicPr>
        <p:blipFill>
          <a:blip r:embed="rId3" cstate="email">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tretch>
            <a:fillRect/>
          </a:stretch>
        </p:blipFill>
        <p:spPr>
          <a:xfrm>
            <a:off x="793662" y="205276"/>
            <a:ext cx="10544041" cy="6177696"/>
          </a:xfrm>
          <a:prstGeom prst="rect">
            <a:avLst/>
          </a:prstGeom>
        </p:spPr>
      </p:pic>
      <p:sp>
        <p:nvSpPr>
          <p:cNvPr id="2" name="One Azure Ecosystem - Title">
            <a:extLst>
              <a:ext uri="{FF2B5EF4-FFF2-40B4-BE49-F238E27FC236}">
                <a16:creationId xmlns:a16="http://schemas.microsoft.com/office/drawing/2014/main" id="{FFE249E7-99FC-4F7E-8C39-1EF91A4B13CC}"/>
              </a:ext>
            </a:extLst>
          </p:cNvPr>
          <p:cNvSpPr txBox="1">
            <a:spLocks/>
          </p:cNvSpPr>
          <p:nvPr/>
        </p:nvSpPr>
        <p:spPr>
          <a:xfrm>
            <a:off x="241492" y="4339958"/>
            <a:ext cx="2976473"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243625"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136" normalizeH="0" baseline="0" noProof="0" dirty="0">
                <a:ln w="3175">
                  <a:noFill/>
                </a:ln>
                <a:solidFill>
                  <a:srgbClr val="007DB8">
                    <a:lumMod val="60000"/>
                    <a:lumOff val="40000"/>
                  </a:srgbClr>
                </a:solidFill>
                <a:effectLst/>
                <a:uLnTx/>
                <a:uFillTx/>
                <a:latin typeface="Arial"/>
                <a:ea typeface="+mn-ea"/>
                <a:cs typeface="Segoe UI" pitchFamily="34" charset="0"/>
              </a:rPr>
              <a:t>One Azure Ecosystem</a:t>
            </a:r>
          </a:p>
        </p:txBody>
      </p:sp>
      <p:sp>
        <p:nvSpPr>
          <p:cNvPr id="3" name="Blue Bar">
            <a:extLst>
              <a:ext uri="{FF2B5EF4-FFF2-40B4-BE49-F238E27FC236}">
                <a16:creationId xmlns:a16="http://schemas.microsoft.com/office/drawing/2014/main" id="{DC31A3C0-1386-4CAB-B96D-EAB2535EDDE7}"/>
              </a:ext>
            </a:extLst>
          </p:cNvPr>
          <p:cNvSpPr/>
          <p:nvPr/>
        </p:nvSpPr>
        <p:spPr bwMode="auto">
          <a:xfrm>
            <a:off x="1730" y="5669428"/>
            <a:ext cx="12188543" cy="1187115"/>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lue Oval 1">
            <a:extLst>
              <a:ext uri="{FF2B5EF4-FFF2-40B4-BE49-F238E27FC236}">
                <a16:creationId xmlns:a16="http://schemas.microsoft.com/office/drawing/2014/main" id="{B883DDF3-098F-4836-9E50-1A9683279A20}"/>
              </a:ext>
            </a:extLst>
          </p:cNvPr>
          <p:cNvSpPr/>
          <p:nvPr/>
        </p:nvSpPr>
        <p:spPr bwMode="auto">
          <a:xfrm>
            <a:off x="8786380" y="4002434"/>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6" name="Blue Oval 2">
            <a:extLst>
              <a:ext uri="{FF2B5EF4-FFF2-40B4-BE49-F238E27FC236}">
                <a16:creationId xmlns:a16="http://schemas.microsoft.com/office/drawing/2014/main" id="{84377DEE-CAF4-4DD7-A7A1-78AC0EED22C4}"/>
              </a:ext>
            </a:extLst>
          </p:cNvPr>
          <p:cNvSpPr/>
          <p:nvPr/>
        </p:nvSpPr>
        <p:spPr bwMode="auto">
          <a:xfrm>
            <a:off x="9074262" y="2620625"/>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7" name="Blue Oval 3">
            <a:extLst>
              <a:ext uri="{FF2B5EF4-FFF2-40B4-BE49-F238E27FC236}">
                <a16:creationId xmlns:a16="http://schemas.microsoft.com/office/drawing/2014/main" id="{81B4E56D-4A57-4577-A9AA-B638CF7E93E2}"/>
              </a:ext>
            </a:extLst>
          </p:cNvPr>
          <p:cNvSpPr/>
          <p:nvPr/>
        </p:nvSpPr>
        <p:spPr bwMode="auto">
          <a:xfrm>
            <a:off x="9145608" y="2086352"/>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8" name="Blue Oval 4">
            <a:extLst>
              <a:ext uri="{FF2B5EF4-FFF2-40B4-BE49-F238E27FC236}">
                <a16:creationId xmlns:a16="http://schemas.microsoft.com/office/drawing/2014/main" id="{283525F5-526F-4409-BBB8-DC88021F0A8E}"/>
              </a:ext>
            </a:extLst>
          </p:cNvPr>
          <p:cNvSpPr/>
          <p:nvPr/>
        </p:nvSpPr>
        <p:spPr bwMode="auto">
          <a:xfrm>
            <a:off x="8015352" y="2966141"/>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9" name="Blue Oval 5">
            <a:extLst>
              <a:ext uri="{FF2B5EF4-FFF2-40B4-BE49-F238E27FC236}">
                <a16:creationId xmlns:a16="http://schemas.microsoft.com/office/drawing/2014/main" id="{F1FAB897-2C1F-447A-9400-2C2E3CCDC686}"/>
              </a:ext>
            </a:extLst>
          </p:cNvPr>
          <p:cNvSpPr/>
          <p:nvPr/>
        </p:nvSpPr>
        <p:spPr bwMode="auto">
          <a:xfrm>
            <a:off x="8317617" y="3125645"/>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0" name="Blue Oval 6">
            <a:extLst>
              <a:ext uri="{FF2B5EF4-FFF2-40B4-BE49-F238E27FC236}">
                <a16:creationId xmlns:a16="http://schemas.microsoft.com/office/drawing/2014/main" id="{70DD155B-0E24-4E05-BE0F-1AB9FDA60D99}"/>
              </a:ext>
            </a:extLst>
          </p:cNvPr>
          <p:cNvSpPr/>
          <p:nvPr/>
        </p:nvSpPr>
        <p:spPr bwMode="auto">
          <a:xfrm>
            <a:off x="5819150" y="1889453"/>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1" name="Blue Oval 7">
            <a:extLst>
              <a:ext uri="{FF2B5EF4-FFF2-40B4-BE49-F238E27FC236}">
                <a16:creationId xmlns:a16="http://schemas.microsoft.com/office/drawing/2014/main" id="{6F4599AF-1FB0-4243-BA74-A47C0DD21758}"/>
              </a:ext>
            </a:extLst>
          </p:cNvPr>
          <p:cNvSpPr/>
          <p:nvPr/>
        </p:nvSpPr>
        <p:spPr bwMode="auto">
          <a:xfrm>
            <a:off x="5504266" y="1831485"/>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2" name="Blue Oval 8">
            <a:extLst>
              <a:ext uri="{FF2B5EF4-FFF2-40B4-BE49-F238E27FC236}">
                <a16:creationId xmlns:a16="http://schemas.microsoft.com/office/drawing/2014/main" id="{38541053-8046-4BB6-BEAA-73AFF422809A}"/>
              </a:ext>
            </a:extLst>
          </p:cNvPr>
          <p:cNvSpPr/>
          <p:nvPr/>
        </p:nvSpPr>
        <p:spPr bwMode="auto">
          <a:xfrm>
            <a:off x="4476653" y="4421646"/>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3" name="Blue Oval 9">
            <a:extLst>
              <a:ext uri="{FF2B5EF4-FFF2-40B4-BE49-F238E27FC236}">
                <a16:creationId xmlns:a16="http://schemas.microsoft.com/office/drawing/2014/main" id="{8BAF4503-7F76-41B9-80FF-D733B11D35B3}"/>
              </a:ext>
            </a:extLst>
          </p:cNvPr>
          <p:cNvSpPr/>
          <p:nvPr/>
        </p:nvSpPr>
        <p:spPr bwMode="auto">
          <a:xfrm>
            <a:off x="3040888" y="2350671"/>
            <a:ext cx="318955" cy="318955"/>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4" name="Blue Oval 10">
            <a:extLst>
              <a:ext uri="{FF2B5EF4-FFF2-40B4-BE49-F238E27FC236}">
                <a16:creationId xmlns:a16="http://schemas.microsoft.com/office/drawing/2014/main" id="{79815CA9-9620-4A98-86DB-1235DB71B6DD}"/>
              </a:ext>
            </a:extLst>
          </p:cNvPr>
          <p:cNvSpPr/>
          <p:nvPr/>
        </p:nvSpPr>
        <p:spPr bwMode="auto">
          <a:xfrm>
            <a:off x="2814712" y="2381256"/>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5" name="Blue Oval 11">
            <a:extLst>
              <a:ext uri="{FF2B5EF4-FFF2-40B4-BE49-F238E27FC236}">
                <a16:creationId xmlns:a16="http://schemas.microsoft.com/office/drawing/2014/main" id="{34D13BB9-A381-48AA-8613-7B54EB9167DC}"/>
              </a:ext>
            </a:extLst>
          </p:cNvPr>
          <p:cNvSpPr/>
          <p:nvPr/>
        </p:nvSpPr>
        <p:spPr bwMode="auto">
          <a:xfrm>
            <a:off x="2907781" y="2043800"/>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6" name="Blue Oval 12">
            <a:extLst>
              <a:ext uri="{FF2B5EF4-FFF2-40B4-BE49-F238E27FC236}">
                <a16:creationId xmlns:a16="http://schemas.microsoft.com/office/drawing/2014/main" id="{CE6F054C-21BF-4C07-978D-4ECD63EDD096}"/>
              </a:ext>
            </a:extLst>
          </p:cNvPr>
          <p:cNvSpPr/>
          <p:nvPr/>
        </p:nvSpPr>
        <p:spPr bwMode="auto">
          <a:xfrm>
            <a:off x="2578294" y="1965841"/>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7" name="Blue Oval 13">
            <a:extLst>
              <a:ext uri="{FF2B5EF4-FFF2-40B4-BE49-F238E27FC236}">
                <a16:creationId xmlns:a16="http://schemas.microsoft.com/office/drawing/2014/main" id="{DA8C2871-EB07-4659-8B3B-D0DF7A93FBC8}"/>
              </a:ext>
            </a:extLst>
          </p:cNvPr>
          <p:cNvSpPr/>
          <p:nvPr/>
        </p:nvSpPr>
        <p:spPr bwMode="auto">
          <a:xfrm>
            <a:off x="3367445" y="2015620"/>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8" name="Blue Oval 14">
            <a:extLst>
              <a:ext uri="{FF2B5EF4-FFF2-40B4-BE49-F238E27FC236}">
                <a16:creationId xmlns:a16="http://schemas.microsoft.com/office/drawing/2014/main" id="{5E1FA513-96F4-4E10-80A3-2E68C8E11B9E}"/>
              </a:ext>
            </a:extLst>
          </p:cNvPr>
          <p:cNvSpPr/>
          <p:nvPr/>
        </p:nvSpPr>
        <p:spPr bwMode="auto">
          <a:xfrm>
            <a:off x="2574532" y="2660486"/>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9" name="Blue Oval 15">
            <a:extLst>
              <a:ext uri="{FF2B5EF4-FFF2-40B4-BE49-F238E27FC236}">
                <a16:creationId xmlns:a16="http://schemas.microsoft.com/office/drawing/2014/main" id="{75731DFC-DF96-4E76-A5B2-B9704FC2FCB6}"/>
              </a:ext>
            </a:extLst>
          </p:cNvPr>
          <p:cNvSpPr/>
          <p:nvPr/>
        </p:nvSpPr>
        <p:spPr bwMode="auto">
          <a:xfrm>
            <a:off x="1985565" y="2369306"/>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0" name="Blue Oval 16">
            <a:extLst>
              <a:ext uri="{FF2B5EF4-FFF2-40B4-BE49-F238E27FC236}">
                <a16:creationId xmlns:a16="http://schemas.microsoft.com/office/drawing/2014/main" id="{00BF988B-6CAA-4F01-8BC2-D80241C60E69}"/>
              </a:ext>
            </a:extLst>
          </p:cNvPr>
          <p:cNvSpPr/>
          <p:nvPr/>
        </p:nvSpPr>
        <p:spPr bwMode="auto">
          <a:xfrm>
            <a:off x="9959613" y="2166748"/>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1" name="Blue Oval 17">
            <a:extLst>
              <a:ext uri="{FF2B5EF4-FFF2-40B4-BE49-F238E27FC236}">
                <a16:creationId xmlns:a16="http://schemas.microsoft.com/office/drawing/2014/main" id="{4E5BB9F4-22B1-4243-9527-47CF8CDBD2A7}"/>
              </a:ext>
            </a:extLst>
          </p:cNvPr>
          <p:cNvSpPr/>
          <p:nvPr/>
        </p:nvSpPr>
        <p:spPr bwMode="auto">
          <a:xfrm>
            <a:off x="9707420" y="2547453"/>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2" name="Blue Oval 18">
            <a:extLst>
              <a:ext uri="{FF2B5EF4-FFF2-40B4-BE49-F238E27FC236}">
                <a16:creationId xmlns:a16="http://schemas.microsoft.com/office/drawing/2014/main" id="{93F56CA2-324D-4A29-8500-9C93FBE29FB7}"/>
              </a:ext>
            </a:extLst>
          </p:cNvPr>
          <p:cNvSpPr/>
          <p:nvPr/>
        </p:nvSpPr>
        <p:spPr bwMode="auto">
          <a:xfrm>
            <a:off x="10149914" y="4982049"/>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3" name="Blue Oval 19">
            <a:extLst>
              <a:ext uri="{FF2B5EF4-FFF2-40B4-BE49-F238E27FC236}">
                <a16:creationId xmlns:a16="http://schemas.microsoft.com/office/drawing/2014/main" id="{ED19A39B-721B-4D19-8B3E-E26E13FAFD44}"/>
              </a:ext>
            </a:extLst>
          </p:cNvPr>
          <p:cNvSpPr/>
          <p:nvPr/>
        </p:nvSpPr>
        <p:spPr bwMode="auto">
          <a:xfrm>
            <a:off x="9888974" y="5264764"/>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4" name="Blue Oval 20">
            <a:extLst>
              <a:ext uri="{FF2B5EF4-FFF2-40B4-BE49-F238E27FC236}">
                <a16:creationId xmlns:a16="http://schemas.microsoft.com/office/drawing/2014/main" id="{81A3C377-F067-4147-927F-3ADA4CF5F3C0}"/>
              </a:ext>
            </a:extLst>
          </p:cNvPr>
          <p:cNvSpPr/>
          <p:nvPr/>
        </p:nvSpPr>
        <p:spPr bwMode="auto">
          <a:xfrm>
            <a:off x="8923126" y="2942822"/>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5" name="Blue Oval 21">
            <a:extLst>
              <a:ext uri="{FF2B5EF4-FFF2-40B4-BE49-F238E27FC236}">
                <a16:creationId xmlns:a16="http://schemas.microsoft.com/office/drawing/2014/main" id="{EC2184F5-DD25-4EA4-B971-2DB24CB64034}"/>
              </a:ext>
            </a:extLst>
          </p:cNvPr>
          <p:cNvSpPr/>
          <p:nvPr/>
        </p:nvSpPr>
        <p:spPr bwMode="auto">
          <a:xfrm>
            <a:off x="2550444" y="2274913"/>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6" name="Blue Oval 22">
            <a:extLst>
              <a:ext uri="{FF2B5EF4-FFF2-40B4-BE49-F238E27FC236}">
                <a16:creationId xmlns:a16="http://schemas.microsoft.com/office/drawing/2014/main" id="{206A1504-FEED-4B85-B69A-770CDC07DB69}"/>
              </a:ext>
            </a:extLst>
          </p:cNvPr>
          <p:cNvSpPr/>
          <p:nvPr/>
        </p:nvSpPr>
        <p:spPr bwMode="auto">
          <a:xfrm>
            <a:off x="8104953" y="3463356"/>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7" name="Blue Oval 23">
            <a:extLst>
              <a:ext uri="{FF2B5EF4-FFF2-40B4-BE49-F238E27FC236}">
                <a16:creationId xmlns:a16="http://schemas.microsoft.com/office/drawing/2014/main" id="{42E6E457-720B-4F46-8A80-8CAAA32129FE}"/>
              </a:ext>
            </a:extLst>
          </p:cNvPr>
          <p:cNvSpPr/>
          <p:nvPr/>
        </p:nvSpPr>
        <p:spPr bwMode="auto">
          <a:xfrm>
            <a:off x="3130815" y="2485035"/>
            <a:ext cx="318955" cy="318955"/>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8" name="Blue Oval 24">
            <a:extLst>
              <a:ext uri="{FF2B5EF4-FFF2-40B4-BE49-F238E27FC236}">
                <a16:creationId xmlns:a16="http://schemas.microsoft.com/office/drawing/2014/main" id="{7EF3FDFC-894D-45A1-B00A-9B5DD00BDC20}"/>
              </a:ext>
            </a:extLst>
          </p:cNvPr>
          <p:cNvSpPr/>
          <p:nvPr/>
        </p:nvSpPr>
        <p:spPr bwMode="auto">
          <a:xfrm>
            <a:off x="3228895" y="2305549"/>
            <a:ext cx="318955" cy="318955"/>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9" name="Blue Oval 25">
            <a:extLst>
              <a:ext uri="{FF2B5EF4-FFF2-40B4-BE49-F238E27FC236}">
                <a16:creationId xmlns:a16="http://schemas.microsoft.com/office/drawing/2014/main" id="{FB40F4A1-7A43-4A06-AEBA-B135D73F1B3F}"/>
              </a:ext>
            </a:extLst>
          </p:cNvPr>
          <p:cNvSpPr/>
          <p:nvPr/>
        </p:nvSpPr>
        <p:spPr bwMode="auto">
          <a:xfrm>
            <a:off x="5819150" y="1667833"/>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0" name="Blue Oval 26">
            <a:extLst>
              <a:ext uri="{FF2B5EF4-FFF2-40B4-BE49-F238E27FC236}">
                <a16:creationId xmlns:a16="http://schemas.microsoft.com/office/drawing/2014/main" id="{E98BA603-C7C4-4A0A-B579-50E11C1FF1B3}"/>
              </a:ext>
            </a:extLst>
          </p:cNvPr>
          <p:cNvSpPr/>
          <p:nvPr/>
        </p:nvSpPr>
        <p:spPr bwMode="auto">
          <a:xfrm>
            <a:off x="5565688" y="1627514"/>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1" name="Blue Oval 27">
            <a:extLst>
              <a:ext uri="{FF2B5EF4-FFF2-40B4-BE49-F238E27FC236}">
                <a16:creationId xmlns:a16="http://schemas.microsoft.com/office/drawing/2014/main" id="{C3510C3E-DDBB-410A-858D-0138FFFBF03D}"/>
              </a:ext>
            </a:extLst>
          </p:cNvPr>
          <p:cNvSpPr/>
          <p:nvPr/>
        </p:nvSpPr>
        <p:spPr bwMode="auto">
          <a:xfrm>
            <a:off x="6003000" y="1794981"/>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2" name="Blue Oval 28">
            <a:extLst>
              <a:ext uri="{FF2B5EF4-FFF2-40B4-BE49-F238E27FC236}">
                <a16:creationId xmlns:a16="http://schemas.microsoft.com/office/drawing/2014/main" id="{CE88CD5B-2A2B-40A4-912A-0DA22D11BCC9}"/>
              </a:ext>
            </a:extLst>
          </p:cNvPr>
          <p:cNvSpPr/>
          <p:nvPr/>
        </p:nvSpPr>
        <p:spPr bwMode="auto">
          <a:xfrm>
            <a:off x="5668018" y="1994537"/>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3" name="Blue Bar 2">
            <a:extLst>
              <a:ext uri="{FF2B5EF4-FFF2-40B4-BE49-F238E27FC236}">
                <a16:creationId xmlns:a16="http://schemas.microsoft.com/office/drawing/2014/main" id="{A3B4D052-673F-4CE0-9DD7-488629D84021}"/>
              </a:ext>
            </a:extLst>
          </p:cNvPr>
          <p:cNvSpPr/>
          <p:nvPr/>
        </p:nvSpPr>
        <p:spPr bwMode="auto">
          <a:xfrm>
            <a:off x="1731" y="5669428"/>
            <a:ext cx="12188543" cy="118711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28 Azure Regions">
            <a:extLst>
              <a:ext uri="{FF2B5EF4-FFF2-40B4-BE49-F238E27FC236}">
                <a16:creationId xmlns:a16="http://schemas.microsoft.com/office/drawing/2014/main" id="{E91754E5-4EFE-42B9-A3D9-99BACD729562}"/>
              </a:ext>
            </a:extLst>
          </p:cNvPr>
          <p:cNvGrpSpPr/>
          <p:nvPr/>
        </p:nvGrpSpPr>
        <p:grpSpPr>
          <a:xfrm>
            <a:off x="564799" y="5943814"/>
            <a:ext cx="3441964" cy="379912"/>
            <a:chOff x="579437" y="6064447"/>
            <a:chExt cx="3511983" cy="387639"/>
          </a:xfrm>
        </p:grpSpPr>
        <p:sp>
          <p:nvSpPr>
            <p:cNvPr id="35" name="Oval 34">
              <a:extLst>
                <a:ext uri="{FF2B5EF4-FFF2-40B4-BE49-F238E27FC236}">
                  <a16:creationId xmlns:a16="http://schemas.microsoft.com/office/drawing/2014/main" id="{EAE43A84-AA1B-471F-950C-62749A582892}"/>
                </a:ext>
              </a:extLst>
            </p:cNvPr>
            <p:cNvSpPr/>
            <p:nvPr/>
          </p:nvSpPr>
          <p:spPr bwMode="auto">
            <a:xfrm>
              <a:off x="579437" y="6104064"/>
              <a:ext cx="308414" cy="308408"/>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6" name="TextBox 35">
              <a:extLst>
                <a:ext uri="{FF2B5EF4-FFF2-40B4-BE49-F238E27FC236}">
                  <a16:creationId xmlns:a16="http://schemas.microsoft.com/office/drawing/2014/main" id="{8FB14E92-E21B-409D-8D28-B04CCCCCA6C9}"/>
                </a:ext>
              </a:extLst>
            </p:cNvPr>
            <p:cNvSpPr txBox="1"/>
            <p:nvPr/>
          </p:nvSpPr>
          <p:spPr>
            <a:xfrm>
              <a:off x="891020" y="6064447"/>
              <a:ext cx="3200400" cy="387639"/>
            </a:xfrm>
            <a:prstGeom prst="rect">
              <a:avLst/>
            </a:prstGeom>
            <a:noFill/>
          </p:spPr>
          <p:txBody>
            <a:bodyPr wrap="square" lIns="224043" tIns="0" rIns="277419"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2729" rtl="0" eaLnBrk="1" fontAlgn="auto" latinLnBrk="0" hangingPunct="1">
                <a:lnSpc>
                  <a:spcPct val="90000"/>
                </a:lnSpc>
                <a:spcBef>
                  <a:spcPts val="0"/>
                </a:spcBef>
                <a:spcAft>
                  <a:spcPts val="587"/>
                </a:spcAft>
                <a:buClrTx/>
                <a:buSzTx/>
                <a:buFontTx/>
                <a:buNone/>
                <a:tabLst/>
                <a:defRPr/>
              </a:pPr>
              <a:r>
                <a:rPr kumimoji="0" lang="en-US" sz="274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54</a:t>
              </a: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Azure regions </a:t>
              </a:r>
            </a:p>
          </p:txBody>
        </p:sp>
      </p:grpSp>
      <p:grpSp>
        <p:nvGrpSpPr>
          <p:cNvPr id="37" name="100s of Service Providers">
            <a:extLst>
              <a:ext uri="{FF2B5EF4-FFF2-40B4-BE49-F238E27FC236}">
                <a16:creationId xmlns:a16="http://schemas.microsoft.com/office/drawing/2014/main" id="{AE021A7B-8CF2-4E68-8237-065FE6236B76}"/>
              </a:ext>
            </a:extLst>
          </p:cNvPr>
          <p:cNvGrpSpPr/>
          <p:nvPr/>
        </p:nvGrpSpPr>
        <p:grpSpPr>
          <a:xfrm>
            <a:off x="4880508" y="5945010"/>
            <a:ext cx="3569269" cy="379912"/>
            <a:chOff x="4880162" y="5945717"/>
            <a:chExt cx="3570282" cy="380021"/>
          </a:xfrm>
        </p:grpSpPr>
        <p:sp>
          <p:nvSpPr>
            <p:cNvPr id="38" name="100s of Service Providers">
              <a:extLst>
                <a:ext uri="{FF2B5EF4-FFF2-40B4-BE49-F238E27FC236}">
                  <a16:creationId xmlns:a16="http://schemas.microsoft.com/office/drawing/2014/main" id="{D8194247-4040-4C09-A1E8-41E014210966}"/>
                </a:ext>
              </a:extLst>
            </p:cNvPr>
            <p:cNvSpPr txBox="1"/>
            <p:nvPr/>
          </p:nvSpPr>
          <p:spPr>
            <a:xfrm>
              <a:off x="5056821" y="5945717"/>
              <a:ext cx="3393623" cy="380021"/>
            </a:xfrm>
            <a:prstGeom prst="rect">
              <a:avLst/>
            </a:prstGeom>
            <a:noFill/>
          </p:spPr>
          <p:txBody>
            <a:bodyPr wrap="square" lIns="224043" tIns="0" rIns="277419"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2729" rtl="0" eaLnBrk="1" fontAlgn="auto" latinLnBrk="0" hangingPunct="1">
                <a:lnSpc>
                  <a:spcPct val="90000"/>
                </a:lnSpc>
                <a:spcBef>
                  <a:spcPts val="0"/>
                </a:spcBef>
                <a:spcAft>
                  <a:spcPts val="587"/>
                </a:spcAft>
                <a:buClrTx/>
                <a:buSzTx/>
                <a:buFontTx/>
                <a:buNone/>
                <a:tabLst/>
                <a:defRPr/>
              </a:pPr>
              <a:r>
                <a:rPr kumimoji="0" lang="en-US" sz="274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100s</a:t>
              </a: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service providers</a:t>
              </a:r>
            </a:p>
          </p:txBody>
        </p:sp>
        <p:grpSp>
          <p:nvGrpSpPr>
            <p:cNvPr id="39" name="Green Oval Title">
              <a:extLst>
                <a:ext uri="{FF2B5EF4-FFF2-40B4-BE49-F238E27FC236}">
                  <a16:creationId xmlns:a16="http://schemas.microsoft.com/office/drawing/2014/main" id="{CD76498C-CD00-40DE-9C27-7D3167EA51C7}"/>
                </a:ext>
              </a:extLst>
            </p:cNvPr>
            <p:cNvGrpSpPr>
              <a:grpSpLocks noChangeAspect="1"/>
            </p:cNvGrpSpPr>
            <p:nvPr/>
          </p:nvGrpSpPr>
          <p:grpSpPr>
            <a:xfrm>
              <a:off x="4880162" y="5951589"/>
              <a:ext cx="295820" cy="295820"/>
              <a:chOff x="864708" y="7928616"/>
              <a:chExt cx="402336" cy="402336"/>
            </a:xfrm>
          </p:grpSpPr>
          <p:sp>
            <p:nvSpPr>
              <p:cNvPr id="40" name="Oval 39">
                <a:extLst>
                  <a:ext uri="{FF2B5EF4-FFF2-40B4-BE49-F238E27FC236}">
                    <a16:creationId xmlns:a16="http://schemas.microsoft.com/office/drawing/2014/main" id="{44177BF3-3490-4735-B55D-173DF48131AF}"/>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1" name="Oval 40">
                <a:extLst>
                  <a:ext uri="{FF2B5EF4-FFF2-40B4-BE49-F238E27FC236}">
                    <a16:creationId xmlns:a16="http://schemas.microsoft.com/office/drawing/2014/main" id="{50394847-59ED-42A3-861A-2BCBB8D1E72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grpSp>
        <p:nvGrpSpPr>
          <p:cNvPr id="42" name="1000s of enterprises">
            <a:extLst>
              <a:ext uri="{FF2B5EF4-FFF2-40B4-BE49-F238E27FC236}">
                <a16:creationId xmlns:a16="http://schemas.microsoft.com/office/drawing/2014/main" id="{43244C40-26DC-400C-A87D-00C79819FD89}"/>
              </a:ext>
            </a:extLst>
          </p:cNvPr>
          <p:cNvGrpSpPr/>
          <p:nvPr/>
        </p:nvGrpSpPr>
        <p:grpSpPr>
          <a:xfrm>
            <a:off x="9005026" y="5945023"/>
            <a:ext cx="3370817" cy="379912"/>
            <a:chOff x="9005850" y="5945716"/>
            <a:chExt cx="3371773" cy="380020"/>
          </a:xfrm>
        </p:grpSpPr>
        <p:sp>
          <p:nvSpPr>
            <p:cNvPr id="43" name="1,000s of enterprises">
              <a:extLst>
                <a:ext uri="{FF2B5EF4-FFF2-40B4-BE49-F238E27FC236}">
                  <a16:creationId xmlns:a16="http://schemas.microsoft.com/office/drawing/2014/main" id="{5B651239-066C-4DFD-A59F-CA53402FACE9}"/>
                </a:ext>
              </a:extLst>
            </p:cNvPr>
            <p:cNvSpPr txBox="1"/>
            <p:nvPr/>
          </p:nvSpPr>
          <p:spPr>
            <a:xfrm>
              <a:off x="9240136" y="5945716"/>
              <a:ext cx="3137487" cy="380020"/>
            </a:xfrm>
            <a:prstGeom prst="rect">
              <a:avLst/>
            </a:prstGeom>
            <a:noFill/>
          </p:spPr>
          <p:txBody>
            <a:bodyPr wrap="square" lIns="224043" tIns="0" rIns="277419"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2729" rtl="0" eaLnBrk="1" fontAlgn="auto" latinLnBrk="0" hangingPunct="1">
                <a:lnSpc>
                  <a:spcPct val="90000"/>
                </a:lnSpc>
                <a:spcBef>
                  <a:spcPts val="0"/>
                </a:spcBef>
                <a:spcAft>
                  <a:spcPts val="587"/>
                </a:spcAft>
                <a:buClrTx/>
                <a:buSzTx/>
                <a:buFontTx/>
                <a:buNone/>
                <a:tabLst/>
                <a:defRPr/>
              </a:pPr>
              <a:r>
                <a:rPr kumimoji="0" lang="en-US" sz="274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Semilight" panose="020B0402040204020203" pitchFamily="34" charset="0"/>
                </a:rPr>
                <a:t>1,000s</a:t>
              </a: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of enterprises</a:t>
              </a:r>
            </a:p>
          </p:txBody>
        </p:sp>
        <p:grpSp>
          <p:nvGrpSpPr>
            <p:cNvPr id="44" name="Yellow Oval Title">
              <a:extLst>
                <a:ext uri="{FF2B5EF4-FFF2-40B4-BE49-F238E27FC236}">
                  <a16:creationId xmlns:a16="http://schemas.microsoft.com/office/drawing/2014/main" id="{0DE2B8C1-850C-45D5-AEC7-8E79097376D1}"/>
                </a:ext>
              </a:extLst>
            </p:cNvPr>
            <p:cNvGrpSpPr>
              <a:grpSpLocks noChangeAspect="1"/>
            </p:cNvGrpSpPr>
            <p:nvPr/>
          </p:nvGrpSpPr>
          <p:grpSpPr>
            <a:xfrm>
              <a:off x="9005850" y="6050235"/>
              <a:ext cx="197213" cy="197213"/>
              <a:chOff x="864708" y="7928616"/>
              <a:chExt cx="402336" cy="402336"/>
            </a:xfrm>
          </p:grpSpPr>
          <p:sp>
            <p:nvSpPr>
              <p:cNvPr id="45" name="Oval 44">
                <a:extLst>
                  <a:ext uri="{FF2B5EF4-FFF2-40B4-BE49-F238E27FC236}">
                    <a16:creationId xmlns:a16="http://schemas.microsoft.com/office/drawing/2014/main" id="{2DC4C17B-951C-4DDD-BE16-8D7A84288B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 name="Oval 45">
                <a:extLst>
                  <a:ext uri="{FF2B5EF4-FFF2-40B4-BE49-F238E27FC236}">
                    <a16:creationId xmlns:a16="http://schemas.microsoft.com/office/drawing/2014/main" id="{B3EE0DE1-E16B-4409-8636-335512D261D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grpSp>
        <p:nvGrpSpPr>
          <p:cNvPr id="47" name="Green Oval 1">
            <a:extLst>
              <a:ext uri="{FF2B5EF4-FFF2-40B4-BE49-F238E27FC236}">
                <a16:creationId xmlns:a16="http://schemas.microsoft.com/office/drawing/2014/main" id="{F76A162E-77F5-47AB-B7B2-581A0878F74C}"/>
              </a:ext>
            </a:extLst>
          </p:cNvPr>
          <p:cNvGrpSpPr>
            <a:grpSpLocks noChangeAspect="1"/>
          </p:cNvGrpSpPr>
          <p:nvPr/>
        </p:nvGrpSpPr>
        <p:grpSpPr>
          <a:xfrm>
            <a:off x="3184941" y="2607511"/>
            <a:ext cx="295736" cy="295736"/>
            <a:chOff x="864708" y="7928616"/>
            <a:chExt cx="402336" cy="402336"/>
          </a:xfrm>
        </p:grpSpPr>
        <p:sp>
          <p:nvSpPr>
            <p:cNvPr id="48" name="Oval 47">
              <a:extLst>
                <a:ext uri="{FF2B5EF4-FFF2-40B4-BE49-F238E27FC236}">
                  <a16:creationId xmlns:a16="http://schemas.microsoft.com/office/drawing/2014/main" id="{D4C29221-2E39-4DF8-BC6C-A05B55C4B38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49" name="Oval 48">
              <a:extLst>
                <a:ext uri="{FF2B5EF4-FFF2-40B4-BE49-F238E27FC236}">
                  <a16:creationId xmlns:a16="http://schemas.microsoft.com/office/drawing/2014/main" id="{2E9ED655-B61D-42B5-B541-299B245209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50" name="Yellow Oval 1">
            <a:extLst>
              <a:ext uri="{FF2B5EF4-FFF2-40B4-BE49-F238E27FC236}">
                <a16:creationId xmlns:a16="http://schemas.microsoft.com/office/drawing/2014/main" id="{556EE50B-2909-4203-AD4E-8DEFB97B1065}"/>
              </a:ext>
            </a:extLst>
          </p:cNvPr>
          <p:cNvGrpSpPr>
            <a:grpSpLocks noChangeAspect="1"/>
          </p:cNvGrpSpPr>
          <p:nvPr/>
        </p:nvGrpSpPr>
        <p:grpSpPr>
          <a:xfrm>
            <a:off x="969907" y="1150926"/>
            <a:ext cx="197156" cy="197156"/>
            <a:chOff x="864708" y="7928616"/>
            <a:chExt cx="402336" cy="402336"/>
          </a:xfrm>
        </p:grpSpPr>
        <p:sp>
          <p:nvSpPr>
            <p:cNvPr id="51" name="Oval 50">
              <a:extLst>
                <a:ext uri="{FF2B5EF4-FFF2-40B4-BE49-F238E27FC236}">
                  <a16:creationId xmlns:a16="http://schemas.microsoft.com/office/drawing/2014/main" id="{D18437A9-A456-4D61-90D2-6774299234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 name="Oval 51">
              <a:extLst>
                <a:ext uri="{FF2B5EF4-FFF2-40B4-BE49-F238E27FC236}">
                  <a16:creationId xmlns:a16="http://schemas.microsoft.com/office/drawing/2014/main" id="{FCC75548-2CE9-4C54-B507-360152407F6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3" name="Yellow Oval 2">
            <a:extLst>
              <a:ext uri="{FF2B5EF4-FFF2-40B4-BE49-F238E27FC236}">
                <a16:creationId xmlns:a16="http://schemas.microsoft.com/office/drawing/2014/main" id="{1F7EE713-8036-439D-8C36-B0F23C7A223D}"/>
              </a:ext>
            </a:extLst>
          </p:cNvPr>
          <p:cNvGrpSpPr>
            <a:grpSpLocks noChangeAspect="1"/>
          </p:cNvGrpSpPr>
          <p:nvPr/>
        </p:nvGrpSpPr>
        <p:grpSpPr>
          <a:xfrm>
            <a:off x="2745915" y="1347273"/>
            <a:ext cx="197156" cy="197156"/>
            <a:chOff x="864708" y="7928616"/>
            <a:chExt cx="402336" cy="402336"/>
          </a:xfrm>
        </p:grpSpPr>
        <p:sp>
          <p:nvSpPr>
            <p:cNvPr id="54" name="Oval 53">
              <a:extLst>
                <a:ext uri="{FF2B5EF4-FFF2-40B4-BE49-F238E27FC236}">
                  <a16:creationId xmlns:a16="http://schemas.microsoft.com/office/drawing/2014/main" id="{EA3AEB66-9342-4A0B-ABB0-676D5C51989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5" name="Oval 54">
              <a:extLst>
                <a:ext uri="{FF2B5EF4-FFF2-40B4-BE49-F238E27FC236}">
                  <a16:creationId xmlns:a16="http://schemas.microsoft.com/office/drawing/2014/main" id="{4CE26444-A094-41DF-9551-8693BD5A721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6" name="Yellow Oval 3">
            <a:extLst>
              <a:ext uri="{FF2B5EF4-FFF2-40B4-BE49-F238E27FC236}">
                <a16:creationId xmlns:a16="http://schemas.microsoft.com/office/drawing/2014/main" id="{E67C6471-A592-4B75-B2DD-527E3AA01064}"/>
              </a:ext>
            </a:extLst>
          </p:cNvPr>
          <p:cNvGrpSpPr>
            <a:grpSpLocks noChangeAspect="1"/>
          </p:cNvGrpSpPr>
          <p:nvPr/>
        </p:nvGrpSpPr>
        <p:grpSpPr>
          <a:xfrm>
            <a:off x="3658421" y="441769"/>
            <a:ext cx="197156" cy="197156"/>
            <a:chOff x="864708" y="7928616"/>
            <a:chExt cx="402336" cy="402336"/>
          </a:xfrm>
        </p:grpSpPr>
        <p:sp>
          <p:nvSpPr>
            <p:cNvPr id="57" name="Oval 56">
              <a:extLst>
                <a:ext uri="{FF2B5EF4-FFF2-40B4-BE49-F238E27FC236}">
                  <a16:creationId xmlns:a16="http://schemas.microsoft.com/office/drawing/2014/main" id="{7993FB1C-E4ED-4BAA-AA8A-6EC3982D5AE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8" name="Oval 57">
              <a:extLst>
                <a:ext uri="{FF2B5EF4-FFF2-40B4-BE49-F238E27FC236}">
                  <a16:creationId xmlns:a16="http://schemas.microsoft.com/office/drawing/2014/main" id="{6A1872B6-CA0B-4D4F-930A-4AD3A3E62E7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9" name="Yellow Oval 4">
            <a:extLst>
              <a:ext uri="{FF2B5EF4-FFF2-40B4-BE49-F238E27FC236}">
                <a16:creationId xmlns:a16="http://schemas.microsoft.com/office/drawing/2014/main" id="{FA5B8A96-A0C1-492C-A865-F80525C6DF2E}"/>
              </a:ext>
            </a:extLst>
          </p:cNvPr>
          <p:cNvGrpSpPr>
            <a:grpSpLocks noChangeAspect="1"/>
          </p:cNvGrpSpPr>
          <p:nvPr/>
        </p:nvGrpSpPr>
        <p:grpSpPr>
          <a:xfrm>
            <a:off x="2287278" y="2234109"/>
            <a:ext cx="197156" cy="197156"/>
            <a:chOff x="864708" y="7928616"/>
            <a:chExt cx="402336" cy="402336"/>
          </a:xfrm>
        </p:grpSpPr>
        <p:sp>
          <p:nvSpPr>
            <p:cNvPr id="60" name="Oval 59">
              <a:extLst>
                <a:ext uri="{FF2B5EF4-FFF2-40B4-BE49-F238E27FC236}">
                  <a16:creationId xmlns:a16="http://schemas.microsoft.com/office/drawing/2014/main" id="{320E8E19-0A85-4591-A709-1EE10734014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1" name="Oval 60">
              <a:extLst>
                <a:ext uri="{FF2B5EF4-FFF2-40B4-BE49-F238E27FC236}">
                  <a16:creationId xmlns:a16="http://schemas.microsoft.com/office/drawing/2014/main" id="{4B260E92-7FE4-4F27-A313-56661418C2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2" name="Yellow Oval 5">
            <a:extLst>
              <a:ext uri="{FF2B5EF4-FFF2-40B4-BE49-F238E27FC236}">
                <a16:creationId xmlns:a16="http://schemas.microsoft.com/office/drawing/2014/main" id="{27C2C8E6-8B59-40F0-8266-99D3A170F7D3}"/>
              </a:ext>
            </a:extLst>
          </p:cNvPr>
          <p:cNvGrpSpPr>
            <a:grpSpLocks noChangeAspect="1"/>
          </p:cNvGrpSpPr>
          <p:nvPr/>
        </p:nvGrpSpPr>
        <p:grpSpPr>
          <a:xfrm>
            <a:off x="2565091" y="3204961"/>
            <a:ext cx="197156" cy="197156"/>
            <a:chOff x="864708" y="7928616"/>
            <a:chExt cx="402336" cy="402336"/>
          </a:xfrm>
        </p:grpSpPr>
        <p:sp>
          <p:nvSpPr>
            <p:cNvPr id="63" name="Oval 62">
              <a:extLst>
                <a:ext uri="{FF2B5EF4-FFF2-40B4-BE49-F238E27FC236}">
                  <a16:creationId xmlns:a16="http://schemas.microsoft.com/office/drawing/2014/main" id="{A0F9214C-62E9-434B-9DB2-BF321F69E52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4" name="Oval 63">
              <a:extLst>
                <a:ext uri="{FF2B5EF4-FFF2-40B4-BE49-F238E27FC236}">
                  <a16:creationId xmlns:a16="http://schemas.microsoft.com/office/drawing/2014/main" id="{BA8713B9-3E6A-4A01-A784-E08FF003A57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5" name="Yellow Oval 6">
            <a:extLst>
              <a:ext uri="{FF2B5EF4-FFF2-40B4-BE49-F238E27FC236}">
                <a16:creationId xmlns:a16="http://schemas.microsoft.com/office/drawing/2014/main" id="{DA59B962-4D79-41B9-937D-74E3D4E6F37B}"/>
              </a:ext>
            </a:extLst>
          </p:cNvPr>
          <p:cNvGrpSpPr>
            <a:grpSpLocks noChangeAspect="1"/>
          </p:cNvGrpSpPr>
          <p:nvPr/>
        </p:nvGrpSpPr>
        <p:grpSpPr>
          <a:xfrm>
            <a:off x="3835351" y="3727727"/>
            <a:ext cx="197156" cy="197156"/>
            <a:chOff x="864708" y="7928616"/>
            <a:chExt cx="402336" cy="402336"/>
          </a:xfrm>
        </p:grpSpPr>
        <p:sp>
          <p:nvSpPr>
            <p:cNvPr id="66" name="Oval 65">
              <a:extLst>
                <a:ext uri="{FF2B5EF4-FFF2-40B4-BE49-F238E27FC236}">
                  <a16:creationId xmlns:a16="http://schemas.microsoft.com/office/drawing/2014/main" id="{42440172-26B7-4EA1-B1F9-BE066CAC9CC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7" name="Oval 66">
              <a:extLst>
                <a:ext uri="{FF2B5EF4-FFF2-40B4-BE49-F238E27FC236}">
                  <a16:creationId xmlns:a16="http://schemas.microsoft.com/office/drawing/2014/main" id="{386ED82D-722D-4682-AB8D-E9946D27183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8" name="Yellow Oval 7">
            <a:extLst>
              <a:ext uri="{FF2B5EF4-FFF2-40B4-BE49-F238E27FC236}">
                <a16:creationId xmlns:a16="http://schemas.microsoft.com/office/drawing/2014/main" id="{E0E1877F-61D4-46C3-8874-7736F97B9797}"/>
              </a:ext>
            </a:extLst>
          </p:cNvPr>
          <p:cNvGrpSpPr>
            <a:grpSpLocks noChangeAspect="1"/>
          </p:cNvGrpSpPr>
          <p:nvPr/>
        </p:nvGrpSpPr>
        <p:grpSpPr>
          <a:xfrm>
            <a:off x="3461262" y="4576102"/>
            <a:ext cx="197156" cy="197156"/>
            <a:chOff x="864708" y="7928616"/>
            <a:chExt cx="402336" cy="402336"/>
          </a:xfrm>
        </p:grpSpPr>
        <p:sp>
          <p:nvSpPr>
            <p:cNvPr id="69" name="Oval 68">
              <a:extLst>
                <a:ext uri="{FF2B5EF4-FFF2-40B4-BE49-F238E27FC236}">
                  <a16:creationId xmlns:a16="http://schemas.microsoft.com/office/drawing/2014/main" id="{8F137A03-66B7-4AE2-9D18-2A9856B19F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70" name="Oval 69">
              <a:extLst>
                <a:ext uri="{FF2B5EF4-FFF2-40B4-BE49-F238E27FC236}">
                  <a16:creationId xmlns:a16="http://schemas.microsoft.com/office/drawing/2014/main" id="{0D52FC4B-7474-4051-B04E-3B2177556E2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71" name="Yellow OVal 8">
            <a:extLst>
              <a:ext uri="{FF2B5EF4-FFF2-40B4-BE49-F238E27FC236}">
                <a16:creationId xmlns:a16="http://schemas.microsoft.com/office/drawing/2014/main" id="{074A815D-5BC1-448B-93C4-7CECFBA6C939}"/>
              </a:ext>
            </a:extLst>
          </p:cNvPr>
          <p:cNvGrpSpPr>
            <a:grpSpLocks noChangeAspect="1"/>
          </p:cNvGrpSpPr>
          <p:nvPr/>
        </p:nvGrpSpPr>
        <p:grpSpPr>
          <a:xfrm>
            <a:off x="4154299" y="4847941"/>
            <a:ext cx="197156" cy="197156"/>
            <a:chOff x="864708" y="7928616"/>
            <a:chExt cx="402336" cy="402336"/>
          </a:xfrm>
        </p:grpSpPr>
        <p:sp>
          <p:nvSpPr>
            <p:cNvPr id="72" name="Oval 71">
              <a:extLst>
                <a:ext uri="{FF2B5EF4-FFF2-40B4-BE49-F238E27FC236}">
                  <a16:creationId xmlns:a16="http://schemas.microsoft.com/office/drawing/2014/main" id="{9A2CD8CF-0A65-461E-AB15-392350B7B46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73" name="Oval 72">
              <a:extLst>
                <a:ext uri="{FF2B5EF4-FFF2-40B4-BE49-F238E27FC236}">
                  <a16:creationId xmlns:a16="http://schemas.microsoft.com/office/drawing/2014/main" id="{77AB860F-3BC5-4027-83D4-DCC3BA1CE5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74" name="Yellow Oval 9">
            <a:extLst>
              <a:ext uri="{FF2B5EF4-FFF2-40B4-BE49-F238E27FC236}">
                <a16:creationId xmlns:a16="http://schemas.microsoft.com/office/drawing/2014/main" id="{DB41D83F-D2F5-4ED4-97EC-113707FE3390}"/>
              </a:ext>
            </a:extLst>
          </p:cNvPr>
          <p:cNvGrpSpPr>
            <a:grpSpLocks noChangeAspect="1"/>
          </p:cNvGrpSpPr>
          <p:nvPr/>
        </p:nvGrpSpPr>
        <p:grpSpPr>
          <a:xfrm>
            <a:off x="5722598" y="3482774"/>
            <a:ext cx="197156" cy="197156"/>
            <a:chOff x="864708" y="7928616"/>
            <a:chExt cx="402336" cy="402336"/>
          </a:xfrm>
        </p:grpSpPr>
        <p:sp>
          <p:nvSpPr>
            <p:cNvPr id="75" name="Oval 74">
              <a:extLst>
                <a:ext uri="{FF2B5EF4-FFF2-40B4-BE49-F238E27FC236}">
                  <a16:creationId xmlns:a16="http://schemas.microsoft.com/office/drawing/2014/main" id="{383132C7-07A7-4C0F-9CB3-3F9DFF3063D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76" name="Oval 75">
              <a:extLst>
                <a:ext uri="{FF2B5EF4-FFF2-40B4-BE49-F238E27FC236}">
                  <a16:creationId xmlns:a16="http://schemas.microsoft.com/office/drawing/2014/main" id="{DF4135FA-9C55-4F54-B6E6-7733AFCF5E5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77" name="Yellow Oval 10">
            <a:extLst>
              <a:ext uri="{FF2B5EF4-FFF2-40B4-BE49-F238E27FC236}">
                <a16:creationId xmlns:a16="http://schemas.microsoft.com/office/drawing/2014/main" id="{DE26E12F-EB83-4150-B050-12DA36E22BF0}"/>
              </a:ext>
            </a:extLst>
          </p:cNvPr>
          <p:cNvGrpSpPr>
            <a:grpSpLocks noChangeAspect="1"/>
          </p:cNvGrpSpPr>
          <p:nvPr/>
        </p:nvGrpSpPr>
        <p:grpSpPr>
          <a:xfrm>
            <a:off x="6245365" y="3877089"/>
            <a:ext cx="197156" cy="197156"/>
            <a:chOff x="864708" y="7928616"/>
            <a:chExt cx="402336" cy="402336"/>
          </a:xfrm>
        </p:grpSpPr>
        <p:sp>
          <p:nvSpPr>
            <p:cNvPr id="78" name="Oval 77">
              <a:extLst>
                <a:ext uri="{FF2B5EF4-FFF2-40B4-BE49-F238E27FC236}">
                  <a16:creationId xmlns:a16="http://schemas.microsoft.com/office/drawing/2014/main" id="{48BA3B4E-E098-4401-BBC7-769D9AE13C9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79" name="Oval 78">
              <a:extLst>
                <a:ext uri="{FF2B5EF4-FFF2-40B4-BE49-F238E27FC236}">
                  <a16:creationId xmlns:a16="http://schemas.microsoft.com/office/drawing/2014/main" id="{D91E7FC3-F729-4ACA-BA0A-9DE19E8858E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80" name="Yellow Oval 11">
            <a:extLst>
              <a:ext uri="{FF2B5EF4-FFF2-40B4-BE49-F238E27FC236}">
                <a16:creationId xmlns:a16="http://schemas.microsoft.com/office/drawing/2014/main" id="{C36DCC9D-BFC5-4529-886E-F039266D5948}"/>
              </a:ext>
            </a:extLst>
          </p:cNvPr>
          <p:cNvGrpSpPr>
            <a:grpSpLocks noChangeAspect="1"/>
          </p:cNvGrpSpPr>
          <p:nvPr/>
        </p:nvGrpSpPr>
        <p:grpSpPr>
          <a:xfrm>
            <a:off x="6693451" y="4250493"/>
            <a:ext cx="197156" cy="197156"/>
            <a:chOff x="864708" y="7928616"/>
            <a:chExt cx="402336" cy="402336"/>
          </a:xfrm>
        </p:grpSpPr>
        <p:sp>
          <p:nvSpPr>
            <p:cNvPr id="81" name="Oval 80">
              <a:extLst>
                <a:ext uri="{FF2B5EF4-FFF2-40B4-BE49-F238E27FC236}">
                  <a16:creationId xmlns:a16="http://schemas.microsoft.com/office/drawing/2014/main" id="{DDF76F25-2F90-4BC7-A60E-E988261A238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82" name="Oval 81">
              <a:extLst>
                <a:ext uri="{FF2B5EF4-FFF2-40B4-BE49-F238E27FC236}">
                  <a16:creationId xmlns:a16="http://schemas.microsoft.com/office/drawing/2014/main" id="{0605F180-26C6-4B74-8C07-DEF07ECEDE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83" name="Yellow Oval 12">
            <a:extLst>
              <a:ext uri="{FF2B5EF4-FFF2-40B4-BE49-F238E27FC236}">
                <a16:creationId xmlns:a16="http://schemas.microsoft.com/office/drawing/2014/main" id="{0601FA4D-89FB-46E5-B1EC-D791AB01B4DC}"/>
              </a:ext>
            </a:extLst>
          </p:cNvPr>
          <p:cNvGrpSpPr>
            <a:grpSpLocks noChangeAspect="1"/>
          </p:cNvGrpSpPr>
          <p:nvPr/>
        </p:nvGrpSpPr>
        <p:grpSpPr>
          <a:xfrm>
            <a:off x="5871961" y="2783762"/>
            <a:ext cx="197156" cy="197156"/>
            <a:chOff x="864708" y="7928616"/>
            <a:chExt cx="402336" cy="402336"/>
          </a:xfrm>
        </p:grpSpPr>
        <p:sp>
          <p:nvSpPr>
            <p:cNvPr id="84" name="Oval 83">
              <a:extLst>
                <a:ext uri="{FF2B5EF4-FFF2-40B4-BE49-F238E27FC236}">
                  <a16:creationId xmlns:a16="http://schemas.microsoft.com/office/drawing/2014/main" id="{06F75F10-4D5A-4E88-8394-A6BBFA5BB70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85" name="Oval 84">
              <a:extLst>
                <a:ext uri="{FF2B5EF4-FFF2-40B4-BE49-F238E27FC236}">
                  <a16:creationId xmlns:a16="http://schemas.microsoft.com/office/drawing/2014/main" id="{A42F695B-9567-44A0-82E6-8F5A3503318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86" name="Yellow Oval 13">
            <a:extLst>
              <a:ext uri="{FF2B5EF4-FFF2-40B4-BE49-F238E27FC236}">
                <a16:creationId xmlns:a16="http://schemas.microsoft.com/office/drawing/2014/main" id="{185694C0-948B-4C79-959E-6F95B48898B5}"/>
              </a:ext>
            </a:extLst>
          </p:cNvPr>
          <p:cNvGrpSpPr>
            <a:grpSpLocks noChangeAspect="1"/>
          </p:cNvGrpSpPr>
          <p:nvPr/>
        </p:nvGrpSpPr>
        <p:grpSpPr>
          <a:xfrm>
            <a:off x="6917493" y="3130279"/>
            <a:ext cx="197156" cy="197156"/>
            <a:chOff x="864708" y="7928616"/>
            <a:chExt cx="402336" cy="402336"/>
          </a:xfrm>
        </p:grpSpPr>
        <p:sp>
          <p:nvSpPr>
            <p:cNvPr id="87" name="Oval 86">
              <a:extLst>
                <a:ext uri="{FF2B5EF4-FFF2-40B4-BE49-F238E27FC236}">
                  <a16:creationId xmlns:a16="http://schemas.microsoft.com/office/drawing/2014/main" id="{081A7689-2AEF-4F66-883B-D87D79EDD90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88" name="Oval 87">
              <a:extLst>
                <a:ext uri="{FF2B5EF4-FFF2-40B4-BE49-F238E27FC236}">
                  <a16:creationId xmlns:a16="http://schemas.microsoft.com/office/drawing/2014/main" id="{97C88FB3-F216-4CC7-B653-765CA9EC526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89" name="Yellow Oval 14">
            <a:extLst>
              <a:ext uri="{FF2B5EF4-FFF2-40B4-BE49-F238E27FC236}">
                <a16:creationId xmlns:a16="http://schemas.microsoft.com/office/drawing/2014/main" id="{75BA28AB-812B-440D-800B-5AEA7B1CE0B5}"/>
              </a:ext>
            </a:extLst>
          </p:cNvPr>
          <p:cNvGrpSpPr>
            <a:grpSpLocks noChangeAspect="1"/>
          </p:cNvGrpSpPr>
          <p:nvPr/>
        </p:nvGrpSpPr>
        <p:grpSpPr>
          <a:xfrm>
            <a:off x="6346931" y="1887590"/>
            <a:ext cx="197156" cy="197156"/>
            <a:chOff x="864708" y="7928616"/>
            <a:chExt cx="402336" cy="402336"/>
          </a:xfrm>
        </p:grpSpPr>
        <p:sp>
          <p:nvSpPr>
            <p:cNvPr id="90" name="Oval 89">
              <a:extLst>
                <a:ext uri="{FF2B5EF4-FFF2-40B4-BE49-F238E27FC236}">
                  <a16:creationId xmlns:a16="http://schemas.microsoft.com/office/drawing/2014/main" id="{503BBECF-DC28-4E5B-A070-8D869AEB3E2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91" name="Oval 90">
              <a:extLst>
                <a:ext uri="{FF2B5EF4-FFF2-40B4-BE49-F238E27FC236}">
                  <a16:creationId xmlns:a16="http://schemas.microsoft.com/office/drawing/2014/main" id="{813D041C-7FCA-457D-8B89-9E0C85CE8CB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92" name="Yellow Oval 15">
            <a:extLst>
              <a:ext uri="{FF2B5EF4-FFF2-40B4-BE49-F238E27FC236}">
                <a16:creationId xmlns:a16="http://schemas.microsoft.com/office/drawing/2014/main" id="{40F95BCA-2EE0-480F-AC36-5B5D00C56BF2}"/>
              </a:ext>
            </a:extLst>
          </p:cNvPr>
          <p:cNvGrpSpPr>
            <a:grpSpLocks noChangeAspect="1"/>
          </p:cNvGrpSpPr>
          <p:nvPr/>
        </p:nvGrpSpPr>
        <p:grpSpPr>
          <a:xfrm>
            <a:off x="6693451" y="1263257"/>
            <a:ext cx="197156" cy="197156"/>
            <a:chOff x="864708" y="7928616"/>
            <a:chExt cx="402336" cy="402336"/>
          </a:xfrm>
        </p:grpSpPr>
        <p:sp>
          <p:nvSpPr>
            <p:cNvPr id="93" name="Oval 92">
              <a:extLst>
                <a:ext uri="{FF2B5EF4-FFF2-40B4-BE49-F238E27FC236}">
                  <a16:creationId xmlns:a16="http://schemas.microsoft.com/office/drawing/2014/main" id="{E77CCC22-6C47-449D-9B01-DD3371444A8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94" name="Oval 93">
              <a:extLst>
                <a:ext uri="{FF2B5EF4-FFF2-40B4-BE49-F238E27FC236}">
                  <a16:creationId xmlns:a16="http://schemas.microsoft.com/office/drawing/2014/main" id="{EA603F04-F40D-455A-9087-ED16B668A5D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95" name="Yellow Oval 16">
            <a:extLst>
              <a:ext uri="{FF2B5EF4-FFF2-40B4-BE49-F238E27FC236}">
                <a16:creationId xmlns:a16="http://schemas.microsoft.com/office/drawing/2014/main" id="{5F85306B-320C-4616-A5E0-9FF2FFBFB4A6}"/>
              </a:ext>
            </a:extLst>
          </p:cNvPr>
          <p:cNvGrpSpPr>
            <a:grpSpLocks noChangeAspect="1"/>
          </p:cNvGrpSpPr>
          <p:nvPr/>
        </p:nvGrpSpPr>
        <p:grpSpPr>
          <a:xfrm>
            <a:off x="7045945" y="2308790"/>
            <a:ext cx="197156" cy="197156"/>
            <a:chOff x="864708" y="7928616"/>
            <a:chExt cx="402336" cy="402336"/>
          </a:xfrm>
        </p:grpSpPr>
        <p:sp>
          <p:nvSpPr>
            <p:cNvPr id="96" name="Oval 95">
              <a:extLst>
                <a:ext uri="{FF2B5EF4-FFF2-40B4-BE49-F238E27FC236}">
                  <a16:creationId xmlns:a16="http://schemas.microsoft.com/office/drawing/2014/main" id="{C9F4B796-7568-4B2B-94E7-07890511261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97" name="Oval 96">
              <a:extLst>
                <a:ext uri="{FF2B5EF4-FFF2-40B4-BE49-F238E27FC236}">
                  <a16:creationId xmlns:a16="http://schemas.microsoft.com/office/drawing/2014/main" id="{011901A0-D26E-4849-B95B-18F07818667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98" name="Yellow Oval 17">
            <a:extLst>
              <a:ext uri="{FF2B5EF4-FFF2-40B4-BE49-F238E27FC236}">
                <a16:creationId xmlns:a16="http://schemas.microsoft.com/office/drawing/2014/main" id="{FAB33619-ECC7-4282-858E-CB7E98E8C270}"/>
              </a:ext>
            </a:extLst>
          </p:cNvPr>
          <p:cNvGrpSpPr>
            <a:grpSpLocks noChangeAspect="1"/>
          </p:cNvGrpSpPr>
          <p:nvPr/>
        </p:nvGrpSpPr>
        <p:grpSpPr>
          <a:xfrm>
            <a:off x="7455507" y="2586293"/>
            <a:ext cx="197156" cy="197156"/>
            <a:chOff x="864708" y="7928616"/>
            <a:chExt cx="402336" cy="402336"/>
          </a:xfrm>
        </p:grpSpPr>
        <p:sp>
          <p:nvSpPr>
            <p:cNvPr id="99" name="Oval 98">
              <a:extLst>
                <a:ext uri="{FF2B5EF4-FFF2-40B4-BE49-F238E27FC236}">
                  <a16:creationId xmlns:a16="http://schemas.microsoft.com/office/drawing/2014/main" id="{BEBC47E0-F4E5-40A9-911A-C7ACC69F474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00" name="Oval 99">
              <a:extLst>
                <a:ext uri="{FF2B5EF4-FFF2-40B4-BE49-F238E27FC236}">
                  <a16:creationId xmlns:a16="http://schemas.microsoft.com/office/drawing/2014/main" id="{CBAC8A29-EF59-44BD-86CD-A4208B75B47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01" name="Yellow Oval 18">
            <a:extLst>
              <a:ext uri="{FF2B5EF4-FFF2-40B4-BE49-F238E27FC236}">
                <a16:creationId xmlns:a16="http://schemas.microsoft.com/office/drawing/2014/main" id="{9D116009-1C8D-4F82-AA75-434914A2B08B}"/>
              </a:ext>
            </a:extLst>
          </p:cNvPr>
          <p:cNvGrpSpPr>
            <a:grpSpLocks noChangeAspect="1"/>
          </p:cNvGrpSpPr>
          <p:nvPr/>
        </p:nvGrpSpPr>
        <p:grpSpPr>
          <a:xfrm>
            <a:off x="7738983" y="1860706"/>
            <a:ext cx="197156" cy="197156"/>
            <a:chOff x="864708" y="7928616"/>
            <a:chExt cx="402336" cy="402336"/>
          </a:xfrm>
        </p:grpSpPr>
        <p:sp>
          <p:nvSpPr>
            <p:cNvPr id="102" name="Oval 101">
              <a:extLst>
                <a:ext uri="{FF2B5EF4-FFF2-40B4-BE49-F238E27FC236}">
                  <a16:creationId xmlns:a16="http://schemas.microsoft.com/office/drawing/2014/main" id="{8BA675F1-64DE-4442-8114-C9FA5D6BBBC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03" name="Oval 102">
              <a:extLst>
                <a:ext uri="{FF2B5EF4-FFF2-40B4-BE49-F238E27FC236}">
                  <a16:creationId xmlns:a16="http://schemas.microsoft.com/office/drawing/2014/main" id="{DBAC7EF7-6263-4494-92EA-9C7804B0668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04" name="Yellow Oval 19">
            <a:extLst>
              <a:ext uri="{FF2B5EF4-FFF2-40B4-BE49-F238E27FC236}">
                <a16:creationId xmlns:a16="http://schemas.microsoft.com/office/drawing/2014/main" id="{3384C0A7-47C0-4311-867D-4D2D14D4F894}"/>
              </a:ext>
            </a:extLst>
          </p:cNvPr>
          <p:cNvGrpSpPr>
            <a:grpSpLocks noChangeAspect="1"/>
          </p:cNvGrpSpPr>
          <p:nvPr/>
        </p:nvGrpSpPr>
        <p:grpSpPr>
          <a:xfrm>
            <a:off x="8187067" y="1561981"/>
            <a:ext cx="197156" cy="197156"/>
            <a:chOff x="864708" y="7928616"/>
            <a:chExt cx="402336" cy="402336"/>
          </a:xfrm>
        </p:grpSpPr>
        <p:sp>
          <p:nvSpPr>
            <p:cNvPr id="105" name="Oval 104">
              <a:extLst>
                <a:ext uri="{FF2B5EF4-FFF2-40B4-BE49-F238E27FC236}">
                  <a16:creationId xmlns:a16="http://schemas.microsoft.com/office/drawing/2014/main" id="{5758283A-F904-45EA-B4B3-8F6EA5C340B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06" name="Oval 105">
              <a:extLst>
                <a:ext uri="{FF2B5EF4-FFF2-40B4-BE49-F238E27FC236}">
                  <a16:creationId xmlns:a16="http://schemas.microsoft.com/office/drawing/2014/main" id="{B3217478-3042-4663-A6DB-79068864A07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07" name="Yellow Oval 20">
            <a:extLst>
              <a:ext uri="{FF2B5EF4-FFF2-40B4-BE49-F238E27FC236}">
                <a16:creationId xmlns:a16="http://schemas.microsoft.com/office/drawing/2014/main" id="{49886C32-C13D-4565-BDCD-EBB25BB7D458}"/>
              </a:ext>
            </a:extLst>
          </p:cNvPr>
          <p:cNvGrpSpPr>
            <a:grpSpLocks noChangeAspect="1"/>
          </p:cNvGrpSpPr>
          <p:nvPr/>
        </p:nvGrpSpPr>
        <p:grpSpPr>
          <a:xfrm>
            <a:off x="8314337" y="2308790"/>
            <a:ext cx="197156" cy="197156"/>
            <a:chOff x="864708" y="7928616"/>
            <a:chExt cx="402336" cy="402336"/>
          </a:xfrm>
        </p:grpSpPr>
        <p:sp>
          <p:nvSpPr>
            <p:cNvPr id="108" name="Oval 107">
              <a:extLst>
                <a:ext uri="{FF2B5EF4-FFF2-40B4-BE49-F238E27FC236}">
                  <a16:creationId xmlns:a16="http://schemas.microsoft.com/office/drawing/2014/main" id="{F86ACA8E-58A7-41E7-95D5-492528D6CED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09" name="Oval 108">
              <a:extLst>
                <a:ext uri="{FF2B5EF4-FFF2-40B4-BE49-F238E27FC236}">
                  <a16:creationId xmlns:a16="http://schemas.microsoft.com/office/drawing/2014/main" id="{B6CA02CB-DFFA-4C5F-A753-E19A7534B0D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10" name="Yellow Oval 21">
            <a:extLst>
              <a:ext uri="{FF2B5EF4-FFF2-40B4-BE49-F238E27FC236}">
                <a16:creationId xmlns:a16="http://schemas.microsoft.com/office/drawing/2014/main" id="{221407D7-7830-4EBB-AC09-5E33125AFB5C}"/>
              </a:ext>
            </a:extLst>
          </p:cNvPr>
          <p:cNvGrpSpPr>
            <a:grpSpLocks noChangeAspect="1"/>
          </p:cNvGrpSpPr>
          <p:nvPr/>
        </p:nvGrpSpPr>
        <p:grpSpPr>
          <a:xfrm>
            <a:off x="8560473" y="3055598"/>
            <a:ext cx="197156" cy="197156"/>
            <a:chOff x="864708" y="7928616"/>
            <a:chExt cx="402336" cy="402336"/>
          </a:xfrm>
        </p:grpSpPr>
        <p:sp>
          <p:nvSpPr>
            <p:cNvPr id="111" name="Oval 110">
              <a:extLst>
                <a:ext uri="{FF2B5EF4-FFF2-40B4-BE49-F238E27FC236}">
                  <a16:creationId xmlns:a16="http://schemas.microsoft.com/office/drawing/2014/main" id="{309921F1-837F-410B-B101-07DF4A2C2AC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12" name="Oval 111">
              <a:extLst>
                <a:ext uri="{FF2B5EF4-FFF2-40B4-BE49-F238E27FC236}">
                  <a16:creationId xmlns:a16="http://schemas.microsoft.com/office/drawing/2014/main" id="{5D70DACD-B225-46CD-9CB1-F39520B9953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13" name="Yellow Oval 22">
            <a:extLst>
              <a:ext uri="{FF2B5EF4-FFF2-40B4-BE49-F238E27FC236}">
                <a16:creationId xmlns:a16="http://schemas.microsoft.com/office/drawing/2014/main" id="{C13D1C41-9603-4C28-9E0F-5CBDB11F111B}"/>
              </a:ext>
            </a:extLst>
          </p:cNvPr>
          <p:cNvGrpSpPr>
            <a:grpSpLocks noChangeAspect="1"/>
          </p:cNvGrpSpPr>
          <p:nvPr/>
        </p:nvGrpSpPr>
        <p:grpSpPr>
          <a:xfrm>
            <a:off x="8823659" y="2010066"/>
            <a:ext cx="197156" cy="197156"/>
            <a:chOff x="864708" y="7928616"/>
            <a:chExt cx="402336" cy="402336"/>
          </a:xfrm>
        </p:grpSpPr>
        <p:sp>
          <p:nvSpPr>
            <p:cNvPr id="114" name="Oval 113">
              <a:extLst>
                <a:ext uri="{FF2B5EF4-FFF2-40B4-BE49-F238E27FC236}">
                  <a16:creationId xmlns:a16="http://schemas.microsoft.com/office/drawing/2014/main" id="{BE0ECCAE-E39A-4C4A-AC8E-752535A1425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15" name="Oval 114">
              <a:extLst>
                <a:ext uri="{FF2B5EF4-FFF2-40B4-BE49-F238E27FC236}">
                  <a16:creationId xmlns:a16="http://schemas.microsoft.com/office/drawing/2014/main" id="{B394E019-1DCB-4451-9A45-3D48A09D5B1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16" name="Yellow Oval 23">
            <a:extLst>
              <a:ext uri="{FF2B5EF4-FFF2-40B4-BE49-F238E27FC236}">
                <a16:creationId xmlns:a16="http://schemas.microsoft.com/office/drawing/2014/main" id="{FB90CA24-AF0D-4ACF-82C9-B2B08A775A5F}"/>
              </a:ext>
            </a:extLst>
          </p:cNvPr>
          <p:cNvGrpSpPr>
            <a:grpSpLocks noChangeAspect="1"/>
          </p:cNvGrpSpPr>
          <p:nvPr/>
        </p:nvGrpSpPr>
        <p:grpSpPr>
          <a:xfrm>
            <a:off x="9083238" y="1487299"/>
            <a:ext cx="197156" cy="197156"/>
            <a:chOff x="864708" y="7928616"/>
            <a:chExt cx="402336" cy="402336"/>
          </a:xfrm>
        </p:grpSpPr>
        <p:sp>
          <p:nvSpPr>
            <p:cNvPr id="117" name="Oval 116">
              <a:extLst>
                <a:ext uri="{FF2B5EF4-FFF2-40B4-BE49-F238E27FC236}">
                  <a16:creationId xmlns:a16="http://schemas.microsoft.com/office/drawing/2014/main" id="{30DFEDA5-C09A-48B9-8E98-3E66AFFBF11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18" name="Oval 117">
              <a:extLst>
                <a:ext uri="{FF2B5EF4-FFF2-40B4-BE49-F238E27FC236}">
                  <a16:creationId xmlns:a16="http://schemas.microsoft.com/office/drawing/2014/main" id="{849C478D-1914-4A76-9220-03DDAE8C0DA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19" name="Yellow Oval 24">
            <a:extLst>
              <a:ext uri="{FF2B5EF4-FFF2-40B4-BE49-F238E27FC236}">
                <a16:creationId xmlns:a16="http://schemas.microsoft.com/office/drawing/2014/main" id="{98027DC2-6AFF-4F5A-8CB4-2131C1AFAB46}"/>
              </a:ext>
            </a:extLst>
          </p:cNvPr>
          <p:cNvGrpSpPr>
            <a:grpSpLocks noChangeAspect="1"/>
          </p:cNvGrpSpPr>
          <p:nvPr/>
        </p:nvGrpSpPr>
        <p:grpSpPr>
          <a:xfrm>
            <a:off x="9232601" y="3482774"/>
            <a:ext cx="197156" cy="197156"/>
            <a:chOff x="864708" y="7928616"/>
            <a:chExt cx="402336" cy="402336"/>
          </a:xfrm>
        </p:grpSpPr>
        <p:sp>
          <p:nvSpPr>
            <p:cNvPr id="120" name="Oval 119">
              <a:extLst>
                <a:ext uri="{FF2B5EF4-FFF2-40B4-BE49-F238E27FC236}">
                  <a16:creationId xmlns:a16="http://schemas.microsoft.com/office/drawing/2014/main" id="{65B1C364-0043-4CB7-89AE-E19F3D1BA98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21" name="Oval 120">
              <a:extLst>
                <a:ext uri="{FF2B5EF4-FFF2-40B4-BE49-F238E27FC236}">
                  <a16:creationId xmlns:a16="http://schemas.microsoft.com/office/drawing/2014/main" id="{531FDB69-5331-4D68-94F3-1AC670C9D07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22" name="Yellow Oval 25">
            <a:extLst>
              <a:ext uri="{FF2B5EF4-FFF2-40B4-BE49-F238E27FC236}">
                <a16:creationId xmlns:a16="http://schemas.microsoft.com/office/drawing/2014/main" id="{B03685EF-5D76-4274-B3B9-EEA17796934B}"/>
              </a:ext>
            </a:extLst>
          </p:cNvPr>
          <p:cNvGrpSpPr>
            <a:grpSpLocks noChangeAspect="1"/>
          </p:cNvGrpSpPr>
          <p:nvPr/>
        </p:nvGrpSpPr>
        <p:grpSpPr>
          <a:xfrm>
            <a:off x="9734457" y="4101131"/>
            <a:ext cx="197156" cy="197156"/>
            <a:chOff x="864708" y="7928616"/>
            <a:chExt cx="402336" cy="402336"/>
          </a:xfrm>
        </p:grpSpPr>
        <p:sp>
          <p:nvSpPr>
            <p:cNvPr id="123" name="Oval 122">
              <a:extLst>
                <a:ext uri="{FF2B5EF4-FFF2-40B4-BE49-F238E27FC236}">
                  <a16:creationId xmlns:a16="http://schemas.microsoft.com/office/drawing/2014/main" id="{9BCD66DF-C92E-4D01-9C6C-AEF6A6ABFB3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24" name="Oval 123">
              <a:extLst>
                <a:ext uri="{FF2B5EF4-FFF2-40B4-BE49-F238E27FC236}">
                  <a16:creationId xmlns:a16="http://schemas.microsoft.com/office/drawing/2014/main" id="{708ACFC5-BE2F-412A-9F80-A9B01AE0856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25" name="Yellow Oval 26">
            <a:extLst>
              <a:ext uri="{FF2B5EF4-FFF2-40B4-BE49-F238E27FC236}">
                <a16:creationId xmlns:a16="http://schemas.microsoft.com/office/drawing/2014/main" id="{C7FFDDCE-AA02-402B-B013-7879B363F2D2}"/>
              </a:ext>
            </a:extLst>
          </p:cNvPr>
          <p:cNvGrpSpPr>
            <a:grpSpLocks noChangeAspect="1"/>
          </p:cNvGrpSpPr>
          <p:nvPr/>
        </p:nvGrpSpPr>
        <p:grpSpPr>
          <a:xfrm>
            <a:off x="9727299" y="4698577"/>
            <a:ext cx="197156" cy="197156"/>
            <a:chOff x="864708" y="7928616"/>
            <a:chExt cx="402336" cy="402336"/>
          </a:xfrm>
        </p:grpSpPr>
        <p:sp>
          <p:nvSpPr>
            <p:cNvPr id="126" name="Oval 125">
              <a:extLst>
                <a:ext uri="{FF2B5EF4-FFF2-40B4-BE49-F238E27FC236}">
                  <a16:creationId xmlns:a16="http://schemas.microsoft.com/office/drawing/2014/main" id="{0302C5FD-CF43-48C5-AA3F-CB40D38F5DD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27" name="Oval 126">
              <a:extLst>
                <a:ext uri="{FF2B5EF4-FFF2-40B4-BE49-F238E27FC236}">
                  <a16:creationId xmlns:a16="http://schemas.microsoft.com/office/drawing/2014/main" id="{D105F492-491E-468E-BB04-B6A009F4B88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28" name="Yellow Oval 27">
            <a:extLst>
              <a:ext uri="{FF2B5EF4-FFF2-40B4-BE49-F238E27FC236}">
                <a16:creationId xmlns:a16="http://schemas.microsoft.com/office/drawing/2014/main" id="{2FBD4C08-48AB-4C73-B73D-758970704FD0}"/>
              </a:ext>
            </a:extLst>
          </p:cNvPr>
          <p:cNvGrpSpPr>
            <a:grpSpLocks noChangeAspect="1"/>
          </p:cNvGrpSpPr>
          <p:nvPr/>
        </p:nvGrpSpPr>
        <p:grpSpPr>
          <a:xfrm>
            <a:off x="9232601" y="4997301"/>
            <a:ext cx="197156" cy="197156"/>
            <a:chOff x="864708" y="7928616"/>
            <a:chExt cx="402336" cy="402336"/>
          </a:xfrm>
        </p:grpSpPr>
        <p:sp>
          <p:nvSpPr>
            <p:cNvPr id="129" name="Oval 128">
              <a:extLst>
                <a:ext uri="{FF2B5EF4-FFF2-40B4-BE49-F238E27FC236}">
                  <a16:creationId xmlns:a16="http://schemas.microsoft.com/office/drawing/2014/main" id="{D38BDE0E-A49A-4D53-9CA1-3DB8944970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130" name="Oval 129">
              <a:extLst>
                <a:ext uri="{FF2B5EF4-FFF2-40B4-BE49-F238E27FC236}">
                  <a16:creationId xmlns:a16="http://schemas.microsoft.com/office/drawing/2014/main" id="{11327F4A-2538-4859-B89B-5C42D5B6CEF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131" name="Green Oval 2">
            <a:extLst>
              <a:ext uri="{FF2B5EF4-FFF2-40B4-BE49-F238E27FC236}">
                <a16:creationId xmlns:a16="http://schemas.microsoft.com/office/drawing/2014/main" id="{9C4F9ADC-DD28-4BCC-8463-A2D83C5B997E}"/>
              </a:ext>
            </a:extLst>
          </p:cNvPr>
          <p:cNvGrpSpPr>
            <a:grpSpLocks noChangeAspect="1"/>
          </p:cNvGrpSpPr>
          <p:nvPr/>
        </p:nvGrpSpPr>
        <p:grpSpPr>
          <a:xfrm>
            <a:off x="2551249" y="665808"/>
            <a:ext cx="295736" cy="295736"/>
            <a:chOff x="864708" y="7928616"/>
            <a:chExt cx="402336" cy="402336"/>
          </a:xfrm>
        </p:grpSpPr>
        <p:sp>
          <p:nvSpPr>
            <p:cNvPr id="132" name="Oval 131">
              <a:extLst>
                <a:ext uri="{FF2B5EF4-FFF2-40B4-BE49-F238E27FC236}">
                  <a16:creationId xmlns:a16="http://schemas.microsoft.com/office/drawing/2014/main" id="{BC0E3457-11E8-4CBB-A24D-0E8F21EB0EE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33" name="Oval 132">
              <a:extLst>
                <a:ext uri="{FF2B5EF4-FFF2-40B4-BE49-F238E27FC236}">
                  <a16:creationId xmlns:a16="http://schemas.microsoft.com/office/drawing/2014/main" id="{77581BC6-6A6B-4FFD-ABCD-762239A561E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34" name="Green Oval 3">
            <a:extLst>
              <a:ext uri="{FF2B5EF4-FFF2-40B4-BE49-F238E27FC236}">
                <a16:creationId xmlns:a16="http://schemas.microsoft.com/office/drawing/2014/main" id="{0BCA9BDD-061E-4248-AC42-00649013CAF6}"/>
              </a:ext>
            </a:extLst>
          </p:cNvPr>
          <p:cNvGrpSpPr>
            <a:grpSpLocks noChangeAspect="1"/>
          </p:cNvGrpSpPr>
          <p:nvPr/>
        </p:nvGrpSpPr>
        <p:grpSpPr>
          <a:xfrm>
            <a:off x="2565091" y="1153281"/>
            <a:ext cx="295736" cy="295736"/>
            <a:chOff x="864708" y="7928616"/>
            <a:chExt cx="402336" cy="402336"/>
          </a:xfrm>
        </p:grpSpPr>
        <p:sp>
          <p:nvSpPr>
            <p:cNvPr id="135" name="Oval 134">
              <a:extLst>
                <a:ext uri="{FF2B5EF4-FFF2-40B4-BE49-F238E27FC236}">
                  <a16:creationId xmlns:a16="http://schemas.microsoft.com/office/drawing/2014/main" id="{C46AA408-8C4E-498A-9D93-5FD81E8DB5A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36" name="Oval 135">
              <a:extLst>
                <a:ext uri="{FF2B5EF4-FFF2-40B4-BE49-F238E27FC236}">
                  <a16:creationId xmlns:a16="http://schemas.microsoft.com/office/drawing/2014/main" id="{69883888-9170-41F8-B947-56B38C795CF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37" name="Green Oval 4">
            <a:extLst>
              <a:ext uri="{FF2B5EF4-FFF2-40B4-BE49-F238E27FC236}">
                <a16:creationId xmlns:a16="http://schemas.microsoft.com/office/drawing/2014/main" id="{D11D245A-15D1-48B8-9C64-15502B8729DE}"/>
              </a:ext>
            </a:extLst>
          </p:cNvPr>
          <p:cNvGrpSpPr>
            <a:grpSpLocks noChangeAspect="1"/>
          </p:cNvGrpSpPr>
          <p:nvPr/>
        </p:nvGrpSpPr>
        <p:grpSpPr>
          <a:xfrm>
            <a:off x="3183445" y="274169"/>
            <a:ext cx="295736" cy="295736"/>
            <a:chOff x="864708" y="7928616"/>
            <a:chExt cx="402336" cy="402336"/>
          </a:xfrm>
        </p:grpSpPr>
        <p:sp>
          <p:nvSpPr>
            <p:cNvPr id="138" name="Oval 137">
              <a:extLst>
                <a:ext uri="{FF2B5EF4-FFF2-40B4-BE49-F238E27FC236}">
                  <a16:creationId xmlns:a16="http://schemas.microsoft.com/office/drawing/2014/main" id="{4AC908E4-8187-445B-AAF3-76E507E96AE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39" name="Oval 138">
              <a:extLst>
                <a:ext uri="{FF2B5EF4-FFF2-40B4-BE49-F238E27FC236}">
                  <a16:creationId xmlns:a16="http://schemas.microsoft.com/office/drawing/2014/main" id="{A452296B-3FF6-487D-9FF9-F8EF8FB9D70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40" name="Green Oval 5">
            <a:extLst>
              <a:ext uri="{FF2B5EF4-FFF2-40B4-BE49-F238E27FC236}">
                <a16:creationId xmlns:a16="http://schemas.microsoft.com/office/drawing/2014/main" id="{FB074905-73F0-4467-B376-6F28CC6DEC95}"/>
              </a:ext>
            </a:extLst>
          </p:cNvPr>
          <p:cNvGrpSpPr>
            <a:grpSpLocks noChangeAspect="1"/>
          </p:cNvGrpSpPr>
          <p:nvPr/>
        </p:nvGrpSpPr>
        <p:grpSpPr>
          <a:xfrm>
            <a:off x="3888903" y="314187"/>
            <a:ext cx="295736" cy="295736"/>
            <a:chOff x="864708" y="7928616"/>
            <a:chExt cx="402336" cy="402336"/>
          </a:xfrm>
        </p:grpSpPr>
        <p:sp>
          <p:nvSpPr>
            <p:cNvPr id="141" name="Oval 140">
              <a:extLst>
                <a:ext uri="{FF2B5EF4-FFF2-40B4-BE49-F238E27FC236}">
                  <a16:creationId xmlns:a16="http://schemas.microsoft.com/office/drawing/2014/main" id="{44A237F4-BD91-4687-B79E-D40F846C90C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42" name="Oval 141">
              <a:extLst>
                <a:ext uri="{FF2B5EF4-FFF2-40B4-BE49-F238E27FC236}">
                  <a16:creationId xmlns:a16="http://schemas.microsoft.com/office/drawing/2014/main" id="{BE3B1721-FC93-40B8-8D6A-8786E0E19D0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43" name="Green OVal 6">
            <a:extLst>
              <a:ext uri="{FF2B5EF4-FFF2-40B4-BE49-F238E27FC236}">
                <a16:creationId xmlns:a16="http://schemas.microsoft.com/office/drawing/2014/main" id="{C365ED51-AE02-4F46-B76E-D4431378B56A}"/>
              </a:ext>
            </a:extLst>
          </p:cNvPr>
          <p:cNvGrpSpPr>
            <a:grpSpLocks noChangeAspect="1"/>
          </p:cNvGrpSpPr>
          <p:nvPr/>
        </p:nvGrpSpPr>
        <p:grpSpPr>
          <a:xfrm>
            <a:off x="4357431" y="591127"/>
            <a:ext cx="295736" cy="295736"/>
            <a:chOff x="864708" y="7928616"/>
            <a:chExt cx="402336" cy="402336"/>
          </a:xfrm>
        </p:grpSpPr>
        <p:sp>
          <p:nvSpPr>
            <p:cNvPr id="144" name="Oval 143">
              <a:extLst>
                <a:ext uri="{FF2B5EF4-FFF2-40B4-BE49-F238E27FC236}">
                  <a16:creationId xmlns:a16="http://schemas.microsoft.com/office/drawing/2014/main" id="{924414A2-8CAE-49EE-BA8C-540468BF25F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45" name="Oval 144">
              <a:extLst>
                <a:ext uri="{FF2B5EF4-FFF2-40B4-BE49-F238E27FC236}">
                  <a16:creationId xmlns:a16="http://schemas.microsoft.com/office/drawing/2014/main" id="{13F249C0-9073-4577-9538-AB7491F2F69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46" name="Green Oval 7">
            <a:extLst>
              <a:ext uri="{FF2B5EF4-FFF2-40B4-BE49-F238E27FC236}">
                <a16:creationId xmlns:a16="http://schemas.microsoft.com/office/drawing/2014/main" id="{E781E7D3-5B9E-42C3-B7DB-61E5F3883CF2}"/>
              </a:ext>
            </a:extLst>
          </p:cNvPr>
          <p:cNvGrpSpPr>
            <a:grpSpLocks noChangeAspect="1"/>
          </p:cNvGrpSpPr>
          <p:nvPr/>
        </p:nvGrpSpPr>
        <p:grpSpPr>
          <a:xfrm>
            <a:off x="3461260" y="4026448"/>
            <a:ext cx="295736" cy="295736"/>
            <a:chOff x="864708" y="7928616"/>
            <a:chExt cx="402336" cy="402336"/>
          </a:xfrm>
        </p:grpSpPr>
        <p:sp>
          <p:nvSpPr>
            <p:cNvPr id="147" name="Oval 146">
              <a:extLst>
                <a:ext uri="{FF2B5EF4-FFF2-40B4-BE49-F238E27FC236}">
                  <a16:creationId xmlns:a16="http://schemas.microsoft.com/office/drawing/2014/main" id="{F3D642FC-E146-442A-BB39-7AE6228A18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48" name="Oval 147">
              <a:extLst>
                <a:ext uri="{FF2B5EF4-FFF2-40B4-BE49-F238E27FC236}">
                  <a16:creationId xmlns:a16="http://schemas.microsoft.com/office/drawing/2014/main" id="{6B25D97C-2576-4710-998A-3313379BF87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49" name="Green Oval 8">
            <a:extLst>
              <a:ext uri="{FF2B5EF4-FFF2-40B4-BE49-F238E27FC236}">
                <a16:creationId xmlns:a16="http://schemas.microsoft.com/office/drawing/2014/main" id="{DC5D0D8B-AC55-4593-9FF3-CBACF41D35F3}"/>
              </a:ext>
            </a:extLst>
          </p:cNvPr>
          <p:cNvGrpSpPr>
            <a:grpSpLocks noChangeAspect="1"/>
          </p:cNvGrpSpPr>
          <p:nvPr/>
        </p:nvGrpSpPr>
        <p:grpSpPr>
          <a:xfrm>
            <a:off x="3855575" y="4379024"/>
            <a:ext cx="295736" cy="295736"/>
            <a:chOff x="864708" y="7928616"/>
            <a:chExt cx="402336" cy="402336"/>
          </a:xfrm>
        </p:grpSpPr>
        <p:sp>
          <p:nvSpPr>
            <p:cNvPr id="150" name="Oval 149">
              <a:extLst>
                <a:ext uri="{FF2B5EF4-FFF2-40B4-BE49-F238E27FC236}">
                  <a16:creationId xmlns:a16="http://schemas.microsoft.com/office/drawing/2014/main" id="{5EE91123-DEB7-4AEE-8E22-F2813A44FF8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51" name="Oval 150">
              <a:extLst>
                <a:ext uri="{FF2B5EF4-FFF2-40B4-BE49-F238E27FC236}">
                  <a16:creationId xmlns:a16="http://schemas.microsoft.com/office/drawing/2014/main" id="{47FE6CB4-F95C-47CD-B076-FB71379B723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52" name="Green Oval 9">
            <a:extLst>
              <a:ext uri="{FF2B5EF4-FFF2-40B4-BE49-F238E27FC236}">
                <a16:creationId xmlns:a16="http://schemas.microsoft.com/office/drawing/2014/main" id="{85DBC0F9-16B0-4BC5-8D81-D9D7B30F3388}"/>
              </a:ext>
            </a:extLst>
          </p:cNvPr>
          <p:cNvGrpSpPr>
            <a:grpSpLocks noChangeAspect="1"/>
          </p:cNvGrpSpPr>
          <p:nvPr/>
        </p:nvGrpSpPr>
        <p:grpSpPr>
          <a:xfrm>
            <a:off x="3658417" y="4997299"/>
            <a:ext cx="295736" cy="295736"/>
            <a:chOff x="864708" y="7928616"/>
            <a:chExt cx="402336" cy="402336"/>
          </a:xfrm>
        </p:grpSpPr>
        <p:sp>
          <p:nvSpPr>
            <p:cNvPr id="153" name="Oval 152">
              <a:extLst>
                <a:ext uri="{FF2B5EF4-FFF2-40B4-BE49-F238E27FC236}">
                  <a16:creationId xmlns:a16="http://schemas.microsoft.com/office/drawing/2014/main" id="{EF936512-85CC-4722-BC59-8960698B36F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54" name="Oval 153">
              <a:extLst>
                <a:ext uri="{FF2B5EF4-FFF2-40B4-BE49-F238E27FC236}">
                  <a16:creationId xmlns:a16="http://schemas.microsoft.com/office/drawing/2014/main" id="{26621DE8-09DA-4847-9FB1-5516AA2DB0BD}"/>
                </a:ext>
              </a:extLst>
            </p:cNvPr>
            <p:cNvSpPr/>
            <p:nvPr/>
          </p:nvSpPr>
          <p:spPr bwMode="auto">
            <a:xfrm>
              <a:off x="911671" y="7975584"/>
              <a:ext cx="308415"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55" name="Green Oval 10">
            <a:extLst>
              <a:ext uri="{FF2B5EF4-FFF2-40B4-BE49-F238E27FC236}">
                <a16:creationId xmlns:a16="http://schemas.microsoft.com/office/drawing/2014/main" id="{87C9C6FD-F833-4F02-B323-D91BFFE71B11}"/>
              </a:ext>
            </a:extLst>
          </p:cNvPr>
          <p:cNvGrpSpPr>
            <a:grpSpLocks noChangeAspect="1"/>
          </p:cNvGrpSpPr>
          <p:nvPr/>
        </p:nvGrpSpPr>
        <p:grpSpPr>
          <a:xfrm>
            <a:off x="6149773" y="4378943"/>
            <a:ext cx="295736" cy="295736"/>
            <a:chOff x="864708" y="7928616"/>
            <a:chExt cx="402336" cy="402336"/>
          </a:xfrm>
        </p:grpSpPr>
        <p:sp>
          <p:nvSpPr>
            <p:cNvPr id="156" name="Oval 155">
              <a:extLst>
                <a:ext uri="{FF2B5EF4-FFF2-40B4-BE49-F238E27FC236}">
                  <a16:creationId xmlns:a16="http://schemas.microsoft.com/office/drawing/2014/main" id="{02B8769A-0ABA-4FC1-B330-3DC97B07625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57" name="Oval 156">
              <a:extLst>
                <a:ext uri="{FF2B5EF4-FFF2-40B4-BE49-F238E27FC236}">
                  <a16:creationId xmlns:a16="http://schemas.microsoft.com/office/drawing/2014/main" id="{51431C1C-E3A1-47BD-86DE-79251033974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58" name="Green Oval 11">
            <a:extLst>
              <a:ext uri="{FF2B5EF4-FFF2-40B4-BE49-F238E27FC236}">
                <a16:creationId xmlns:a16="http://schemas.microsoft.com/office/drawing/2014/main" id="{2093B1EB-6A47-4BED-BBC1-BC85A7418C5D}"/>
              </a:ext>
            </a:extLst>
          </p:cNvPr>
          <p:cNvGrpSpPr>
            <a:grpSpLocks noChangeAspect="1"/>
          </p:cNvGrpSpPr>
          <p:nvPr/>
        </p:nvGrpSpPr>
        <p:grpSpPr>
          <a:xfrm>
            <a:off x="6245361" y="4576100"/>
            <a:ext cx="295736" cy="295736"/>
            <a:chOff x="864708" y="7928616"/>
            <a:chExt cx="402336" cy="402336"/>
          </a:xfrm>
        </p:grpSpPr>
        <p:sp>
          <p:nvSpPr>
            <p:cNvPr id="159" name="Oval 158">
              <a:extLst>
                <a:ext uri="{FF2B5EF4-FFF2-40B4-BE49-F238E27FC236}">
                  <a16:creationId xmlns:a16="http://schemas.microsoft.com/office/drawing/2014/main" id="{C2841BF8-935F-4E0E-B5AA-170B54889A3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60" name="Oval 159">
              <a:extLst>
                <a:ext uri="{FF2B5EF4-FFF2-40B4-BE49-F238E27FC236}">
                  <a16:creationId xmlns:a16="http://schemas.microsoft.com/office/drawing/2014/main" id="{6E4FD58C-F338-4272-9D49-E773FCECF28D}"/>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61" name="Green Oval 12">
            <a:extLst>
              <a:ext uri="{FF2B5EF4-FFF2-40B4-BE49-F238E27FC236}">
                <a16:creationId xmlns:a16="http://schemas.microsoft.com/office/drawing/2014/main" id="{33E79BF7-2109-4F0C-9646-891C7670273C}"/>
              </a:ext>
            </a:extLst>
          </p:cNvPr>
          <p:cNvGrpSpPr>
            <a:grpSpLocks noChangeAspect="1"/>
          </p:cNvGrpSpPr>
          <p:nvPr/>
        </p:nvGrpSpPr>
        <p:grpSpPr>
          <a:xfrm>
            <a:off x="6346929" y="4773257"/>
            <a:ext cx="295736" cy="295736"/>
            <a:chOff x="864708" y="7928616"/>
            <a:chExt cx="402336" cy="402336"/>
          </a:xfrm>
        </p:grpSpPr>
        <p:sp>
          <p:nvSpPr>
            <p:cNvPr id="162" name="Oval 161">
              <a:extLst>
                <a:ext uri="{FF2B5EF4-FFF2-40B4-BE49-F238E27FC236}">
                  <a16:creationId xmlns:a16="http://schemas.microsoft.com/office/drawing/2014/main" id="{D4B074CF-5688-4E32-9AE7-8BFD2B276B8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63" name="Oval 162">
              <a:extLst>
                <a:ext uri="{FF2B5EF4-FFF2-40B4-BE49-F238E27FC236}">
                  <a16:creationId xmlns:a16="http://schemas.microsoft.com/office/drawing/2014/main" id="{9256E9E4-5868-4191-BF62-C6B8E967A0A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64" name="Green Oval 13">
            <a:extLst>
              <a:ext uri="{FF2B5EF4-FFF2-40B4-BE49-F238E27FC236}">
                <a16:creationId xmlns:a16="http://schemas.microsoft.com/office/drawing/2014/main" id="{61DE9B55-AA82-4973-9AA3-5273D1BF2C67}"/>
              </a:ext>
            </a:extLst>
          </p:cNvPr>
          <p:cNvGrpSpPr>
            <a:grpSpLocks noChangeAspect="1"/>
          </p:cNvGrpSpPr>
          <p:nvPr/>
        </p:nvGrpSpPr>
        <p:grpSpPr>
          <a:xfrm>
            <a:off x="5310513" y="3502507"/>
            <a:ext cx="295736" cy="295736"/>
            <a:chOff x="864708" y="7928616"/>
            <a:chExt cx="402336" cy="402336"/>
          </a:xfrm>
        </p:grpSpPr>
        <p:sp>
          <p:nvSpPr>
            <p:cNvPr id="165" name="Oval 164">
              <a:extLst>
                <a:ext uri="{FF2B5EF4-FFF2-40B4-BE49-F238E27FC236}">
                  <a16:creationId xmlns:a16="http://schemas.microsoft.com/office/drawing/2014/main" id="{5FF2297D-CE59-4189-AE74-DE50CEAED241}"/>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66" name="Oval 165">
              <a:extLst>
                <a:ext uri="{FF2B5EF4-FFF2-40B4-BE49-F238E27FC236}">
                  <a16:creationId xmlns:a16="http://schemas.microsoft.com/office/drawing/2014/main" id="{C3DD92CB-D8B4-4383-B540-48005F6AE14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67" name="Green Oval 14">
            <a:extLst>
              <a:ext uri="{FF2B5EF4-FFF2-40B4-BE49-F238E27FC236}">
                <a16:creationId xmlns:a16="http://schemas.microsoft.com/office/drawing/2014/main" id="{F412A221-95BF-4BCB-8F10-A33C85E4FA34}"/>
              </a:ext>
            </a:extLst>
          </p:cNvPr>
          <p:cNvGrpSpPr>
            <a:grpSpLocks noChangeAspect="1"/>
          </p:cNvGrpSpPr>
          <p:nvPr/>
        </p:nvGrpSpPr>
        <p:grpSpPr>
          <a:xfrm>
            <a:off x="5622285" y="3204959"/>
            <a:ext cx="295736" cy="295736"/>
            <a:chOff x="864708" y="7928616"/>
            <a:chExt cx="402336" cy="402336"/>
          </a:xfrm>
        </p:grpSpPr>
        <p:sp>
          <p:nvSpPr>
            <p:cNvPr id="168" name="Oval 167">
              <a:extLst>
                <a:ext uri="{FF2B5EF4-FFF2-40B4-BE49-F238E27FC236}">
                  <a16:creationId xmlns:a16="http://schemas.microsoft.com/office/drawing/2014/main" id="{5F849B3E-6272-4A70-A407-74D2859024E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69" name="Oval 168">
              <a:extLst>
                <a:ext uri="{FF2B5EF4-FFF2-40B4-BE49-F238E27FC236}">
                  <a16:creationId xmlns:a16="http://schemas.microsoft.com/office/drawing/2014/main" id="{33D062A6-D1EC-40C1-A319-DFE95225C25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70" name="Green Oval 15">
            <a:extLst>
              <a:ext uri="{FF2B5EF4-FFF2-40B4-BE49-F238E27FC236}">
                <a16:creationId xmlns:a16="http://schemas.microsoft.com/office/drawing/2014/main" id="{425EF16B-0392-4E89-A2C6-0D1994191942}"/>
              </a:ext>
            </a:extLst>
          </p:cNvPr>
          <p:cNvGrpSpPr>
            <a:grpSpLocks noChangeAspect="1"/>
          </p:cNvGrpSpPr>
          <p:nvPr/>
        </p:nvGrpSpPr>
        <p:grpSpPr>
          <a:xfrm>
            <a:off x="5450759" y="2783759"/>
            <a:ext cx="295736" cy="295736"/>
            <a:chOff x="864708" y="7928616"/>
            <a:chExt cx="402336" cy="402336"/>
          </a:xfrm>
        </p:grpSpPr>
        <p:sp>
          <p:nvSpPr>
            <p:cNvPr id="171" name="Oval 170">
              <a:extLst>
                <a:ext uri="{FF2B5EF4-FFF2-40B4-BE49-F238E27FC236}">
                  <a16:creationId xmlns:a16="http://schemas.microsoft.com/office/drawing/2014/main" id="{8B9CDE87-8832-4454-8FD9-12951139A4E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72" name="Oval 171">
              <a:extLst>
                <a:ext uri="{FF2B5EF4-FFF2-40B4-BE49-F238E27FC236}">
                  <a16:creationId xmlns:a16="http://schemas.microsoft.com/office/drawing/2014/main" id="{41BC7A63-9F4F-4B55-ABAE-B4F7DB92407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73" name="Green Oval 16">
            <a:extLst>
              <a:ext uri="{FF2B5EF4-FFF2-40B4-BE49-F238E27FC236}">
                <a16:creationId xmlns:a16="http://schemas.microsoft.com/office/drawing/2014/main" id="{8F7DD82C-5B94-408A-8A24-9E647ED2ADEC}"/>
              </a:ext>
            </a:extLst>
          </p:cNvPr>
          <p:cNvGrpSpPr>
            <a:grpSpLocks noChangeAspect="1"/>
          </p:cNvGrpSpPr>
          <p:nvPr/>
        </p:nvGrpSpPr>
        <p:grpSpPr>
          <a:xfrm>
            <a:off x="6021320" y="2458148"/>
            <a:ext cx="295736" cy="295736"/>
            <a:chOff x="864708" y="7928616"/>
            <a:chExt cx="402336" cy="402336"/>
          </a:xfrm>
        </p:grpSpPr>
        <p:sp>
          <p:nvSpPr>
            <p:cNvPr id="174" name="Oval 173">
              <a:extLst>
                <a:ext uri="{FF2B5EF4-FFF2-40B4-BE49-F238E27FC236}">
                  <a16:creationId xmlns:a16="http://schemas.microsoft.com/office/drawing/2014/main" id="{694EEE6B-7C4A-4363-A5EA-5E55BC0AAB6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75" name="Oval 174">
              <a:extLst>
                <a:ext uri="{FF2B5EF4-FFF2-40B4-BE49-F238E27FC236}">
                  <a16:creationId xmlns:a16="http://schemas.microsoft.com/office/drawing/2014/main" id="{95ECD948-976A-4223-B9EC-2FFE412A0F0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76" name="Green Oval 17">
            <a:extLst>
              <a:ext uri="{FF2B5EF4-FFF2-40B4-BE49-F238E27FC236}">
                <a16:creationId xmlns:a16="http://schemas.microsoft.com/office/drawing/2014/main" id="{1EA6842A-EC54-4756-8070-CF8021F07AFB}"/>
              </a:ext>
            </a:extLst>
          </p:cNvPr>
          <p:cNvGrpSpPr>
            <a:grpSpLocks noChangeAspect="1"/>
          </p:cNvGrpSpPr>
          <p:nvPr/>
        </p:nvGrpSpPr>
        <p:grpSpPr>
          <a:xfrm>
            <a:off x="6167376" y="2980917"/>
            <a:ext cx="295736" cy="295736"/>
            <a:chOff x="864708" y="7928616"/>
            <a:chExt cx="402336" cy="402336"/>
          </a:xfrm>
        </p:grpSpPr>
        <p:sp>
          <p:nvSpPr>
            <p:cNvPr id="177" name="Oval 176">
              <a:extLst>
                <a:ext uri="{FF2B5EF4-FFF2-40B4-BE49-F238E27FC236}">
                  <a16:creationId xmlns:a16="http://schemas.microsoft.com/office/drawing/2014/main" id="{9C6A46A7-E98B-4EC7-9B8B-017D667297F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78" name="Oval 177">
              <a:extLst>
                <a:ext uri="{FF2B5EF4-FFF2-40B4-BE49-F238E27FC236}">
                  <a16:creationId xmlns:a16="http://schemas.microsoft.com/office/drawing/2014/main" id="{8639ADB5-6267-4F6C-BA07-833D28089D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79" name="Green Oval 18">
            <a:extLst>
              <a:ext uri="{FF2B5EF4-FFF2-40B4-BE49-F238E27FC236}">
                <a16:creationId xmlns:a16="http://schemas.microsoft.com/office/drawing/2014/main" id="{9F765961-2E9B-44EA-94A6-0B2D1CE4B15F}"/>
              </a:ext>
            </a:extLst>
          </p:cNvPr>
          <p:cNvGrpSpPr>
            <a:grpSpLocks noChangeAspect="1"/>
          </p:cNvGrpSpPr>
          <p:nvPr/>
        </p:nvGrpSpPr>
        <p:grpSpPr>
          <a:xfrm>
            <a:off x="6544087" y="3354320"/>
            <a:ext cx="295736" cy="295736"/>
            <a:chOff x="864708" y="7928616"/>
            <a:chExt cx="402336" cy="402336"/>
          </a:xfrm>
        </p:grpSpPr>
        <p:sp>
          <p:nvSpPr>
            <p:cNvPr id="180" name="Oval 179">
              <a:extLst>
                <a:ext uri="{FF2B5EF4-FFF2-40B4-BE49-F238E27FC236}">
                  <a16:creationId xmlns:a16="http://schemas.microsoft.com/office/drawing/2014/main" id="{3C794F4A-210D-405B-9E13-9F4D76E75E92}"/>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81" name="Oval 180">
              <a:extLst>
                <a:ext uri="{FF2B5EF4-FFF2-40B4-BE49-F238E27FC236}">
                  <a16:creationId xmlns:a16="http://schemas.microsoft.com/office/drawing/2014/main" id="{7722ECED-7863-44AF-868A-0FF9F8CC094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82" name="Green Oval 19">
            <a:extLst>
              <a:ext uri="{FF2B5EF4-FFF2-40B4-BE49-F238E27FC236}">
                <a16:creationId xmlns:a16="http://schemas.microsoft.com/office/drawing/2014/main" id="{8177DE3F-CB7D-4274-8794-CCBE01B2E41F}"/>
              </a:ext>
            </a:extLst>
          </p:cNvPr>
          <p:cNvGrpSpPr>
            <a:grpSpLocks noChangeAspect="1"/>
          </p:cNvGrpSpPr>
          <p:nvPr/>
        </p:nvGrpSpPr>
        <p:grpSpPr>
          <a:xfrm>
            <a:off x="6842809" y="2783759"/>
            <a:ext cx="295736" cy="295736"/>
            <a:chOff x="864708" y="7928616"/>
            <a:chExt cx="402336" cy="402336"/>
          </a:xfrm>
        </p:grpSpPr>
        <p:sp>
          <p:nvSpPr>
            <p:cNvPr id="183" name="Oval 182">
              <a:extLst>
                <a:ext uri="{FF2B5EF4-FFF2-40B4-BE49-F238E27FC236}">
                  <a16:creationId xmlns:a16="http://schemas.microsoft.com/office/drawing/2014/main" id="{7539D2B5-F6FC-448B-8AED-FCF791E8398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84" name="Oval 183">
              <a:extLst>
                <a:ext uri="{FF2B5EF4-FFF2-40B4-BE49-F238E27FC236}">
                  <a16:creationId xmlns:a16="http://schemas.microsoft.com/office/drawing/2014/main" id="{F665160A-742B-452B-8CB3-D3A9163BAA3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85" name="Green Oval 20">
            <a:extLst>
              <a:ext uri="{FF2B5EF4-FFF2-40B4-BE49-F238E27FC236}">
                <a16:creationId xmlns:a16="http://schemas.microsoft.com/office/drawing/2014/main" id="{AD601B40-9540-49D4-AA88-BEE0EA09DCC5}"/>
              </a:ext>
            </a:extLst>
          </p:cNvPr>
          <p:cNvGrpSpPr>
            <a:grpSpLocks noChangeAspect="1"/>
          </p:cNvGrpSpPr>
          <p:nvPr/>
        </p:nvGrpSpPr>
        <p:grpSpPr>
          <a:xfrm>
            <a:off x="6544087" y="2308787"/>
            <a:ext cx="295736" cy="295736"/>
            <a:chOff x="864708" y="7928616"/>
            <a:chExt cx="402336" cy="402336"/>
          </a:xfrm>
        </p:grpSpPr>
        <p:sp>
          <p:nvSpPr>
            <p:cNvPr id="186" name="Oval 185">
              <a:extLst>
                <a:ext uri="{FF2B5EF4-FFF2-40B4-BE49-F238E27FC236}">
                  <a16:creationId xmlns:a16="http://schemas.microsoft.com/office/drawing/2014/main" id="{2EB3296A-A843-4CF9-9601-7223252EF96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87" name="Oval 186">
              <a:extLst>
                <a:ext uri="{FF2B5EF4-FFF2-40B4-BE49-F238E27FC236}">
                  <a16:creationId xmlns:a16="http://schemas.microsoft.com/office/drawing/2014/main" id="{153BE622-47A0-4264-8500-48AEE3FB591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88" name="Green Oval 21">
            <a:extLst>
              <a:ext uri="{FF2B5EF4-FFF2-40B4-BE49-F238E27FC236}">
                <a16:creationId xmlns:a16="http://schemas.microsoft.com/office/drawing/2014/main" id="{DAD1BB68-17C0-48C9-A1B9-C54BA9099794}"/>
              </a:ext>
            </a:extLst>
          </p:cNvPr>
          <p:cNvGrpSpPr>
            <a:grpSpLocks noChangeAspect="1"/>
          </p:cNvGrpSpPr>
          <p:nvPr/>
        </p:nvGrpSpPr>
        <p:grpSpPr>
          <a:xfrm>
            <a:off x="6149773" y="1208309"/>
            <a:ext cx="295736" cy="295736"/>
            <a:chOff x="864708" y="7928616"/>
            <a:chExt cx="402336" cy="402336"/>
          </a:xfrm>
        </p:grpSpPr>
        <p:sp>
          <p:nvSpPr>
            <p:cNvPr id="189" name="Oval 188">
              <a:extLst>
                <a:ext uri="{FF2B5EF4-FFF2-40B4-BE49-F238E27FC236}">
                  <a16:creationId xmlns:a16="http://schemas.microsoft.com/office/drawing/2014/main" id="{54F47317-F98F-46C1-9576-49CF284A504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90" name="Oval 189">
              <a:extLst>
                <a:ext uri="{FF2B5EF4-FFF2-40B4-BE49-F238E27FC236}">
                  <a16:creationId xmlns:a16="http://schemas.microsoft.com/office/drawing/2014/main" id="{2FCEA877-2D11-4EFC-8D26-1F60C9B4BBD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91" name="Green Oval 22">
            <a:extLst>
              <a:ext uri="{FF2B5EF4-FFF2-40B4-BE49-F238E27FC236}">
                <a16:creationId xmlns:a16="http://schemas.microsoft.com/office/drawing/2014/main" id="{31E953F8-9B5B-4F85-B15B-FCB445A655AE}"/>
              </a:ext>
            </a:extLst>
          </p:cNvPr>
          <p:cNvGrpSpPr>
            <a:grpSpLocks noChangeAspect="1"/>
          </p:cNvGrpSpPr>
          <p:nvPr/>
        </p:nvGrpSpPr>
        <p:grpSpPr>
          <a:xfrm>
            <a:off x="7414627" y="1188575"/>
            <a:ext cx="295736" cy="295736"/>
            <a:chOff x="864708" y="7928616"/>
            <a:chExt cx="402336" cy="402336"/>
          </a:xfrm>
        </p:grpSpPr>
        <p:sp>
          <p:nvSpPr>
            <p:cNvPr id="192" name="Oval 191">
              <a:extLst>
                <a:ext uri="{FF2B5EF4-FFF2-40B4-BE49-F238E27FC236}">
                  <a16:creationId xmlns:a16="http://schemas.microsoft.com/office/drawing/2014/main" id="{CA57B751-2B75-4E5B-B4E6-E9DF507C093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93" name="Oval 192">
              <a:extLst>
                <a:ext uri="{FF2B5EF4-FFF2-40B4-BE49-F238E27FC236}">
                  <a16:creationId xmlns:a16="http://schemas.microsoft.com/office/drawing/2014/main" id="{C0AC6F98-4EBC-43CE-B652-AB2E46756D6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94" name="Green Oval 23">
            <a:extLst>
              <a:ext uri="{FF2B5EF4-FFF2-40B4-BE49-F238E27FC236}">
                <a16:creationId xmlns:a16="http://schemas.microsoft.com/office/drawing/2014/main" id="{B76DAE13-7884-4008-A927-AA090C62A5FB}"/>
              </a:ext>
            </a:extLst>
          </p:cNvPr>
          <p:cNvGrpSpPr>
            <a:grpSpLocks noChangeAspect="1"/>
          </p:cNvGrpSpPr>
          <p:nvPr/>
        </p:nvGrpSpPr>
        <p:grpSpPr>
          <a:xfrm>
            <a:off x="7243100" y="1686583"/>
            <a:ext cx="295736" cy="295736"/>
            <a:chOff x="864708" y="7928616"/>
            <a:chExt cx="402336" cy="402336"/>
          </a:xfrm>
        </p:grpSpPr>
        <p:sp>
          <p:nvSpPr>
            <p:cNvPr id="195" name="Oval 194">
              <a:extLst>
                <a:ext uri="{FF2B5EF4-FFF2-40B4-BE49-F238E27FC236}">
                  <a16:creationId xmlns:a16="http://schemas.microsoft.com/office/drawing/2014/main" id="{B6673C7D-7D5A-4597-9A5D-564A400A7CD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96" name="Oval 195">
              <a:extLst>
                <a:ext uri="{FF2B5EF4-FFF2-40B4-BE49-F238E27FC236}">
                  <a16:creationId xmlns:a16="http://schemas.microsoft.com/office/drawing/2014/main" id="{8AFD68E9-5820-4C35-9458-CC31E8BAB96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197" name="Green Oval 24">
            <a:extLst>
              <a:ext uri="{FF2B5EF4-FFF2-40B4-BE49-F238E27FC236}">
                <a16:creationId xmlns:a16="http://schemas.microsoft.com/office/drawing/2014/main" id="{930A49FF-946B-4544-8415-0BCF913918DC}"/>
              </a:ext>
            </a:extLst>
          </p:cNvPr>
          <p:cNvGrpSpPr>
            <a:grpSpLocks noChangeAspect="1"/>
          </p:cNvGrpSpPr>
          <p:nvPr/>
        </p:nvGrpSpPr>
        <p:grpSpPr>
          <a:xfrm>
            <a:off x="7365575" y="2234107"/>
            <a:ext cx="295736" cy="295736"/>
            <a:chOff x="864708" y="7928616"/>
            <a:chExt cx="402336" cy="402336"/>
          </a:xfrm>
        </p:grpSpPr>
        <p:sp>
          <p:nvSpPr>
            <p:cNvPr id="198" name="Oval 197">
              <a:extLst>
                <a:ext uri="{FF2B5EF4-FFF2-40B4-BE49-F238E27FC236}">
                  <a16:creationId xmlns:a16="http://schemas.microsoft.com/office/drawing/2014/main" id="{020F51AA-1C89-4E58-985E-1789F8929D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199" name="Oval 198">
              <a:extLst>
                <a:ext uri="{FF2B5EF4-FFF2-40B4-BE49-F238E27FC236}">
                  <a16:creationId xmlns:a16="http://schemas.microsoft.com/office/drawing/2014/main" id="{855367E5-279A-457F-8614-98DA7DF48A7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00" name="Green Oval 25">
            <a:extLst>
              <a:ext uri="{FF2B5EF4-FFF2-40B4-BE49-F238E27FC236}">
                <a16:creationId xmlns:a16="http://schemas.microsoft.com/office/drawing/2014/main" id="{B1F578FA-04E3-48C7-941D-943FEE6980D2}"/>
              </a:ext>
            </a:extLst>
          </p:cNvPr>
          <p:cNvGrpSpPr>
            <a:grpSpLocks noChangeAspect="1"/>
          </p:cNvGrpSpPr>
          <p:nvPr/>
        </p:nvGrpSpPr>
        <p:grpSpPr>
          <a:xfrm>
            <a:off x="7942113" y="2234107"/>
            <a:ext cx="295736" cy="295736"/>
            <a:chOff x="864708" y="7928616"/>
            <a:chExt cx="402336" cy="402336"/>
          </a:xfrm>
        </p:grpSpPr>
        <p:sp>
          <p:nvSpPr>
            <p:cNvPr id="201" name="Oval 200">
              <a:extLst>
                <a:ext uri="{FF2B5EF4-FFF2-40B4-BE49-F238E27FC236}">
                  <a16:creationId xmlns:a16="http://schemas.microsoft.com/office/drawing/2014/main" id="{FCC5EA0A-9A23-472B-8D98-857D253A08B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02" name="Oval 201">
              <a:extLst>
                <a:ext uri="{FF2B5EF4-FFF2-40B4-BE49-F238E27FC236}">
                  <a16:creationId xmlns:a16="http://schemas.microsoft.com/office/drawing/2014/main" id="{DE769FD4-C0DA-437C-B6C8-02F3B65841D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03" name="Green Oval 26">
            <a:extLst>
              <a:ext uri="{FF2B5EF4-FFF2-40B4-BE49-F238E27FC236}">
                <a16:creationId xmlns:a16="http://schemas.microsoft.com/office/drawing/2014/main" id="{5BFAA90C-C055-419E-850B-5CD473F9215E}"/>
              </a:ext>
            </a:extLst>
          </p:cNvPr>
          <p:cNvGrpSpPr>
            <a:grpSpLocks noChangeAspect="1"/>
          </p:cNvGrpSpPr>
          <p:nvPr/>
        </p:nvGrpSpPr>
        <p:grpSpPr>
          <a:xfrm>
            <a:off x="7942113" y="1337937"/>
            <a:ext cx="295736" cy="295736"/>
            <a:chOff x="864708" y="7928616"/>
            <a:chExt cx="402336" cy="402336"/>
          </a:xfrm>
        </p:grpSpPr>
        <p:sp>
          <p:nvSpPr>
            <p:cNvPr id="204" name="Oval 203">
              <a:extLst>
                <a:ext uri="{FF2B5EF4-FFF2-40B4-BE49-F238E27FC236}">
                  <a16:creationId xmlns:a16="http://schemas.microsoft.com/office/drawing/2014/main" id="{279A62C4-71AF-4DD8-B6B2-D20DFEA2E13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05" name="Oval 204">
              <a:extLst>
                <a:ext uri="{FF2B5EF4-FFF2-40B4-BE49-F238E27FC236}">
                  <a16:creationId xmlns:a16="http://schemas.microsoft.com/office/drawing/2014/main" id="{B7D04695-601B-4D75-9DD5-50821A268C71}"/>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06" name="Green Oval 27">
            <a:extLst>
              <a:ext uri="{FF2B5EF4-FFF2-40B4-BE49-F238E27FC236}">
                <a16:creationId xmlns:a16="http://schemas.microsoft.com/office/drawing/2014/main" id="{28B5D344-0189-4A66-AE33-E2C756729BB8}"/>
              </a:ext>
            </a:extLst>
          </p:cNvPr>
          <p:cNvGrpSpPr>
            <a:grpSpLocks noChangeAspect="1"/>
          </p:cNvGrpSpPr>
          <p:nvPr/>
        </p:nvGrpSpPr>
        <p:grpSpPr>
          <a:xfrm>
            <a:off x="8485788" y="1690431"/>
            <a:ext cx="295736" cy="295736"/>
            <a:chOff x="864708" y="7928616"/>
            <a:chExt cx="402336" cy="402336"/>
          </a:xfrm>
        </p:grpSpPr>
        <p:sp>
          <p:nvSpPr>
            <p:cNvPr id="207" name="Oval 206">
              <a:extLst>
                <a:ext uri="{FF2B5EF4-FFF2-40B4-BE49-F238E27FC236}">
                  <a16:creationId xmlns:a16="http://schemas.microsoft.com/office/drawing/2014/main" id="{B5ABE147-30FB-4439-ABD9-532762D2D05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08" name="Oval 207">
              <a:extLst>
                <a:ext uri="{FF2B5EF4-FFF2-40B4-BE49-F238E27FC236}">
                  <a16:creationId xmlns:a16="http://schemas.microsoft.com/office/drawing/2014/main" id="{F56AF65B-9CCC-41BB-8428-9BEAB56481E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09" name="Green Oval 28">
            <a:extLst>
              <a:ext uri="{FF2B5EF4-FFF2-40B4-BE49-F238E27FC236}">
                <a16:creationId xmlns:a16="http://schemas.microsoft.com/office/drawing/2014/main" id="{B2E46F73-B6D3-46C9-99A4-3337CEFED996}"/>
              </a:ext>
            </a:extLst>
          </p:cNvPr>
          <p:cNvGrpSpPr>
            <a:grpSpLocks noChangeAspect="1"/>
          </p:cNvGrpSpPr>
          <p:nvPr/>
        </p:nvGrpSpPr>
        <p:grpSpPr>
          <a:xfrm>
            <a:off x="9035440" y="1188575"/>
            <a:ext cx="295736" cy="295736"/>
            <a:chOff x="864708" y="7928616"/>
            <a:chExt cx="402336" cy="402336"/>
          </a:xfrm>
        </p:grpSpPr>
        <p:sp>
          <p:nvSpPr>
            <p:cNvPr id="210" name="Oval 209">
              <a:extLst>
                <a:ext uri="{FF2B5EF4-FFF2-40B4-BE49-F238E27FC236}">
                  <a16:creationId xmlns:a16="http://schemas.microsoft.com/office/drawing/2014/main" id="{3E2AEF99-2BAF-49BF-B7E1-6DBDA749806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11" name="Oval 210">
              <a:extLst>
                <a:ext uri="{FF2B5EF4-FFF2-40B4-BE49-F238E27FC236}">
                  <a16:creationId xmlns:a16="http://schemas.microsoft.com/office/drawing/2014/main" id="{C139A242-9503-4116-B543-4F04FFED3D4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12" name="Green Oval 29">
            <a:extLst>
              <a:ext uri="{FF2B5EF4-FFF2-40B4-BE49-F238E27FC236}">
                <a16:creationId xmlns:a16="http://schemas.microsoft.com/office/drawing/2014/main" id="{AACC3ED9-6D9E-4941-B724-D6E216AFD6B2}"/>
              </a:ext>
            </a:extLst>
          </p:cNvPr>
          <p:cNvGrpSpPr>
            <a:grpSpLocks noChangeAspect="1"/>
          </p:cNvGrpSpPr>
          <p:nvPr/>
        </p:nvGrpSpPr>
        <p:grpSpPr>
          <a:xfrm>
            <a:off x="9734455" y="991417"/>
            <a:ext cx="295736" cy="295736"/>
            <a:chOff x="864708" y="7928616"/>
            <a:chExt cx="402336" cy="402336"/>
          </a:xfrm>
        </p:grpSpPr>
        <p:sp>
          <p:nvSpPr>
            <p:cNvPr id="213" name="Oval 212">
              <a:extLst>
                <a:ext uri="{FF2B5EF4-FFF2-40B4-BE49-F238E27FC236}">
                  <a16:creationId xmlns:a16="http://schemas.microsoft.com/office/drawing/2014/main" id="{A6023970-52EA-49A5-9E79-323A5D23D0A5}"/>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14" name="Oval 213">
              <a:extLst>
                <a:ext uri="{FF2B5EF4-FFF2-40B4-BE49-F238E27FC236}">
                  <a16:creationId xmlns:a16="http://schemas.microsoft.com/office/drawing/2014/main" id="{16DA005F-0DE8-4AC1-A5CD-653BA1178AF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15" name="Green Oval 30">
            <a:extLst>
              <a:ext uri="{FF2B5EF4-FFF2-40B4-BE49-F238E27FC236}">
                <a16:creationId xmlns:a16="http://schemas.microsoft.com/office/drawing/2014/main" id="{8C9F11BA-63DF-423F-953D-305D9120CBB8}"/>
              </a:ext>
            </a:extLst>
          </p:cNvPr>
          <p:cNvGrpSpPr>
            <a:grpSpLocks noChangeAspect="1"/>
          </p:cNvGrpSpPr>
          <p:nvPr/>
        </p:nvGrpSpPr>
        <p:grpSpPr>
          <a:xfrm>
            <a:off x="9931612" y="1487297"/>
            <a:ext cx="295736" cy="295736"/>
            <a:chOff x="864708" y="7928616"/>
            <a:chExt cx="402336" cy="402336"/>
          </a:xfrm>
        </p:grpSpPr>
        <p:sp>
          <p:nvSpPr>
            <p:cNvPr id="216" name="Oval 215">
              <a:extLst>
                <a:ext uri="{FF2B5EF4-FFF2-40B4-BE49-F238E27FC236}">
                  <a16:creationId xmlns:a16="http://schemas.microsoft.com/office/drawing/2014/main" id="{8EE25BF0-2CBC-42B6-8B2A-CFD8CF86D92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17" name="Oval 216">
              <a:extLst>
                <a:ext uri="{FF2B5EF4-FFF2-40B4-BE49-F238E27FC236}">
                  <a16:creationId xmlns:a16="http://schemas.microsoft.com/office/drawing/2014/main" id="{D2B51F0D-45CF-4CA6-B507-885A8939FF8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18" name="Green Oval 31">
            <a:extLst>
              <a:ext uri="{FF2B5EF4-FFF2-40B4-BE49-F238E27FC236}">
                <a16:creationId xmlns:a16="http://schemas.microsoft.com/office/drawing/2014/main" id="{CE499B2C-D65B-4339-9C1A-DFED35B1B464}"/>
              </a:ext>
            </a:extLst>
          </p:cNvPr>
          <p:cNvGrpSpPr>
            <a:grpSpLocks noChangeAspect="1"/>
          </p:cNvGrpSpPr>
          <p:nvPr/>
        </p:nvGrpSpPr>
        <p:grpSpPr>
          <a:xfrm>
            <a:off x="10427492" y="1196517"/>
            <a:ext cx="295736" cy="295736"/>
            <a:chOff x="864708" y="7928616"/>
            <a:chExt cx="402336" cy="402336"/>
          </a:xfrm>
        </p:grpSpPr>
        <p:sp>
          <p:nvSpPr>
            <p:cNvPr id="219" name="Oval 218">
              <a:extLst>
                <a:ext uri="{FF2B5EF4-FFF2-40B4-BE49-F238E27FC236}">
                  <a16:creationId xmlns:a16="http://schemas.microsoft.com/office/drawing/2014/main" id="{2D4A1B29-3FE7-4B65-B7C7-E66EFE6D31A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20" name="Oval 219">
              <a:extLst>
                <a:ext uri="{FF2B5EF4-FFF2-40B4-BE49-F238E27FC236}">
                  <a16:creationId xmlns:a16="http://schemas.microsoft.com/office/drawing/2014/main" id="{7E74EE9A-A0C8-4A0A-AEBB-531A0E3763BC}"/>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21" name="Green Oval 32">
            <a:extLst>
              <a:ext uri="{FF2B5EF4-FFF2-40B4-BE49-F238E27FC236}">
                <a16:creationId xmlns:a16="http://schemas.microsoft.com/office/drawing/2014/main" id="{9DE321DE-2E10-4AD1-8C79-62A3BEA9BC9A}"/>
              </a:ext>
            </a:extLst>
          </p:cNvPr>
          <p:cNvGrpSpPr>
            <a:grpSpLocks noChangeAspect="1"/>
          </p:cNvGrpSpPr>
          <p:nvPr/>
        </p:nvGrpSpPr>
        <p:grpSpPr>
          <a:xfrm>
            <a:off x="3332809" y="1040708"/>
            <a:ext cx="295736" cy="295736"/>
            <a:chOff x="864708" y="7928616"/>
            <a:chExt cx="402336" cy="402336"/>
          </a:xfrm>
        </p:grpSpPr>
        <p:sp>
          <p:nvSpPr>
            <p:cNvPr id="222" name="Oval 221">
              <a:extLst>
                <a:ext uri="{FF2B5EF4-FFF2-40B4-BE49-F238E27FC236}">
                  <a16:creationId xmlns:a16="http://schemas.microsoft.com/office/drawing/2014/main" id="{F9CA7260-F1B4-42FF-A634-117E2D0B8C5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23" name="Oval 222">
              <a:extLst>
                <a:ext uri="{FF2B5EF4-FFF2-40B4-BE49-F238E27FC236}">
                  <a16:creationId xmlns:a16="http://schemas.microsoft.com/office/drawing/2014/main" id="{B8211DBA-D3A0-4CF1-9778-E5EE79A95C4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24" name="Green Oval 33">
            <a:extLst>
              <a:ext uri="{FF2B5EF4-FFF2-40B4-BE49-F238E27FC236}">
                <a16:creationId xmlns:a16="http://schemas.microsoft.com/office/drawing/2014/main" id="{AC58B2F9-2984-4A36-8992-0AC5E9340DBE}"/>
              </a:ext>
            </a:extLst>
          </p:cNvPr>
          <p:cNvGrpSpPr>
            <a:grpSpLocks noChangeAspect="1"/>
          </p:cNvGrpSpPr>
          <p:nvPr/>
        </p:nvGrpSpPr>
        <p:grpSpPr>
          <a:xfrm>
            <a:off x="9531320" y="1936879"/>
            <a:ext cx="295736" cy="295736"/>
            <a:chOff x="864708" y="7928616"/>
            <a:chExt cx="402336" cy="402336"/>
          </a:xfrm>
        </p:grpSpPr>
        <p:sp>
          <p:nvSpPr>
            <p:cNvPr id="225" name="Oval 224">
              <a:extLst>
                <a:ext uri="{FF2B5EF4-FFF2-40B4-BE49-F238E27FC236}">
                  <a16:creationId xmlns:a16="http://schemas.microsoft.com/office/drawing/2014/main" id="{52FD80F2-F593-473B-B3DF-2D007F4EA9D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26" name="Oval 225">
              <a:extLst>
                <a:ext uri="{FF2B5EF4-FFF2-40B4-BE49-F238E27FC236}">
                  <a16:creationId xmlns:a16="http://schemas.microsoft.com/office/drawing/2014/main" id="{FC4CF8FF-3129-4341-8210-7BCD541427F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27" name="Green Oval 34">
            <a:extLst>
              <a:ext uri="{FF2B5EF4-FFF2-40B4-BE49-F238E27FC236}">
                <a16:creationId xmlns:a16="http://schemas.microsoft.com/office/drawing/2014/main" id="{6DF4F2BB-EC84-45B7-9131-E074AE399DC5}"/>
              </a:ext>
            </a:extLst>
          </p:cNvPr>
          <p:cNvGrpSpPr>
            <a:grpSpLocks noChangeAspect="1"/>
          </p:cNvGrpSpPr>
          <p:nvPr/>
        </p:nvGrpSpPr>
        <p:grpSpPr>
          <a:xfrm>
            <a:off x="8635149" y="2383468"/>
            <a:ext cx="295736" cy="295736"/>
            <a:chOff x="864708" y="7928616"/>
            <a:chExt cx="402336" cy="402336"/>
          </a:xfrm>
        </p:grpSpPr>
        <p:sp>
          <p:nvSpPr>
            <p:cNvPr id="228" name="Oval 227">
              <a:extLst>
                <a:ext uri="{FF2B5EF4-FFF2-40B4-BE49-F238E27FC236}">
                  <a16:creationId xmlns:a16="http://schemas.microsoft.com/office/drawing/2014/main" id="{F733BDD3-B0BD-4306-96A7-6A9F3BDC80B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29" name="Oval 228">
              <a:extLst>
                <a:ext uri="{FF2B5EF4-FFF2-40B4-BE49-F238E27FC236}">
                  <a16:creationId xmlns:a16="http://schemas.microsoft.com/office/drawing/2014/main" id="{C2B2FE52-E0A5-4842-8715-0F5C97C9B39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30" name="Green Oval 35">
            <a:extLst>
              <a:ext uri="{FF2B5EF4-FFF2-40B4-BE49-F238E27FC236}">
                <a16:creationId xmlns:a16="http://schemas.microsoft.com/office/drawing/2014/main" id="{96825177-19E3-40F3-9EA6-8280EE87B54F}"/>
              </a:ext>
            </a:extLst>
          </p:cNvPr>
          <p:cNvGrpSpPr>
            <a:grpSpLocks noChangeAspect="1"/>
          </p:cNvGrpSpPr>
          <p:nvPr/>
        </p:nvGrpSpPr>
        <p:grpSpPr>
          <a:xfrm>
            <a:off x="8188559" y="2532831"/>
            <a:ext cx="295736" cy="295736"/>
            <a:chOff x="864708" y="7928616"/>
            <a:chExt cx="402336" cy="402336"/>
          </a:xfrm>
        </p:grpSpPr>
        <p:sp>
          <p:nvSpPr>
            <p:cNvPr id="231" name="Oval 230">
              <a:extLst>
                <a:ext uri="{FF2B5EF4-FFF2-40B4-BE49-F238E27FC236}">
                  <a16:creationId xmlns:a16="http://schemas.microsoft.com/office/drawing/2014/main" id="{777441B1-E927-4B20-B069-3EFC9C6D78D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32" name="Oval 231">
              <a:extLst>
                <a:ext uri="{FF2B5EF4-FFF2-40B4-BE49-F238E27FC236}">
                  <a16:creationId xmlns:a16="http://schemas.microsoft.com/office/drawing/2014/main" id="{46847542-49F6-4B2A-AC6E-5960806B4FC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33" name="Green Oval 36">
            <a:extLst>
              <a:ext uri="{FF2B5EF4-FFF2-40B4-BE49-F238E27FC236}">
                <a16:creationId xmlns:a16="http://schemas.microsoft.com/office/drawing/2014/main" id="{A4726244-C405-4282-861C-C62BB2F66C76}"/>
              </a:ext>
            </a:extLst>
          </p:cNvPr>
          <p:cNvGrpSpPr>
            <a:grpSpLocks noChangeAspect="1"/>
          </p:cNvGrpSpPr>
          <p:nvPr/>
        </p:nvGrpSpPr>
        <p:grpSpPr>
          <a:xfrm>
            <a:off x="7738981" y="2607511"/>
            <a:ext cx="295736" cy="295736"/>
            <a:chOff x="864708" y="7928616"/>
            <a:chExt cx="402336" cy="402336"/>
          </a:xfrm>
        </p:grpSpPr>
        <p:sp>
          <p:nvSpPr>
            <p:cNvPr id="234" name="Oval 233">
              <a:extLst>
                <a:ext uri="{FF2B5EF4-FFF2-40B4-BE49-F238E27FC236}">
                  <a16:creationId xmlns:a16="http://schemas.microsoft.com/office/drawing/2014/main" id="{C79F3FC3-CD57-4C3D-8816-5A5C7D18FE9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35" name="Oval 234">
              <a:extLst>
                <a:ext uri="{FF2B5EF4-FFF2-40B4-BE49-F238E27FC236}">
                  <a16:creationId xmlns:a16="http://schemas.microsoft.com/office/drawing/2014/main" id="{944F8A2F-AB8B-47C7-B7F6-9B9848BADF2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36" name="Green Oval 37">
            <a:extLst>
              <a:ext uri="{FF2B5EF4-FFF2-40B4-BE49-F238E27FC236}">
                <a16:creationId xmlns:a16="http://schemas.microsoft.com/office/drawing/2014/main" id="{0777BAE5-8345-400E-BE5A-54ECA1911416}"/>
              </a:ext>
            </a:extLst>
          </p:cNvPr>
          <p:cNvGrpSpPr>
            <a:grpSpLocks noChangeAspect="1"/>
          </p:cNvGrpSpPr>
          <p:nvPr/>
        </p:nvGrpSpPr>
        <p:grpSpPr>
          <a:xfrm>
            <a:off x="6992172" y="3354320"/>
            <a:ext cx="295736" cy="295736"/>
            <a:chOff x="864708" y="7928616"/>
            <a:chExt cx="402336" cy="402336"/>
          </a:xfrm>
        </p:grpSpPr>
        <p:sp>
          <p:nvSpPr>
            <p:cNvPr id="237" name="Oval 236">
              <a:extLst>
                <a:ext uri="{FF2B5EF4-FFF2-40B4-BE49-F238E27FC236}">
                  <a16:creationId xmlns:a16="http://schemas.microsoft.com/office/drawing/2014/main" id="{EBBAD363-D422-48F1-A23D-D2D30BE2BAFE}"/>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38" name="Oval 237">
              <a:extLst>
                <a:ext uri="{FF2B5EF4-FFF2-40B4-BE49-F238E27FC236}">
                  <a16:creationId xmlns:a16="http://schemas.microsoft.com/office/drawing/2014/main" id="{007A3683-BBAE-4ABB-B9CE-3000035F5B80}"/>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39" name="Green Oval 38">
            <a:extLst>
              <a:ext uri="{FF2B5EF4-FFF2-40B4-BE49-F238E27FC236}">
                <a16:creationId xmlns:a16="http://schemas.microsoft.com/office/drawing/2014/main" id="{040F9C46-2EDE-454F-A3B2-7F7AB6354B06}"/>
              </a:ext>
            </a:extLst>
          </p:cNvPr>
          <p:cNvGrpSpPr>
            <a:grpSpLocks noChangeAspect="1"/>
          </p:cNvGrpSpPr>
          <p:nvPr/>
        </p:nvGrpSpPr>
        <p:grpSpPr>
          <a:xfrm>
            <a:off x="9680683" y="4922617"/>
            <a:ext cx="295736" cy="295736"/>
            <a:chOff x="864708" y="7928616"/>
            <a:chExt cx="402336" cy="402336"/>
          </a:xfrm>
        </p:grpSpPr>
        <p:sp>
          <p:nvSpPr>
            <p:cNvPr id="240" name="Oval 239">
              <a:extLst>
                <a:ext uri="{FF2B5EF4-FFF2-40B4-BE49-F238E27FC236}">
                  <a16:creationId xmlns:a16="http://schemas.microsoft.com/office/drawing/2014/main" id="{17F03B44-009D-4A18-AE34-2A5AB7196FB6}"/>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41" name="Oval 240">
              <a:extLst>
                <a:ext uri="{FF2B5EF4-FFF2-40B4-BE49-F238E27FC236}">
                  <a16:creationId xmlns:a16="http://schemas.microsoft.com/office/drawing/2014/main" id="{1F564138-3483-42EB-BC25-6429B0DEFE82}"/>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42" name="Green Oval 39">
            <a:extLst>
              <a:ext uri="{FF2B5EF4-FFF2-40B4-BE49-F238E27FC236}">
                <a16:creationId xmlns:a16="http://schemas.microsoft.com/office/drawing/2014/main" id="{9EDDC578-343C-4F16-B64E-DBBC92F5ADC2}"/>
              </a:ext>
            </a:extLst>
          </p:cNvPr>
          <p:cNvGrpSpPr>
            <a:grpSpLocks noChangeAspect="1"/>
          </p:cNvGrpSpPr>
          <p:nvPr/>
        </p:nvGrpSpPr>
        <p:grpSpPr>
          <a:xfrm>
            <a:off x="6917491" y="1487297"/>
            <a:ext cx="295736" cy="295736"/>
            <a:chOff x="864708" y="7928616"/>
            <a:chExt cx="402336" cy="402336"/>
          </a:xfrm>
        </p:grpSpPr>
        <p:sp>
          <p:nvSpPr>
            <p:cNvPr id="243" name="Oval 242">
              <a:extLst>
                <a:ext uri="{FF2B5EF4-FFF2-40B4-BE49-F238E27FC236}">
                  <a16:creationId xmlns:a16="http://schemas.microsoft.com/office/drawing/2014/main" id="{12AAC000-E974-4879-AF33-7AD726154F7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44" name="Oval 243">
              <a:extLst>
                <a:ext uri="{FF2B5EF4-FFF2-40B4-BE49-F238E27FC236}">
                  <a16:creationId xmlns:a16="http://schemas.microsoft.com/office/drawing/2014/main" id="{C4351AF4-8CA5-4951-B10D-6407B7ADEDC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45" name="Green Oval 40">
            <a:extLst>
              <a:ext uri="{FF2B5EF4-FFF2-40B4-BE49-F238E27FC236}">
                <a16:creationId xmlns:a16="http://schemas.microsoft.com/office/drawing/2014/main" id="{86BC0870-2AEF-42EB-A66B-E3F411C97006}"/>
              </a:ext>
            </a:extLst>
          </p:cNvPr>
          <p:cNvGrpSpPr>
            <a:grpSpLocks noChangeAspect="1"/>
          </p:cNvGrpSpPr>
          <p:nvPr/>
        </p:nvGrpSpPr>
        <p:grpSpPr>
          <a:xfrm>
            <a:off x="10128769" y="4101128"/>
            <a:ext cx="295736" cy="295736"/>
            <a:chOff x="864708" y="7928616"/>
            <a:chExt cx="402336" cy="402336"/>
          </a:xfrm>
        </p:grpSpPr>
        <p:sp>
          <p:nvSpPr>
            <p:cNvPr id="246" name="Oval 245">
              <a:extLst>
                <a:ext uri="{FF2B5EF4-FFF2-40B4-BE49-F238E27FC236}">
                  <a16:creationId xmlns:a16="http://schemas.microsoft.com/office/drawing/2014/main" id="{919F355C-81B9-49A4-874D-3A98F64C45FA}"/>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47" name="Oval 246">
              <a:extLst>
                <a:ext uri="{FF2B5EF4-FFF2-40B4-BE49-F238E27FC236}">
                  <a16:creationId xmlns:a16="http://schemas.microsoft.com/office/drawing/2014/main" id="{5761859E-4D94-4BFA-91BD-634841CD7FC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48" name="Green Oval 41">
            <a:extLst>
              <a:ext uri="{FF2B5EF4-FFF2-40B4-BE49-F238E27FC236}">
                <a16:creationId xmlns:a16="http://schemas.microsoft.com/office/drawing/2014/main" id="{EF5E6432-DF2D-4272-8513-E8DDA60458BE}"/>
              </a:ext>
            </a:extLst>
          </p:cNvPr>
          <p:cNvGrpSpPr>
            <a:grpSpLocks noChangeAspect="1"/>
          </p:cNvGrpSpPr>
          <p:nvPr/>
        </p:nvGrpSpPr>
        <p:grpSpPr>
          <a:xfrm>
            <a:off x="9307279" y="1636659"/>
            <a:ext cx="295736" cy="295736"/>
            <a:chOff x="864708" y="7928616"/>
            <a:chExt cx="402336" cy="402336"/>
          </a:xfrm>
        </p:grpSpPr>
        <p:sp>
          <p:nvSpPr>
            <p:cNvPr id="249" name="Oval 248">
              <a:extLst>
                <a:ext uri="{FF2B5EF4-FFF2-40B4-BE49-F238E27FC236}">
                  <a16:creationId xmlns:a16="http://schemas.microsoft.com/office/drawing/2014/main" id="{9DAEF29B-B058-45D7-99AA-4C6FCC2C96E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50" name="Oval 249">
              <a:extLst>
                <a:ext uri="{FF2B5EF4-FFF2-40B4-BE49-F238E27FC236}">
                  <a16:creationId xmlns:a16="http://schemas.microsoft.com/office/drawing/2014/main" id="{CC84A9C4-9DFE-4E84-A122-2B06087ED15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51" name="Green Oval 42">
            <a:extLst>
              <a:ext uri="{FF2B5EF4-FFF2-40B4-BE49-F238E27FC236}">
                <a16:creationId xmlns:a16="http://schemas.microsoft.com/office/drawing/2014/main" id="{060089C7-8002-4C90-A8F7-0C8E75AB2DEC}"/>
              </a:ext>
            </a:extLst>
          </p:cNvPr>
          <p:cNvGrpSpPr>
            <a:grpSpLocks noChangeAspect="1"/>
          </p:cNvGrpSpPr>
          <p:nvPr/>
        </p:nvGrpSpPr>
        <p:grpSpPr>
          <a:xfrm>
            <a:off x="6992172" y="3729219"/>
            <a:ext cx="295736" cy="295736"/>
            <a:chOff x="864708" y="7928616"/>
            <a:chExt cx="402336" cy="402336"/>
          </a:xfrm>
        </p:grpSpPr>
        <p:sp>
          <p:nvSpPr>
            <p:cNvPr id="252" name="Oval 251">
              <a:extLst>
                <a:ext uri="{FF2B5EF4-FFF2-40B4-BE49-F238E27FC236}">
                  <a16:creationId xmlns:a16="http://schemas.microsoft.com/office/drawing/2014/main" id="{97B1278D-C128-4980-9A36-0BDBC010AFA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53" name="Oval 252">
              <a:extLst>
                <a:ext uri="{FF2B5EF4-FFF2-40B4-BE49-F238E27FC236}">
                  <a16:creationId xmlns:a16="http://schemas.microsoft.com/office/drawing/2014/main" id="{4EFF5894-0334-4A1F-8567-E3B211A12CA5}"/>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54" name="Green Oval 43">
            <a:extLst>
              <a:ext uri="{FF2B5EF4-FFF2-40B4-BE49-F238E27FC236}">
                <a16:creationId xmlns:a16="http://schemas.microsoft.com/office/drawing/2014/main" id="{64DD0F3D-C7D0-485D-B3FD-ABF13B7C71EA}"/>
              </a:ext>
            </a:extLst>
          </p:cNvPr>
          <p:cNvGrpSpPr>
            <a:grpSpLocks noChangeAspect="1"/>
          </p:cNvGrpSpPr>
          <p:nvPr/>
        </p:nvGrpSpPr>
        <p:grpSpPr>
          <a:xfrm>
            <a:off x="9980900" y="4740585"/>
            <a:ext cx="295736" cy="295736"/>
            <a:chOff x="864708" y="7928616"/>
            <a:chExt cx="402336" cy="402336"/>
          </a:xfrm>
        </p:grpSpPr>
        <p:sp>
          <p:nvSpPr>
            <p:cNvPr id="255" name="Oval 254">
              <a:extLst>
                <a:ext uri="{FF2B5EF4-FFF2-40B4-BE49-F238E27FC236}">
                  <a16:creationId xmlns:a16="http://schemas.microsoft.com/office/drawing/2014/main" id="{9CC7BBCC-11BE-4487-A856-3CCE8B4D0A7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56" name="Oval 255">
              <a:extLst>
                <a:ext uri="{FF2B5EF4-FFF2-40B4-BE49-F238E27FC236}">
                  <a16:creationId xmlns:a16="http://schemas.microsoft.com/office/drawing/2014/main" id="{19FF353A-9EE7-4732-8435-BD43B7C6BC9D}"/>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57" name="Green Oval 44">
            <a:extLst>
              <a:ext uri="{FF2B5EF4-FFF2-40B4-BE49-F238E27FC236}">
                <a16:creationId xmlns:a16="http://schemas.microsoft.com/office/drawing/2014/main" id="{0C2B04F2-B7AB-457B-8851-2666DE0F373D}"/>
              </a:ext>
            </a:extLst>
          </p:cNvPr>
          <p:cNvGrpSpPr>
            <a:grpSpLocks noChangeAspect="1"/>
          </p:cNvGrpSpPr>
          <p:nvPr/>
        </p:nvGrpSpPr>
        <p:grpSpPr>
          <a:xfrm>
            <a:off x="8635149" y="1337937"/>
            <a:ext cx="295736" cy="295736"/>
            <a:chOff x="864708" y="7928616"/>
            <a:chExt cx="402336" cy="402336"/>
          </a:xfrm>
        </p:grpSpPr>
        <p:sp>
          <p:nvSpPr>
            <p:cNvPr id="258" name="Oval 257">
              <a:extLst>
                <a:ext uri="{FF2B5EF4-FFF2-40B4-BE49-F238E27FC236}">
                  <a16:creationId xmlns:a16="http://schemas.microsoft.com/office/drawing/2014/main" id="{19F1FE1F-84C7-4544-9457-D062AB563F0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59" name="Oval 258">
              <a:extLst>
                <a:ext uri="{FF2B5EF4-FFF2-40B4-BE49-F238E27FC236}">
                  <a16:creationId xmlns:a16="http://schemas.microsoft.com/office/drawing/2014/main" id="{D70B3A89-47C8-4BC5-9C46-25F0ED4723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60" name="Green Oval 45">
            <a:extLst>
              <a:ext uri="{FF2B5EF4-FFF2-40B4-BE49-F238E27FC236}">
                <a16:creationId xmlns:a16="http://schemas.microsoft.com/office/drawing/2014/main" id="{DFD8225B-A556-481C-ADE8-37218A5BD23E}"/>
              </a:ext>
            </a:extLst>
          </p:cNvPr>
          <p:cNvGrpSpPr>
            <a:grpSpLocks noChangeAspect="1"/>
          </p:cNvGrpSpPr>
          <p:nvPr/>
        </p:nvGrpSpPr>
        <p:grpSpPr>
          <a:xfrm>
            <a:off x="8709831" y="3561124"/>
            <a:ext cx="295736" cy="295736"/>
            <a:chOff x="864708" y="7928616"/>
            <a:chExt cx="402336" cy="402336"/>
          </a:xfrm>
        </p:grpSpPr>
        <p:sp>
          <p:nvSpPr>
            <p:cNvPr id="261" name="Oval 260">
              <a:extLst>
                <a:ext uri="{FF2B5EF4-FFF2-40B4-BE49-F238E27FC236}">
                  <a16:creationId xmlns:a16="http://schemas.microsoft.com/office/drawing/2014/main" id="{7C9685C7-AEF3-4083-8A2F-373FCAAC676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62" name="Oval 261">
              <a:extLst>
                <a:ext uri="{FF2B5EF4-FFF2-40B4-BE49-F238E27FC236}">
                  <a16:creationId xmlns:a16="http://schemas.microsoft.com/office/drawing/2014/main" id="{EC72785B-E281-4F74-B97F-72EA51E91C1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63" name="Green Oval 46">
            <a:extLst>
              <a:ext uri="{FF2B5EF4-FFF2-40B4-BE49-F238E27FC236}">
                <a16:creationId xmlns:a16="http://schemas.microsoft.com/office/drawing/2014/main" id="{CE705661-390D-48EA-AEAA-3D849EB25C7D}"/>
              </a:ext>
            </a:extLst>
          </p:cNvPr>
          <p:cNvGrpSpPr>
            <a:grpSpLocks noChangeAspect="1"/>
          </p:cNvGrpSpPr>
          <p:nvPr/>
        </p:nvGrpSpPr>
        <p:grpSpPr>
          <a:xfrm>
            <a:off x="9381959" y="4847936"/>
            <a:ext cx="295736" cy="295736"/>
            <a:chOff x="864708" y="7928616"/>
            <a:chExt cx="402336" cy="402336"/>
          </a:xfrm>
        </p:grpSpPr>
        <p:sp>
          <p:nvSpPr>
            <p:cNvPr id="264" name="Oval 263">
              <a:extLst>
                <a:ext uri="{FF2B5EF4-FFF2-40B4-BE49-F238E27FC236}">
                  <a16:creationId xmlns:a16="http://schemas.microsoft.com/office/drawing/2014/main" id="{B1620CA2-6DE3-42EF-922E-C710D81A3CC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65" name="Oval 264">
              <a:extLst>
                <a:ext uri="{FF2B5EF4-FFF2-40B4-BE49-F238E27FC236}">
                  <a16:creationId xmlns:a16="http://schemas.microsoft.com/office/drawing/2014/main" id="{211AA73F-7CAC-43AB-BE79-5C5E56D76B36}"/>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66" name="Green Oval 47">
            <a:extLst>
              <a:ext uri="{FF2B5EF4-FFF2-40B4-BE49-F238E27FC236}">
                <a16:creationId xmlns:a16="http://schemas.microsoft.com/office/drawing/2014/main" id="{E14A50F4-3323-42DE-906A-12CA370542E9}"/>
              </a:ext>
            </a:extLst>
          </p:cNvPr>
          <p:cNvGrpSpPr>
            <a:grpSpLocks noChangeAspect="1"/>
          </p:cNvGrpSpPr>
          <p:nvPr/>
        </p:nvGrpSpPr>
        <p:grpSpPr>
          <a:xfrm>
            <a:off x="1316425" y="1218136"/>
            <a:ext cx="295736" cy="295736"/>
            <a:chOff x="864708" y="7928616"/>
            <a:chExt cx="402336" cy="402336"/>
          </a:xfrm>
        </p:grpSpPr>
        <p:sp>
          <p:nvSpPr>
            <p:cNvPr id="267" name="Oval 266">
              <a:extLst>
                <a:ext uri="{FF2B5EF4-FFF2-40B4-BE49-F238E27FC236}">
                  <a16:creationId xmlns:a16="http://schemas.microsoft.com/office/drawing/2014/main" id="{0E3E9C0B-643F-439F-AB84-D60A374D128C}"/>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68" name="Oval 267">
              <a:extLst>
                <a:ext uri="{FF2B5EF4-FFF2-40B4-BE49-F238E27FC236}">
                  <a16:creationId xmlns:a16="http://schemas.microsoft.com/office/drawing/2014/main" id="{BEE2CF87-4250-477F-B28D-D374640048AF}"/>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69" name="Green Oval 48">
            <a:extLst>
              <a:ext uri="{FF2B5EF4-FFF2-40B4-BE49-F238E27FC236}">
                <a16:creationId xmlns:a16="http://schemas.microsoft.com/office/drawing/2014/main" id="{57D759E7-FC6A-4375-925E-ED546BFD3AC7}"/>
              </a:ext>
            </a:extLst>
          </p:cNvPr>
          <p:cNvGrpSpPr>
            <a:grpSpLocks noChangeAspect="1"/>
          </p:cNvGrpSpPr>
          <p:nvPr/>
        </p:nvGrpSpPr>
        <p:grpSpPr>
          <a:xfrm>
            <a:off x="2063233" y="1263255"/>
            <a:ext cx="295736" cy="295736"/>
            <a:chOff x="864708" y="7928616"/>
            <a:chExt cx="402336" cy="402336"/>
          </a:xfrm>
        </p:grpSpPr>
        <p:sp>
          <p:nvSpPr>
            <p:cNvPr id="270" name="Oval 269">
              <a:extLst>
                <a:ext uri="{FF2B5EF4-FFF2-40B4-BE49-F238E27FC236}">
                  <a16:creationId xmlns:a16="http://schemas.microsoft.com/office/drawing/2014/main" id="{0E01ED1E-06EE-4E5D-A8B4-35C6B99AAD9D}"/>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71" name="Oval 270">
              <a:extLst>
                <a:ext uri="{FF2B5EF4-FFF2-40B4-BE49-F238E27FC236}">
                  <a16:creationId xmlns:a16="http://schemas.microsoft.com/office/drawing/2014/main" id="{6CC9B52B-61F2-4CE5-A08F-0B1C69F31274}"/>
                </a:ext>
              </a:extLst>
            </p:cNvPr>
            <p:cNvSpPr/>
            <p:nvPr/>
          </p:nvSpPr>
          <p:spPr bwMode="auto">
            <a:xfrm>
              <a:off x="911669" y="7975580"/>
              <a:ext cx="308414" cy="308408"/>
            </a:xfrm>
            <a:prstGeom prst="ellipse">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72" name="Green Oval 49">
            <a:extLst>
              <a:ext uri="{FF2B5EF4-FFF2-40B4-BE49-F238E27FC236}">
                <a16:creationId xmlns:a16="http://schemas.microsoft.com/office/drawing/2014/main" id="{052558F5-5ACC-455C-9A49-C586EB70A46E}"/>
              </a:ext>
            </a:extLst>
          </p:cNvPr>
          <p:cNvGrpSpPr>
            <a:grpSpLocks noChangeAspect="1"/>
          </p:cNvGrpSpPr>
          <p:nvPr/>
        </p:nvGrpSpPr>
        <p:grpSpPr>
          <a:xfrm>
            <a:off x="1915367" y="1781231"/>
            <a:ext cx="295736" cy="295736"/>
            <a:chOff x="864708" y="7928616"/>
            <a:chExt cx="402336" cy="402336"/>
          </a:xfrm>
        </p:grpSpPr>
        <p:sp>
          <p:nvSpPr>
            <p:cNvPr id="273" name="Oval 272">
              <a:extLst>
                <a:ext uri="{FF2B5EF4-FFF2-40B4-BE49-F238E27FC236}">
                  <a16:creationId xmlns:a16="http://schemas.microsoft.com/office/drawing/2014/main" id="{3ECCC58B-9D5C-409D-9A8C-1FBF604000B1}"/>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74" name="Oval 273">
              <a:extLst>
                <a:ext uri="{FF2B5EF4-FFF2-40B4-BE49-F238E27FC236}">
                  <a16:creationId xmlns:a16="http://schemas.microsoft.com/office/drawing/2014/main" id="{275F087E-D309-43FD-AF3F-15F36148339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75" name="Green Oval 50">
            <a:extLst>
              <a:ext uri="{FF2B5EF4-FFF2-40B4-BE49-F238E27FC236}">
                <a16:creationId xmlns:a16="http://schemas.microsoft.com/office/drawing/2014/main" id="{A7367897-B16A-4BB6-990A-4807A7A05282}"/>
              </a:ext>
            </a:extLst>
          </p:cNvPr>
          <p:cNvGrpSpPr>
            <a:grpSpLocks noChangeAspect="1"/>
          </p:cNvGrpSpPr>
          <p:nvPr/>
        </p:nvGrpSpPr>
        <p:grpSpPr>
          <a:xfrm>
            <a:off x="2959405" y="740489"/>
            <a:ext cx="295736" cy="295736"/>
            <a:chOff x="864708" y="7928616"/>
            <a:chExt cx="402336" cy="402336"/>
          </a:xfrm>
        </p:grpSpPr>
        <p:sp>
          <p:nvSpPr>
            <p:cNvPr id="276" name="Oval 275">
              <a:extLst>
                <a:ext uri="{FF2B5EF4-FFF2-40B4-BE49-F238E27FC236}">
                  <a16:creationId xmlns:a16="http://schemas.microsoft.com/office/drawing/2014/main" id="{D1136110-968E-46C0-B43D-922751B1476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77" name="Oval 276">
              <a:extLst>
                <a:ext uri="{FF2B5EF4-FFF2-40B4-BE49-F238E27FC236}">
                  <a16:creationId xmlns:a16="http://schemas.microsoft.com/office/drawing/2014/main" id="{157726F8-F03E-4D2D-9FE8-FE550D6DE01E}"/>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78" name="Green Oval 51">
            <a:extLst>
              <a:ext uri="{FF2B5EF4-FFF2-40B4-BE49-F238E27FC236}">
                <a16:creationId xmlns:a16="http://schemas.microsoft.com/office/drawing/2014/main" id="{E5F3DDF7-B993-4EC4-871B-C01CCC51E3A9}"/>
              </a:ext>
            </a:extLst>
          </p:cNvPr>
          <p:cNvGrpSpPr>
            <a:grpSpLocks noChangeAspect="1"/>
          </p:cNvGrpSpPr>
          <p:nvPr/>
        </p:nvGrpSpPr>
        <p:grpSpPr>
          <a:xfrm>
            <a:off x="2287277" y="1731443"/>
            <a:ext cx="295736" cy="295736"/>
            <a:chOff x="864708" y="7928616"/>
            <a:chExt cx="402336" cy="402336"/>
          </a:xfrm>
        </p:grpSpPr>
        <p:sp>
          <p:nvSpPr>
            <p:cNvPr id="279" name="Oval 278">
              <a:extLst>
                <a:ext uri="{FF2B5EF4-FFF2-40B4-BE49-F238E27FC236}">
                  <a16:creationId xmlns:a16="http://schemas.microsoft.com/office/drawing/2014/main" id="{ECA12A85-11CE-4079-8669-9BA1DC9576EF}"/>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80" name="Oval 279">
              <a:extLst>
                <a:ext uri="{FF2B5EF4-FFF2-40B4-BE49-F238E27FC236}">
                  <a16:creationId xmlns:a16="http://schemas.microsoft.com/office/drawing/2014/main" id="{33517646-DC1C-41C9-B8D0-1A10C24DEDC7}"/>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81" name="Green Oval 52">
            <a:extLst>
              <a:ext uri="{FF2B5EF4-FFF2-40B4-BE49-F238E27FC236}">
                <a16:creationId xmlns:a16="http://schemas.microsoft.com/office/drawing/2014/main" id="{463B789D-406E-4A95-813D-CC3C7EB65BE6}"/>
              </a:ext>
            </a:extLst>
          </p:cNvPr>
          <p:cNvGrpSpPr>
            <a:grpSpLocks noChangeAspect="1"/>
          </p:cNvGrpSpPr>
          <p:nvPr/>
        </p:nvGrpSpPr>
        <p:grpSpPr>
          <a:xfrm>
            <a:off x="2361956" y="2532831"/>
            <a:ext cx="295736" cy="295736"/>
            <a:chOff x="864708" y="7928616"/>
            <a:chExt cx="402336" cy="402336"/>
          </a:xfrm>
        </p:grpSpPr>
        <p:sp>
          <p:nvSpPr>
            <p:cNvPr id="282" name="Oval 281">
              <a:extLst>
                <a:ext uri="{FF2B5EF4-FFF2-40B4-BE49-F238E27FC236}">
                  <a16:creationId xmlns:a16="http://schemas.microsoft.com/office/drawing/2014/main" id="{8DF08378-4E28-4DA0-B443-99094944A727}"/>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83" name="Oval 282">
              <a:extLst>
                <a:ext uri="{FF2B5EF4-FFF2-40B4-BE49-F238E27FC236}">
                  <a16:creationId xmlns:a16="http://schemas.microsoft.com/office/drawing/2014/main" id="{C2A4DB2C-8297-4A4A-8015-4BF8627E76F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84" name="Green Oval 53">
            <a:extLst>
              <a:ext uri="{FF2B5EF4-FFF2-40B4-BE49-F238E27FC236}">
                <a16:creationId xmlns:a16="http://schemas.microsoft.com/office/drawing/2014/main" id="{9BC4E16F-8D40-43E8-B6DA-CC0476183741}"/>
              </a:ext>
            </a:extLst>
          </p:cNvPr>
          <p:cNvGrpSpPr>
            <a:grpSpLocks noChangeAspect="1"/>
          </p:cNvGrpSpPr>
          <p:nvPr/>
        </p:nvGrpSpPr>
        <p:grpSpPr>
          <a:xfrm>
            <a:off x="2723568" y="2312803"/>
            <a:ext cx="295736" cy="295736"/>
            <a:chOff x="864708" y="7928616"/>
            <a:chExt cx="402336" cy="402336"/>
          </a:xfrm>
        </p:grpSpPr>
        <p:sp>
          <p:nvSpPr>
            <p:cNvPr id="285" name="Oval 284">
              <a:extLst>
                <a:ext uri="{FF2B5EF4-FFF2-40B4-BE49-F238E27FC236}">
                  <a16:creationId xmlns:a16="http://schemas.microsoft.com/office/drawing/2014/main" id="{3232FE8D-02E8-4C1C-93DA-0037E01CC38B}"/>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86" name="Oval 285">
              <a:extLst>
                <a:ext uri="{FF2B5EF4-FFF2-40B4-BE49-F238E27FC236}">
                  <a16:creationId xmlns:a16="http://schemas.microsoft.com/office/drawing/2014/main" id="{37223D79-A787-4893-9205-55D17CC877CA}"/>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87" name="Green Oval 54">
            <a:extLst>
              <a:ext uri="{FF2B5EF4-FFF2-40B4-BE49-F238E27FC236}">
                <a16:creationId xmlns:a16="http://schemas.microsoft.com/office/drawing/2014/main" id="{46C6E232-AE98-4E8B-8B56-A074592B53B8}"/>
              </a:ext>
            </a:extLst>
          </p:cNvPr>
          <p:cNvGrpSpPr>
            <a:grpSpLocks noChangeAspect="1"/>
          </p:cNvGrpSpPr>
          <p:nvPr/>
        </p:nvGrpSpPr>
        <p:grpSpPr>
          <a:xfrm>
            <a:off x="5948133" y="3279639"/>
            <a:ext cx="295736" cy="295736"/>
            <a:chOff x="864708" y="7928616"/>
            <a:chExt cx="402336" cy="402336"/>
          </a:xfrm>
        </p:grpSpPr>
        <p:sp>
          <p:nvSpPr>
            <p:cNvPr id="288" name="Oval 287">
              <a:extLst>
                <a:ext uri="{FF2B5EF4-FFF2-40B4-BE49-F238E27FC236}">
                  <a16:creationId xmlns:a16="http://schemas.microsoft.com/office/drawing/2014/main" id="{596D297B-5120-4D39-AF36-A6DC71649E74}"/>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89" name="Oval 288">
              <a:extLst>
                <a:ext uri="{FF2B5EF4-FFF2-40B4-BE49-F238E27FC236}">
                  <a16:creationId xmlns:a16="http://schemas.microsoft.com/office/drawing/2014/main" id="{E7114C77-FD26-4AEC-B42A-B23709E6EEF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90" name="Green Oval 55">
            <a:extLst>
              <a:ext uri="{FF2B5EF4-FFF2-40B4-BE49-F238E27FC236}">
                <a16:creationId xmlns:a16="http://schemas.microsoft.com/office/drawing/2014/main" id="{FFB9AA15-41DE-457A-9D75-98E0E1F3FE7F}"/>
              </a:ext>
            </a:extLst>
          </p:cNvPr>
          <p:cNvGrpSpPr>
            <a:grpSpLocks noChangeAspect="1"/>
          </p:cNvGrpSpPr>
          <p:nvPr/>
        </p:nvGrpSpPr>
        <p:grpSpPr>
          <a:xfrm>
            <a:off x="2137913" y="2833049"/>
            <a:ext cx="295736" cy="295736"/>
            <a:chOff x="864708" y="7928616"/>
            <a:chExt cx="402336" cy="402336"/>
          </a:xfrm>
        </p:grpSpPr>
        <p:sp>
          <p:nvSpPr>
            <p:cNvPr id="291" name="Oval 290">
              <a:extLst>
                <a:ext uri="{FF2B5EF4-FFF2-40B4-BE49-F238E27FC236}">
                  <a16:creationId xmlns:a16="http://schemas.microsoft.com/office/drawing/2014/main" id="{0EBA4654-C616-4B92-A98B-9D98D10E6FD8}"/>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92" name="Oval 291">
              <a:extLst>
                <a:ext uri="{FF2B5EF4-FFF2-40B4-BE49-F238E27FC236}">
                  <a16:creationId xmlns:a16="http://schemas.microsoft.com/office/drawing/2014/main" id="{91EBCD81-B414-4E59-B178-DD069B669F09}"/>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93" name="Green Oval 56">
            <a:extLst>
              <a:ext uri="{FF2B5EF4-FFF2-40B4-BE49-F238E27FC236}">
                <a16:creationId xmlns:a16="http://schemas.microsoft.com/office/drawing/2014/main" id="{5C80013C-8EDF-404C-B128-47EE9873C4A1}"/>
              </a:ext>
            </a:extLst>
          </p:cNvPr>
          <p:cNvGrpSpPr>
            <a:grpSpLocks noChangeAspect="1"/>
          </p:cNvGrpSpPr>
          <p:nvPr/>
        </p:nvGrpSpPr>
        <p:grpSpPr>
          <a:xfrm>
            <a:off x="2585999" y="1561979"/>
            <a:ext cx="295736" cy="295736"/>
            <a:chOff x="864708" y="7928616"/>
            <a:chExt cx="402336" cy="402336"/>
          </a:xfrm>
        </p:grpSpPr>
        <p:sp>
          <p:nvSpPr>
            <p:cNvPr id="294" name="Oval 293">
              <a:extLst>
                <a:ext uri="{FF2B5EF4-FFF2-40B4-BE49-F238E27FC236}">
                  <a16:creationId xmlns:a16="http://schemas.microsoft.com/office/drawing/2014/main" id="{0D41959A-418B-41ED-9C07-4E94CCAD49C9}"/>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95" name="Oval 294">
              <a:extLst>
                <a:ext uri="{FF2B5EF4-FFF2-40B4-BE49-F238E27FC236}">
                  <a16:creationId xmlns:a16="http://schemas.microsoft.com/office/drawing/2014/main" id="{690FCD65-25F3-4CFE-9101-0DEC8C19ADE9}"/>
                </a:ext>
              </a:extLst>
            </p:cNvPr>
            <p:cNvSpPr/>
            <p:nvPr/>
          </p:nvSpPr>
          <p:spPr bwMode="auto">
            <a:xfrm>
              <a:off x="911669" y="7975580"/>
              <a:ext cx="308414" cy="308408"/>
            </a:xfrm>
            <a:prstGeom prst="ellipse">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96" name="Green Oval 57">
            <a:extLst>
              <a:ext uri="{FF2B5EF4-FFF2-40B4-BE49-F238E27FC236}">
                <a16:creationId xmlns:a16="http://schemas.microsoft.com/office/drawing/2014/main" id="{628FDB5A-321E-4971-8EC1-9E5364DDB79E}"/>
              </a:ext>
            </a:extLst>
          </p:cNvPr>
          <p:cNvGrpSpPr>
            <a:grpSpLocks noChangeAspect="1"/>
          </p:cNvGrpSpPr>
          <p:nvPr/>
        </p:nvGrpSpPr>
        <p:grpSpPr>
          <a:xfrm>
            <a:off x="3826013" y="5316125"/>
            <a:ext cx="295736" cy="295736"/>
            <a:chOff x="864708" y="7928616"/>
            <a:chExt cx="402336" cy="402336"/>
          </a:xfrm>
        </p:grpSpPr>
        <p:sp>
          <p:nvSpPr>
            <p:cNvPr id="297" name="Oval 296">
              <a:extLst>
                <a:ext uri="{FF2B5EF4-FFF2-40B4-BE49-F238E27FC236}">
                  <a16:creationId xmlns:a16="http://schemas.microsoft.com/office/drawing/2014/main" id="{55175418-D849-46D2-8999-B6573B44C12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298" name="Oval 297">
              <a:extLst>
                <a:ext uri="{FF2B5EF4-FFF2-40B4-BE49-F238E27FC236}">
                  <a16:creationId xmlns:a16="http://schemas.microsoft.com/office/drawing/2014/main" id="{6FA0E58B-A55E-4F85-8578-A8A1F6C62B2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299" name="Green Oval 58">
            <a:extLst>
              <a:ext uri="{FF2B5EF4-FFF2-40B4-BE49-F238E27FC236}">
                <a16:creationId xmlns:a16="http://schemas.microsoft.com/office/drawing/2014/main" id="{B3E00C94-8C32-4E7D-B170-A76A42B7E5AF}"/>
              </a:ext>
            </a:extLst>
          </p:cNvPr>
          <p:cNvGrpSpPr>
            <a:grpSpLocks noChangeAspect="1"/>
          </p:cNvGrpSpPr>
          <p:nvPr/>
        </p:nvGrpSpPr>
        <p:grpSpPr>
          <a:xfrm>
            <a:off x="3530279" y="1487297"/>
            <a:ext cx="295736" cy="295736"/>
            <a:chOff x="864708" y="7928616"/>
            <a:chExt cx="402336" cy="402336"/>
          </a:xfrm>
        </p:grpSpPr>
        <p:sp>
          <p:nvSpPr>
            <p:cNvPr id="300" name="Oval 299">
              <a:extLst>
                <a:ext uri="{FF2B5EF4-FFF2-40B4-BE49-F238E27FC236}">
                  <a16:creationId xmlns:a16="http://schemas.microsoft.com/office/drawing/2014/main" id="{FDBAF6AD-9720-44ED-99DE-6B34B8848333}"/>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01" name="Oval 300">
              <a:extLst>
                <a:ext uri="{FF2B5EF4-FFF2-40B4-BE49-F238E27FC236}">
                  <a16:creationId xmlns:a16="http://schemas.microsoft.com/office/drawing/2014/main" id="{C895BEEA-485D-41FF-AD07-A2F8F7E5ACE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302" name="Green Oval 59">
            <a:extLst>
              <a:ext uri="{FF2B5EF4-FFF2-40B4-BE49-F238E27FC236}">
                <a16:creationId xmlns:a16="http://schemas.microsoft.com/office/drawing/2014/main" id="{ED88020C-59E3-4B6C-AC51-AD751A253C39}"/>
              </a:ext>
            </a:extLst>
          </p:cNvPr>
          <p:cNvGrpSpPr>
            <a:grpSpLocks noChangeAspect="1"/>
          </p:cNvGrpSpPr>
          <p:nvPr/>
        </p:nvGrpSpPr>
        <p:grpSpPr>
          <a:xfrm>
            <a:off x="2959405" y="3354320"/>
            <a:ext cx="295736" cy="295736"/>
            <a:chOff x="864708" y="7928616"/>
            <a:chExt cx="402336" cy="402336"/>
          </a:xfrm>
        </p:grpSpPr>
        <p:sp>
          <p:nvSpPr>
            <p:cNvPr id="303" name="Oval 302">
              <a:extLst>
                <a:ext uri="{FF2B5EF4-FFF2-40B4-BE49-F238E27FC236}">
                  <a16:creationId xmlns:a16="http://schemas.microsoft.com/office/drawing/2014/main" id="{389A4325-1C81-4488-B8C6-C8DA7C7B6420}"/>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04" name="Oval 303">
              <a:extLst>
                <a:ext uri="{FF2B5EF4-FFF2-40B4-BE49-F238E27FC236}">
                  <a16:creationId xmlns:a16="http://schemas.microsoft.com/office/drawing/2014/main" id="{9B7654F9-0A09-434B-BD69-62A2464A4054}"/>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305" name="Green Oval 60">
            <a:extLst>
              <a:ext uri="{FF2B5EF4-FFF2-40B4-BE49-F238E27FC236}">
                <a16:creationId xmlns:a16="http://schemas.microsoft.com/office/drawing/2014/main" id="{04A283E4-9F6F-4A58-9E7A-C8BA37E7F2C3}"/>
              </a:ext>
            </a:extLst>
          </p:cNvPr>
          <p:cNvGrpSpPr>
            <a:grpSpLocks noChangeAspect="1"/>
          </p:cNvGrpSpPr>
          <p:nvPr/>
        </p:nvGrpSpPr>
        <p:grpSpPr>
          <a:xfrm>
            <a:off x="3930255" y="4101128"/>
            <a:ext cx="295736" cy="295736"/>
            <a:chOff x="864708" y="7928616"/>
            <a:chExt cx="402336" cy="402336"/>
          </a:xfrm>
        </p:grpSpPr>
        <p:sp>
          <p:nvSpPr>
            <p:cNvPr id="306" name="Oval 305">
              <a:extLst>
                <a:ext uri="{FF2B5EF4-FFF2-40B4-BE49-F238E27FC236}">
                  <a16:creationId xmlns:a16="http://schemas.microsoft.com/office/drawing/2014/main" id="{36BFC6D5-47D1-451D-B7CE-88D1495A9490}"/>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307" name="Oval 306">
              <a:extLst>
                <a:ext uri="{FF2B5EF4-FFF2-40B4-BE49-F238E27FC236}">
                  <a16:creationId xmlns:a16="http://schemas.microsoft.com/office/drawing/2014/main" id="{3ADDE012-1A61-4909-B7B2-81B93257C43B}"/>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308" name="Yellow Oval 28">
            <a:extLst>
              <a:ext uri="{FF2B5EF4-FFF2-40B4-BE49-F238E27FC236}">
                <a16:creationId xmlns:a16="http://schemas.microsoft.com/office/drawing/2014/main" id="{3ADF61E4-8F8A-460E-B04A-2F51A8B35A48}"/>
              </a:ext>
            </a:extLst>
          </p:cNvPr>
          <p:cNvGrpSpPr>
            <a:grpSpLocks noChangeAspect="1"/>
          </p:cNvGrpSpPr>
          <p:nvPr/>
        </p:nvGrpSpPr>
        <p:grpSpPr>
          <a:xfrm>
            <a:off x="1764511" y="1337938"/>
            <a:ext cx="197156" cy="197156"/>
            <a:chOff x="864708" y="7928616"/>
            <a:chExt cx="402336" cy="402336"/>
          </a:xfrm>
        </p:grpSpPr>
        <p:sp>
          <p:nvSpPr>
            <p:cNvPr id="309" name="Oval 308">
              <a:extLst>
                <a:ext uri="{FF2B5EF4-FFF2-40B4-BE49-F238E27FC236}">
                  <a16:creationId xmlns:a16="http://schemas.microsoft.com/office/drawing/2014/main" id="{498EA2E3-C01D-4230-BA72-4423B6A49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10" name="Oval 309">
              <a:extLst>
                <a:ext uri="{FF2B5EF4-FFF2-40B4-BE49-F238E27FC236}">
                  <a16:creationId xmlns:a16="http://schemas.microsoft.com/office/drawing/2014/main" id="{2B624B7C-A437-4568-B6CA-A32098FF1A9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11" name="Yellow Oval 29">
            <a:extLst>
              <a:ext uri="{FF2B5EF4-FFF2-40B4-BE49-F238E27FC236}">
                <a16:creationId xmlns:a16="http://schemas.microsoft.com/office/drawing/2014/main" id="{825C35FB-C236-4101-8EFB-225910AE1EB5}"/>
              </a:ext>
            </a:extLst>
          </p:cNvPr>
          <p:cNvGrpSpPr>
            <a:grpSpLocks noChangeAspect="1"/>
          </p:cNvGrpSpPr>
          <p:nvPr/>
        </p:nvGrpSpPr>
        <p:grpSpPr>
          <a:xfrm>
            <a:off x="3034086" y="1711343"/>
            <a:ext cx="197156" cy="197156"/>
            <a:chOff x="864708" y="7928616"/>
            <a:chExt cx="402336" cy="402336"/>
          </a:xfrm>
        </p:grpSpPr>
        <p:sp>
          <p:nvSpPr>
            <p:cNvPr id="312" name="Oval 311">
              <a:extLst>
                <a:ext uri="{FF2B5EF4-FFF2-40B4-BE49-F238E27FC236}">
                  <a16:creationId xmlns:a16="http://schemas.microsoft.com/office/drawing/2014/main" id="{6B1CEB29-1935-43AE-AAA7-0207F14AA6A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13" name="Oval 312">
              <a:extLst>
                <a:ext uri="{FF2B5EF4-FFF2-40B4-BE49-F238E27FC236}">
                  <a16:creationId xmlns:a16="http://schemas.microsoft.com/office/drawing/2014/main" id="{DAC825F2-1E5F-4D28-9BFE-01024321985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14" name="Yellow Oval 30">
            <a:extLst>
              <a:ext uri="{FF2B5EF4-FFF2-40B4-BE49-F238E27FC236}">
                <a16:creationId xmlns:a16="http://schemas.microsoft.com/office/drawing/2014/main" id="{1EB3AC24-323A-423F-A6F5-659D06758FCE}"/>
              </a:ext>
            </a:extLst>
          </p:cNvPr>
          <p:cNvGrpSpPr>
            <a:grpSpLocks noChangeAspect="1"/>
          </p:cNvGrpSpPr>
          <p:nvPr/>
        </p:nvGrpSpPr>
        <p:grpSpPr>
          <a:xfrm>
            <a:off x="1615150" y="1487299"/>
            <a:ext cx="197156" cy="197156"/>
            <a:chOff x="864708" y="7928616"/>
            <a:chExt cx="402336" cy="402336"/>
          </a:xfrm>
        </p:grpSpPr>
        <p:sp>
          <p:nvSpPr>
            <p:cNvPr id="315" name="Oval 314">
              <a:extLst>
                <a:ext uri="{FF2B5EF4-FFF2-40B4-BE49-F238E27FC236}">
                  <a16:creationId xmlns:a16="http://schemas.microsoft.com/office/drawing/2014/main" id="{C0C59BF0-0E09-4B31-A2CE-BB73C491822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16" name="Oval 315">
              <a:extLst>
                <a:ext uri="{FF2B5EF4-FFF2-40B4-BE49-F238E27FC236}">
                  <a16:creationId xmlns:a16="http://schemas.microsoft.com/office/drawing/2014/main" id="{D535ECEF-2CB7-45A9-9D10-D7191DD8DBF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17" name="Yellow Oval 31">
            <a:extLst>
              <a:ext uri="{FF2B5EF4-FFF2-40B4-BE49-F238E27FC236}">
                <a16:creationId xmlns:a16="http://schemas.microsoft.com/office/drawing/2014/main" id="{4AB29CCC-BB60-4D41-A1BD-6C4666362B7A}"/>
              </a:ext>
            </a:extLst>
          </p:cNvPr>
          <p:cNvGrpSpPr>
            <a:grpSpLocks noChangeAspect="1"/>
          </p:cNvGrpSpPr>
          <p:nvPr/>
        </p:nvGrpSpPr>
        <p:grpSpPr>
          <a:xfrm>
            <a:off x="2361958" y="1089999"/>
            <a:ext cx="197156" cy="197156"/>
            <a:chOff x="864708" y="7928616"/>
            <a:chExt cx="402336" cy="402336"/>
          </a:xfrm>
        </p:grpSpPr>
        <p:sp>
          <p:nvSpPr>
            <p:cNvPr id="318" name="Oval 317">
              <a:extLst>
                <a:ext uri="{FF2B5EF4-FFF2-40B4-BE49-F238E27FC236}">
                  <a16:creationId xmlns:a16="http://schemas.microsoft.com/office/drawing/2014/main" id="{1161EDBB-D2FC-4CBA-98CA-6516F4E25FD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19" name="Oval 318">
              <a:extLst>
                <a:ext uri="{FF2B5EF4-FFF2-40B4-BE49-F238E27FC236}">
                  <a16:creationId xmlns:a16="http://schemas.microsoft.com/office/drawing/2014/main" id="{E3B3ACE4-79E7-450F-8277-EDEDAC3D856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20" name="Yellow Oval 32">
            <a:extLst>
              <a:ext uri="{FF2B5EF4-FFF2-40B4-BE49-F238E27FC236}">
                <a16:creationId xmlns:a16="http://schemas.microsoft.com/office/drawing/2014/main" id="{961E47AE-7F00-423A-A2CD-0BAC66512CE2}"/>
              </a:ext>
            </a:extLst>
          </p:cNvPr>
          <p:cNvGrpSpPr>
            <a:grpSpLocks noChangeAspect="1"/>
          </p:cNvGrpSpPr>
          <p:nvPr/>
        </p:nvGrpSpPr>
        <p:grpSpPr>
          <a:xfrm>
            <a:off x="3234233" y="4101131"/>
            <a:ext cx="197156" cy="197156"/>
            <a:chOff x="864708" y="7928616"/>
            <a:chExt cx="402336" cy="402336"/>
          </a:xfrm>
        </p:grpSpPr>
        <p:sp>
          <p:nvSpPr>
            <p:cNvPr id="321" name="Oval 320">
              <a:extLst>
                <a:ext uri="{FF2B5EF4-FFF2-40B4-BE49-F238E27FC236}">
                  <a16:creationId xmlns:a16="http://schemas.microsoft.com/office/drawing/2014/main" id="{69E1494B-F41C-43C3-A36F-0A60102E096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22" name="Oval 321">
              <a:extLst>
                <a:ext uri="{FF2B5EF4-FFF2-40B4-BE49-F238E27FC236}">
                  <a16:creationId xmlns:a16="http://schemas.microsoft.com/office/drawing/2014/main" id="{8D0CC744-5522-49E5-84B0-D80B3E93D41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23" name="Yellow Oval 33">
            <a:extLst>
              <a:ext uri="{FF2B5EF4-FFF2-40B4-BE49-F238E27FC236}">
                <a16:creationId xmlns:a16="http://schemas.microsoft.com/office/drawing/2014/main" id="{6683747B-D774-4A02-AC59-EB92F9F549DB}"/>
              </a:ext>
            </a:extLst>
          </p:cNvPr>
          <p:cNvGrpSpPr>
            <a:grpSpLocks noChangeAspect="1"/>
          </p:cNvGrpSpPr>
          <p:nvPr/>
        </p:nvGrpSpPr>
        <p:grpSpPr>
          <a:xfrm>
            <a:off x="2860829" y="1089999"/>
            <a:ext cx="197156" cy="197156"/>
            <a:chOff x="864708" y="7928616"/>
            <a:chExt cx="402336" cy="402336"/>
          </a:xfrm>
        </p:grpSpPr>
        <p:sp>
          <p:nvSpPr>
            <p:cNvPr id="324" name="Oval 323">
              <a:extLst>
                <a:ext uri="{FF2B5EF4-FFF2-40B4-BE49-F238E27FC236}">
                  <a16:creationId xmlns:a16="http://schemas.microsoft.com/office/drawing/2014/main" id="{0839D667-7677-4850-9D2B-ADCE7DC7431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25" name="Oval 324">
              <a:extLst>
                <a:ext uri="{FF2B5EF4-FFF2-40B4-BE49-F238E27FC236}">
                  <a16:creationId xmlns:a16="http://schemas.microsoft.com/office/drawing/2014/main" id="{99EC60D9-EA9B-4D33-992B-20BFAF4CA72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26" name="Yellow Oval 34">
            <a:extLst>
              <a:ext uri="{FF2B5EF4-FFF2-40B4-BE49-F238E27FC236}">
                <a16:creationId xmlns:a16="http://schemas.microsoft.com/office/drawing/2014/main" id="{5D389B83-9705-4797-A6BB-C43A783443E7}"/>
              </a:ext>
            </a:extLst>
          </p:cNvPr>
          <p:cNvGrpSpPr>
            <a:grpSpLocks noChangeAspect="1"/>
          </p:cNvGrpSpPr>
          <p:nvPr/>
        </p:nvGrpSpPr>
        <p:grpSpPr>
          <a:xfrm>
            <a:off x="6529463" y="1636663"/>
            <a:ext cx="197156" cy="197156"/>
            <a:chOff x="864708" y="7928616"/>
            <a:chExt cx="402336" cy="402336"/>
          </a:xfrm>
        </p:grpSpPr>
        <p:sp>
          <p:nvSpPr>
            <p:cNvPr id="327" name="Oval 326">
              <a:extLst>
                <a:ext uri="{FF2B5EF4-FFF2-40B4-BE49-F238E27FC236}">
                  <a16:creationId xmlns:a16="http://schemas.microsoft.com/office/drawing/2014/main" id="{3F869983-AF6A-4615-B970-5A29CFED9BE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28" name="Oval 327">
              <a:extLst>
                <a:ext uri="{FF2B5EF4-FFF2-40B4-BE49-F238E27FC236}">
                  <a16:creationId xmlns:a16="http://schemas.microsoft.com/office/drawing/2014/main" id="{1D28A461-232D-45FE-9141-C59EA0BDA8A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29" name="Yellow Oval 34">
            <a:extLst>
              <a:ext uri="{FF2B5EF4-FFF2-40B4-BE49-F238E27FC236}">
                <a16:creationId xmlns:a16="http://schemas.microsoft.com/office/drawing/2014/main" id="{E1AED361-7D7F-46ED-B9C3-C7BF28244A4B}"/>
              </a:ext>
            </a:extLst>
          </p:cNvPr>
          <p:cNvGrpSpPr>
            <a:grpSpLocks noChangeAspect="1"/>
          </p:cNvGrpSpPr>
          <p:nvPr/>
        </p:nvGrpSpPr>
        <p:grpSpPr>
          <a:xfrm>
            <a:off x="7440259" y="2054563"/>
            <a:ext cx="197156" cy="197156"/>
            <a:chOff x="864708" y="7928616"/>
            <a:chExt cx="402336" cy="402336"/>
          </a:xfrm>
        </p:grpSpPr>
        <p:sp>
          <p:nvSpPr>
            <p:cNvPr id="330" name="Oval 329">
              <a:extLst>
                <a:ext uri="{FF2B5EF4-FFF2-40B4-BE49-F238E27FC236}">
                  <a16:creationId xmlns:a16="http://schemas.microsoft.com/office/drawing/2014/main" id="{F8BC52DD-9835-4DBF-A5CA-2409CACB5B7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31" name="Oval 330">
              <a:extLst>
                <a:ext uri="{FF2B5EF4-FFF2-40B4-BE49-F238E27FC236}">
                  <a16:creationId xmlns:a16="http://schemas.microsoft.com/office/drawing/2014/main" id="{4091A559-313E-409F-B0AD-BB5B3B0976C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32" name="Yellow Oval 35">
            <a:extLst>
              <a:ext uri="{FF2B5EF4-FFF2-40B4-BE49-F238E27FC236}">
                <a16:creationId xmlns:a16="http://schemas.microsoft.com/office/drawing/2014/main" id="{11EFDC78-DD15-4F6F-ACF4-26AE0EC60492}"/>
              </a:ext>
            </a:extLst>
          </p:cNvPr>
          <p:cNvGrpSpPr>
            <a:grpSpLocks noChangeAspect="1"/>
          </p:cNvGrpSpPr>
          <p:nvPr/>
        </p:nvGrpSpPr>
        <p:grpSpPr>
          <a:xfrm>
            <a:off x="1764511" y="1028449"/>
            <a:ext cx="197156" cy="197156"/>
            <a:chOff x="864708" y="7928616"/>
            <a:chExt cx="402336" cy="402336"/>
          </a:xfrm>
        </p:grpSpPr>
        <p:sp>
          <p:nvSpPr>
            <p:cNvPr id="333" name="Oval 332">
              <a:extLst>
                <a:ext uri="{FF2B5EF4-FFF2-40B4-BE49-F238E27FC236}">
                  <a16:creationId xmlns:a16="http://schemas.microsoft.com/office/drawing/2014/main" id="{5B3FF5EE-8171-461B-A751-4C68E8AB47F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34" name="Oval 333">
              <a:extLst>
                <a:ext uri="{FF2B5EF4-FFF2-40B4-BE49-F238E27FC236}">
                  <a16:creationId xmlns:a16="http://schemas.microsoft.com/office/drawing/2014/main" id="{72345C9D-90CD-4C41-BB62-B5DE96FDBED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35" name="Yellow Oval 36">
            <a:extLst>
              <a:ext uri="{FF2B5EF4-FFF2-40B4-BE49-F238E27FC236}">
                <a16:creationId xmlns:a16="http://schemas.microsoft.com/office/drawing/2014/main" id="{EB01AF38-A32C-46A9-B3BC-B0203147E417}"/>
              </a:ext>
            </a:extLst>
          </p:cNvPr>
          <p:cNvGrpSpPr>
            <a:grpSpLocks noChangeAspect="1"/>
          </p:cNvGrpSpPr>
          <p:nvPr/>
        </p:nvGrpSpPr>
        <p:grpSpPr>
          <a:xfrm>
            <a:off x="2212597" y="1561981"/>
            <a:ext cx="197156" cy="197156"/>
            <a:chOff x="864708" y="7928616"/>
            <a:chExt cx="402336" cy="402336"/>
          </a:xfrm>
        </p:grpSpPr>
        <p:sp>
          <p:nvSpPr>
            <p:cNvPr id="336" name="Oval 335">
              <a:extLst>
                <a:ext uri="{FF2B5EF4-FFF2-40B4-BE49-F238E27FC236}">
                  <a16:creationId xmlns:a16="http://schemas.microsoft.com/office/drawing/2014/main" id="{4A99EAA8-7BE1-459D-B271-A75A589E79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37" name="Oval 336">
              <a:extLst>
                <a:ext uri="{FF2B5EF4-FFF2-40B4-BE49-F238E27FC236}">
                  <a16:creationId xmlns:a16="http://schemas.microsoft.com/office/drawing/2014/main" id="{953C2940-2FA4-4A72-BECA-58B00626650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38" name="Yellow Oval 37">
            <a:extLst>
              <a:ext uri="{FF2B5EF4-FFF2-40B4-BE49-F238E27FC236}">
                <a16:creationId xmlns:a16="http://schemas.microsoft.com/office/drawing/2014/main" id="{01777C9E-7F40-4337-ACBB-ACCCE527EF73}"/>
              </a:ext>
            </a:extLst>
          </p:cNvPr>
          <p:cNvGrpSpPr>
            <a:grpSpLocks noChangeAspect="1"/>
          </p:cNvGrpSpPr>
          <p:nvPr/>
        </p:nvGrpSpPr>
        <p:grpSpPr>
          <a:xfrm>
            <a:off x="2436639" y="1337938"/>
            <a:ext cx="197156" cy="197156"/>
            <a:chOff x="864708" y="7928616"/>
            <a:chExt cx="402336" cy="402336"/>
          </a:xfrm>
        </p:grpSpPr>
        <p:sp>
          <p:nvSpPr>
            <p:cNvPr id="339" name="Oval 338">
              <a:extLst>
                <a:ext uri="{FF2B5EF4-FFF2-40B4-BE49-F238E27FC236}">
                  <a16:creationId xmlns:a16="http://schemas.microsoft.com/office/drawing/2014/main" id="{E6CA4D2F-C175-4F7B-A9FF-AF58C5D3A22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40" name="Oval 339">
              <a:extLst>
                <a:ext uri="{FF2B5EF4-FFF2-40B4-BE49-F238E27FC236}">
                  <a16:creationId xmlns:a16="http://schemas.microsoft.com/office/drawing/2014/main" id="{E79E638F-812C-4F48-9993-BE9A3F84E60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41" name="Yellow Oval 38">
            <a:extLst>
              <a:ext uri="{FF2B5EF4-FFF2-40B4-BE49-F238E27FC236}">
                <a16:creationId xmlns:a16="http://schemas.microsoft.com/office/drawing/2014/main" id="{19028A4C-0FD9-4C6D-A46F-FE1564BCC054}"/>
              </a:ext>
            </a:extLst>
          </p:cNvPr>
          <p:cNvGrpSpPr>
            <a:grpSpLocks noChangeAspect="1"/>
          </p:cNvGrpSpPr>
          <p:nvPr/>
        </p:nvGrpSpPr>
        <p:grpSpPr>
          <a:xfrm>
            <a:off x="2056079" y="815173"/>
            <a:ext cx="197156" cy="197156"/>
            <a:chOff x="864708" y="7928616"/>
            <a:chExt cx="402336" cy="402336"/>
          </a:xfrm>
        </p:grpSpPr>
        <p:sp>
          <p:nvSpPr>
            <p:cNvPr id="342" name="Oval 341">
              <a:extLst>
                <a:ext uri="{FF2B5EF4-FFF2-40B4-BE49-F238E27FC236}">
                  <a16:creationId xmlns:a16="http://schemas.microsoft.com/office/drawing/2014/main" id="{AFA02B29-E9F8-4D68-96C3-3AE81B26734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43" name="Oval 342">
              <a:extLst>
                <a:ext uri="{FF2B5EF4-FFF2-40B4-BE49-F238E27FC236}">
                  <a16:creationId xmlns:a16="http://schemas.microsoft.com/office/drawing/2014/main" id="{31C67B0E-08C1-40A8-AEBB-EDF31C730EB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44" name="Yellow Oval 39">
            <a:extLst>
              <a:ext uri="{FF2B5EF4-FFF2-40B4-BE49-F238E27FC236}">
                <a16:creationId xmlns:a16="http://schemas.microsoft.com/office/drawing/2014/main" id="{062B8801-D4CC-49AB-A20D-F3B21C33B8E0}"/>
              </a:ext>
            </a:extLst>
          </p:cNvPr>
          <p:cNvGrpSpPr>
            <a:grpSpLocks noChangeAspect="1"/>
          </p:cNvGrpSpPr>
          <p:nvPr/>
        </p:nvGrpSpPr>
        <p:grpSpPr>
          <a:xfrm>
            <a:off x="6842811" y="2159427"/>
            <a:ext cx="197156" cy="197156"/>
            <a:chOff x="864708" y="7928616"/>
            <a:chExt cx="402336" cy="402336"/>
          </a:xfrm>
        </p:grpSpPr>
        <p:sp>
          <p:nvSpPr>
            <p:cNvPr id="345" name="Oval 344">
              <a:extLst>
                <a:ext uri="{FF2B5EF4-FFF2-40B4-BE49-F238E27FC236}">
                  <a16:creationId xmlns:a16="http://schemas.microsoft.com/office/drawing/2014/main" id="{26382076-BC2A-428E-86E6-CA7C7EB1BE2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46" name="Oval 345">
              <a:extLst>
                <a:ext uri="{FF2B5EF4-FFF2-40B4-BE49-F238E27FC236}">
                  <a16:creationId xmlns:a16="http://schemas.microsoft.com/office/drawing/2014/main" id="{4464B4B6-003A-46C7-9AD3-C6930CB6E7F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47" name="Yellow Oval 40">
            <a:extLst>
              <a:ext uri="{FF2B5EF4-FFF2-40B4-BE49-F238E27FC236}">
                <a16:creationId xmlns:a16="http://schemas.microsoft.com/office/drawing/2014/main" id="{6971A017-16BD-4DB9-8727-1FE0DC4B8E8E}"/>
              </a:ext>
            </a:extLst>
          </p:cNvPr>
          <p:cNvGrpSpPr>
            <a:grpSpLocks noChangeAspect="1"/>
          </p:cNvGrpSpPr>
          <p:nvPr/>
        </p:nvGrpSpPr>
        <p:grpSpPr>
          <a:xfrm>
            <a:off x="2212597" y="2607513"/>
            <a:ext cx="197156" cy="197156"/>
            <a:chOff x="864708" y="7928616"/>
            <a:chExt cx="402336" cy="402336"/>
          </a:xfrm>
        </p:grpSpPr>
        <p:sp>
          <p:nvSpPr>
            <p:cNvPr id="348" name="Oval 347">
              <a:extLst>
                <a:ext uri="{FF2B5EF4-FFF2-40B4-BE49-F238E27FC236}">
                  <a16:creationId xmlns:a16="http://schemas.microsoft.com/office/drawing/2014/main" id="{1D40134C-EFBA-4C27-BE88-3421BA9E697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49" name="Oval 348">
              <a:extLst>
                <a:ext uri="{FF2B5EF4-FFF2-40B4-BE49-F238E27FC236}">
                  <a16:creationId xmlns:a16="http://schemas.microsoft.com/office/drawing/2014/main" id="{6CCF3C05-97CD-42DD-966D-FE5E5FAFF0E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50" name="Yellow Oval 41">
            <a:extLst>
              <a:ext uri="{FF2B5EF4-FFF2-40B4-BE49-F238E27FC236}">
                <a16:creationId xmlns:a16="http://schemas.microsoft.com/office/drawing/2014/main" id="{AFFF77A5-73FD-4A56-8E8D-9A6E5A58015F}"/>
              </a:ext>
            </a:extLst>
          </p:cNvPr>
          <p:cNvGrpSpPr>
            <a:grpSpLocks noChangeAspect="1"/>
          </p:cNvGrpSpPr>
          <p:nvPr/>
        </p:nvGrpSpPr>
        <p:grpSpPr>
          <a:xfrm>
            <a:off x="2287278" y="815173"/>
            <a:ext cx="197156" cy="197156"/>
            <a:chOff x="864708" y="7928616"/>
            <a:chExt cx="402336" cy="402336"/>
          </a:xfrm>
        </p:grpSpPr>
        <p:sp>
          <p:nvSpPr>
            <p:cNvPr id="351" name="Oval 350">
              <a:extLst>
                <a:ext uri="{FF2B5EF4-FFF2-40B4-BE49-F238E27FC236}">
                  <a16:creationId xmlns:a16="http://schemas.microsoft.com/office/drawing/2014/main" id="{1AA11BCB-941F-4761-BAE7-13344912D30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52" name="Oval 351">
              <a:extLst>
                <a:ext uri="{FF2B5EF4-FFF2-40B4-BE49-F238E27FC236}">
                  <a16:creationId xmlns:a16="http://schemas.microsoft.com/office/drawing/2014/main" id="{2633A092-DDE9-487C-BF44-1ABA7E2B929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53" name="Yellow Oval 42">
            <a:extLst>
              <a:ext uri="{FF2B5EF4-FFF2-40B4-BE49-F238E27FC236}">
                <a16:creationId xmlns:a16="http://schemas.microsoft.com/office/drawing/2014/main" id="{C814742E-AAFE-48AA-A48D-01E6D4DBF5A5}"/>
              </a:ext>
            </a:extLst>
          </p:cNvPr>
          <p:cNvGrpSpPr>
            <a:grpSpLocks noChangeAspect="1"/>
          </p:cNvGrpSpPr>
          <p:nvPr/>
        </p:nvGrpSpPr>
        <p:grpSpPr>
          <a:xfrm>
            <a:off x="3658421" y="1786025"/>
            <a:ext cx="197156" cy="197156"/>
            <a:chOff x="864708" y="7928616"/>
            <a:chExt cx="402336" cy="402336"/>
          </a:xfrm>
        </p:grpSpPr>
        <p:sp>
          <p:nvSpPr>
            <p:cNvPr id="354" name="Oval 353">
              <a:extLst>
                <a:ext uri="{FF2B5EF4-FFF2-40B4-BE49-F238E27FC236}">
                  <a16:creationId xmlns:a16="http://schemas.microsoft.com/office/drawing/2014/main" id="{269EC0E8-4403-48BE-AC8C-4583851CB1E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55" name="Oval 354">
              <a:extLst>
                <a:ext uri="{FF2B5EF4-FFF2-40B4-BE49-F238E27FC236}">
                  <a16:creationId xmlns:a16="http://schemas.microsoft.com/office/drawing/2014/main" id="{C685DE83-0078-41B6-821A-F422138B24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56" name="Yellow Oval 43">
            <a:extLst>
              <a:ext uri="{FF2B5EF4-FFF2-40B4-BE49-F238E27FC236}">
                <a16:creationId xmlns:a16="http://schemas.microsoft.com/office/drawing/2014/main" id="{B2CD2356-836C-4F51-BF3A-5C795177676F}"/>
              </a:ext>
            </a:extLst>
          </p:cNvPr>
          <p:cNvGrpSpPr>
            <a:grpSpLocks noChangeAspect="1"/>
          </p:cNvGrpSpPr>
          <p:nvPr/>
        </p:nvGrpSpPr>
        <p:grpSpPr>
          <a:xfrm>
            <a:off x="2361958" y="2980919"/>
            <a:ext cx="197156" cy="197156"/>
            <a:chOff x="864708" y="7928616"/>
            <a:chExt cx="402336" cy="402336"/>
          </a:xfrm>
        </p:grpSpPr>
        <p:sp>
          <p:nvSpPr>
            <p:cNvPr id="357" name="Oval 356">
              <a:extLst>
                <a:ext uri="{FF2B5EF4-FFF2-40B4-BE49-F238E27FC236}">
                  <a16:creationId xmlns:a16="http://schemas.microsoft.com/office/drawing/2014/main" id="{6F8045CC-807D-4550-A6C5-AE57A2D2CE8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58" name="Oval 357">
              <a:extLst>
                <a:ext uri="{FF2B5EF4-FFF2-40B4-BE49-F238E27FC236}">
                  <a16:creationId xmlns:a16="http://schemas.microsoft.com/office/drawing/2014/main" id="{6CFACAE4-59F5-4A76-8C45-50110DD40E7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59" name="Yellow Oval 44">
            <a:extLst>
              <a:ext uri="{FF2B5EF4-FFF2-40B4-BE49-F238E27FC236}">
                <a16:creationId xmlns:a16="http://schemas.microsoft.com/office/drawing/2014/main" id="{7327B5FB-ED52-4731-9851-9D5B02E0BBA8}"/>
              </a:ext>
            </a:extLst>
          </p:cNvPr>
          <p:cNvGrpSpPr>
            <a:grpSpLocks noChangeAspect="1"/>
          </p:cNvGrpSpPr>
          <p:nvPr/>
        </p:nvGrpSpPr>
        <p:grpSpPr>
          <a:xfrm>
            <a:off x="6507059" y="1412618"/>
            <a:ext cx="197156" cy="197156"/>
            <a:chOff x="864708" y="7928616"/>
            <a:chExt cx="402336" cy="402336"/>
          </a:xfrm>
        </p:grpSpPr>
        <p:sp>
          <p:nvSpPr>
            <p:cNvPr id="360" name="Oval 359">
              <a:extLst>
                <a:ext uri="{FF2B5EF4-FFF2-40B4-BE49-F238E27FC236}">
                  <a16:creationId xmlns:a16="http://schemas.microsoft.com/office/drawing/2014/main" id="{75BA12A8-F5CB-4B89-BFF1-D3C1DCAB2F9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61" name="Oval 360">
              <a:extLst>
                <a:ext uri="{FF2B5EF4-FFF2-40B4-BE49-F238E27FC236}">
                  <a16:creationId xmlns:a16="http://schemas.microsoft.com/office/drawing/2014/main" id="{6B920576-8377-478D-BCA5-77AEA56BD7E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62" name="Yellow Oval 45">
            <a:extLst>
              <a:ext uri="{FF2B5EF4-FFF2-40B4-BE49-F238E27FC236}">
                <a16:creationId xmlns:a16="http://schemas.microsoft.com/office/drawing/2014/main" id="{E4CA512C-B053-4CB4-AD67-0E0956338FC9}"/>
              </a:ext>
            </a:extLst>
          </p:cNvPr>
          <p:cNvGrpSpPr>
            <a:grpSpLocks noChangeAspect="1"/>
          </p:cNvGrpSpPr>
          <p:nvPr/>
        </p:nvGrpSpPr>
        <p:grpSpPr>
          <a:xfrm>
            <a:off x="7141535" y="2069501"/>
            <a:ext cx="197156" cy="197156"/>
            <a:chOff x="864708" y="7928616"/>
            <a:chExt cx="402336" cy="402336"/>
          </a:xfrm>
        </p:grpSpPr>
        <p:sp>
          <p:nvSpPr>
            <p:cNvPr id="363" name="Oval 362">
              <a:extLst>
                <a:ext uri="{FF2B5EF4-FFF2-40B4-BE49-F238E27FC236}">
                  <a16:creationId xmlns:a16="http://schemas.microsoft.com/office/drawing/2014/main" id="{FC2A94C4-DED2-4573-BA6C-2CDE4A6625C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64" name="Oval 363">
              <a:extLst>
                <a:ext uri="{FF2B5EF4-FFF2-40B4-BE49-F238E27FC236}">
                  <a16:creationId xmlns:a16="http://schemas.microsoft.com/office/drawing/2014/main" id="{5F882AFD-1C1F-4128-9757-0EF8E48E76F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65" name="Yellow Oval 46">
            <a:extLst>
              <a:ext uri="{FF2B5EF4-FFF2-40B4-BE49-F238E27FC236}">
                <a16:creationId xmlns:a16="http://schemas.microsoft.com/office/drawing/2014/main" id="{307AD2A7-7937-42C3-8508-0F4B64FC7D27}"/>
              </a:ext>
            </a:extLst>
          </p:cNvPr>
          <p:cNvGrpSpPr>
            <a:grpSpLocks noChangeAspect="1"/>
          </p:cNvGrpSpPr>
          <p:nvPr/>
        </p:nvGrpSpPr>
        <p:grpSpPr>
          <a:xfrm>
            <a:off x="6346931" y="3279641"/>
            <a:ext cx="197156" cy="197156"/>
            <a:chOff x="864708" y="7928616"/>
            <a:chExt cx="402336" cy="402336"/>
          </a:xfrm>
        </p:grpSpPr>
        <p:sp>
          <p:nvSpPr>
            <p:cNvPr id="366" name="Oval 365">
              <a:extLst>
                <a:ext uri="{FF2B5EF4-FFF2-40B4-BE49-F238E27FC236}">
                  <a16:creationId xmlns:a16="http://schemas.microsoft.com/office/drawing/2014/main" id="{E38CFD2B-3348-46C3-A225-CF78A0FE7FE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67" name="Oval 366">
              <a:extLst>
                <a:ext uri="{FF2B5EF4-FFF2-40B4-BE49-F238E27FC236}">
                  <a16:creationId xmlns:a16="http://schemas.microsoft.com/office/drawing/2014/main" id="{FE5402C8-6D48-4E67-B5C8-82C179C5458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68" name="Yellow Oval 47">
            <a:extLst>
              <a:ext uri="{FF2B5EF4-FFF2-40B4-BE49-F238E27FC236}">
                <a16:creationId xmlns:a16="http://schemas.microsoft.com/office/drawing/2014/main" id="{AA77BD20-4D60-4AC6-9002-2475A4911D12}"/>
              </a:ext>
            </a:extLst>
          </p:cNvPr>
          <p:cNvGrpSpPr>
            <a:grpSpLocks noChangeAspect="1"/>
          </p:cNvGrpSpPr>
          <p:nvPr/>
        </p:nvGrpSpPr>
        <p:grpSpPr>
          <a:xfrm>
            <a:off x="2436639" y="2084747"/>
            <a:ext cx="197156" cy="197156"/>
            <a:chOff x="864708" y="7928616"/>
            <a:chExt cx="402336" cy="402336"/>
          </a:xfrm>
        </p:grpSpPr>
        <p:sp>
          <p:nvSpPr>
            <p:cNvPr id="369" name="Oval 368">
              <a:extLst>
                <a:ext uri="{FF2B5EF4-FFF2-40B4-BE49-F238E27FC236}">
                  <a16:creationId xmlns:a16="http://schemas.microsoft.com/office/drawing/2014/main" id="{06D20313-FE45-4B5C-8001-647911397F6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70" name="Oval 369">
              <a:extLst>
                <a:ext uri="{FF2B5EF4-FFF2-40B4-BE49-F238E27FC236}">
                  <a16:creationId xmlns:a16="http://schemas.microsoft.com/office/drawing/2014/main" id="{F5C7D108-B2B5-4D43-BCBA-E4221826E99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71" name="Yellow Oval 48">
            <a:extLst>
              <a:ext uri="{FF2B5EF4-FFF2-40B4-BE49-F238E27FC236}">
                <a16:creationId xmlns:a16="http://schemas.microsoft.com/office/drawing/2014/main" id="{D2C71000-8E9F-43CB-9204-BA1E5BE26F2F}"/>
              </a:ext>
            </a:extLst>
          </p:cNvPr>
          <p:cNvGrpSpPr>
            <a:grpSpLocks noChangeAspect="1"/>
          </p:cNvGrpSpPr>
          <p:nvPr/>
        </p:nvGrpSpPr>
        <p:grpSpPr>
          <a:xfrm>
            <a:off x="2860829" y="2682195"/>
            <a:ext cx="197156" cy="197156"/>
            <a:chOff x="864708" y="7928616"/>
            <a:chExt cx="402336" cy="402336"/>
          </a:xfrm>
        </p:grpSpPr>
        <p:sp>
          <p:nvSpPr>
            <p:cNvPr id="372" name="Oval 371">
              <a:extLst>
                <a:ext uri="{FF2B5EF4-FFF2-40B4-BE49-F238E27FC236}">
                  <a16:creationId xmlns:a16="http://schemas.microsoft.com/office/drawing/2014/main" id="{DF6ED9BB-0510-4FBE-81D4-C62073EF62F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73" name="Oval 372">
              <a:extLst>
                <a:ext uri="{FF2B5EF4-FFF2-40B4-BE49-F238E27FC236}">
                  <a16:creationId xmlns:a16="http://schemas.microsoft.com/office/drawing/2014/main" id="{5C54D491-F10F-436E-AA5B-CB028323F41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74" name="Yellow Oval 49">
            <a:extLst>
              <a:ext uri="{FF2B5EF4-FFF2-40B4-BE49-F238E27FC236}">
                <a16:creationId xmlns:a16="http://schemas.microsoft.com/office/drawing/2014/main" id="{79674E32-DE7D-470D-9D5C-4E430B8B44CA}"/>
              </a:ext>
            </a:extLst>
          </p:cNvPr>
          <p:cNvGrpSpPr>
            <a:grpSpLocks noChangeAspect="1"/>
          </p:cNvGrpSpPr>
          <p:nvPr/>
        </p:nvGrpSpPr>
        <p:grpSpPr>
          <a:xfrm>
            <a:off x="2511321" y="889853"/>
            <a:ext cx="197156" cy="197156"/>
            <a:chOff x="864708" y="7928616"/>
            <a:chExt cx="402336" cy="402336"/>
          </a:xfrm>
        </p:grpSpPr>
        <p:sp>
          <p:nvSpPr>
            <p:cNvPr id="375" name="Oval 374">
              <a:extLst>
                <a:ext uri="{FF2B5EF4-FFF2-40B4-BE49-F238E27FC236}">
                  <a16:creationId xmlns:a16="http://schemas.microsoft.com/office/drawing/2014/main" id="{128C8456-16FB-44CC-BDC8-674000825E6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76" name="Oval 375">
              <a:extLst>
                <a:ext uri="{FF2B5EF4-FFF2-40B4-BE49-F238E27FC236}">
                  <a16:creationId xmlns:a16="http://schemas.microsoft.com/office/drawing/2014/main" id="{34E4C938-2EFA-435D-8514-99CC4B3496B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77" name="Yellow Oval 50">
            <a:extLst>
              <a:ext uri="{FF2B5EF4-FFF2-40B4-BE49-F238E27FC236}">
                <a16:creationId xmlns:a16="http://schemas.microsoft.com/office/drawing/2014/main" id="{6A580A2A-8D74-40C1-9927-893807B95A4F}"/>
              </a:ext>
            </a:extLst>
          </p:cNvPr>
          <p:cNvGrpSpPr>
            <a:grpSpLocks noChangeAspect="1"/>
          </p:cNvGrpSpPr>
          <p:nvPr/>
        </p:nvGrpSpPr>
        <p:grpSpPr>
          <a:xfrm>
            <a:off x="7589621" y="1561981"/>
            <a:ext cx="197156" cy="197156"/>
            <a:chOff x="864708" y="7928616"/>
            <a:chExt cx="402336" cy="402336"/>
          </a:xfrm>
        </p:grpSpPr>
        <p:sp>
          <p:nvSpPr>
            <p:cNvPr id="378" name="Oval 377">
              <a:extLst>
                <a:ext uri="{FF2B5EF4-FFF2-40B4-BE49-F238E27FC236}">
                  <a16:creationId xmlns:a16="http://schemas.microsoft.com/office/drawing/2014/main" id="{CB64B517-FA6D-41A2-91B4-875F3A4299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79" name="Oval 378">
              <a:extLst>
                <a:ext uri="{FF2B5EF4-FFF2-40B4-BE49-F238E27FC236}">
                  <a16:creationId xmlns:a16="http://schemas.microsoft.com/office/drawing/2014/main" id="{66DA5E89-E486-464E-9003-6CC1ECD3E17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80" name="Yellow Oval 51">
            <a:extLst>
              <a:ext uri="{FF2B5EF4-FFF2-40B4-BE49-F238E27FC236}">
                <a16:creationId xmlns:a16="http://schemas.microsoft.com/office/drawing/2014/main" id="{A01D1883-A75E-451D-801B-FFA9E7CEC6C4}"/>
              </a:ext>
            </a:extLst>
          </p:cNvPr>
          <p:cNvGrpSpPr>
            <a:grpSpLocks noChangeAspect="1"/>
          </p:cNvGrpSpPr>
          <p:nvPr/>
        </p:nvGrpSpPr>
        <p:grpSpPr>
          <a:xfrm>
            <a:off x="7341681" y="2988074"/>
            <a:ext cx="197156" cy="197156"/>
            <a:chOff x="864708" y="7928616"/>
            <a:chExt cx="402336" cy="402336"/>
          </a:xfrm>
        </p:grpSpPr>
        <p:sp>
          <p:nvSpPr>
            <p:cNvPr id="381" name="Oval 380">
              <a:extLst>
                <a:ext uri="{FF2B5EF4-FFF2-40B4-BE49-F238E27FC236}">
                  <a16:creationId xmlns:a16="http://schemas.microsoft.com/office/drawing/2014/main" id="{C99C5277-E06C-4486-A89C-94DF07221B3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82" name="Oval 381">
              <a:extLst>
                <a:ext uri="{FF2B5EF4-FFF2-40B4-BE49-F238E27FC236}">
                  <a16:creationId xmlns:a16="http://schemas.microsoft.com/office/drawing/2014/main" id="{FADE666F-AFE8-43B6-96A1-E762B637C9D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83" name="Yellow Oval 52">
            <a:extLst>
              <a:ext uri="{FF2B5EF4-FFF2-40B4-BE49-F238E27FC236}">
                <a16:creationId xmlns:a16="http://schemas.microsoft.com/office/drawing/2014/main" id="{E33B0874-5EA4-44EC-B7B1-6EC2037A27A3}"/>
              </a:ext>
            </a:extLst>
          </p:cNvPr>
          <p:cNvGrpSpPr>
            <a:grpSpLocks noChangeAspect="1"/>
          </p:cNvGrpSpPr>
          <p:nvPr/>
        </p:nvGrpSpPr>
        <p:grpSpPr>
          <a:xfrm>
            <a:off x="6544089" y="4674681"/>
            <a:ext cx="197156" cy="197156"/>
            <a:chOff x="864708" y="7928616"/>
            <a:chExt cx="402336" cy="402336"/>
          </a:xfrm>
        </p:grpSpPr>
        <p:sp>
          <p:nvSpPr>
            <p:cNvPr id="384" name="Oval 383">
              <a:extLst>
                <a:ext uri="{FF2B5EF4-FFF2-40B4-BE49-F238E27FC236}">
                  <a16:creationId xmlns:a16="http://schemas.microsoft.com/office/drawing/2014/main" id="{C50A1E29-8AB7-47C8-84F5-DD9A0A121C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85" name="Oval 384">
              <a:extLst>
                <a:ext uri="{FF2B5EF4-FFF2-40B4-BE49-F238E27FC236}">
                  <a16:creationId xmlns:a16="http://schemas.microsoft.com/office/drawing/2014/main" id="{39421FAF-32BC-49AE-831A-0B4567A3995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86" name="Yellow Oval 53">
            <a:extLst>
              <a:ext uri="{FF2B5EF4-FFF2-40B4-BE49-F238E27FC236}">
                <a16:creationId xmlns:a16="http://schemas.microsoft.com/office/drawing/2014/main" id="{FBD6C169-41D8-441B-9131-7344E27773BB}"/>
              </a:ext>
            </a:extLst>
          </p:cNvPr>
          <p:cNvGrpSpPr>
            <a:grpSpLocks noChangeAspect="1"/>
          </p:cNvGrpSpPr>
          <p:nvPr/>
        </p:nvGrpSpPr>
        <p:grpSpPr>
          <a:xfrm>
            <a:off x="5549341" y="2308790"/>
            <a:ext cx="197156" cy="197156"/>
            <a:chOff x="864708" y="7928616"/>
            <a:chExt cx="402336" cy="402336"/>
          </a:xfrm>
        </p:grpSpPr>
        <p:sp>
          <p:nvSpPr>
            <p:cNvPr id="387" name="Oval 386">
              <a:extLst>
                <a:ext uri="{FF2B5EF4-FFF2-40B4-BE49-F238E27FC236}">
                  <a16:creationId xmlns:a16="http://schemas.microsoft.com/office/drawing/2014/main" id="{3033E000-6627-43B1-A385-979BA47ECBB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88" name="Oval 387">
              <a:extLst>
                <a:ext uri="{FF2B5EF4-FFF2-40B4-BE49-F238E27FC236}">
                  <a16:creationId xmlns:a16="http://schemas.microsoft.com/office/drawing/2014/main" id="{8D6DA60A-E281-4151-8929-D5E21B3EEEC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89" name="Yellow Oval 54">
            <a:extLst>
              <a:ext uri="{FF2B5EF4-FFF2-40B4-BE49-F238E27FC236}">
                <a16:creationId xmlns:a16="http://schemas.microsoft.com/office/drawing/2014/main" id="{BAD6C0F9-1412-453D-9ED4-27B3C95DE96F}"/>
              </a:ext>
            </a:extLst>
          </p:cNvPr>
          <p:cNvGrpSpPr>
            <a:grpSpLocks noChangeAspect="1"/>
          </p:cNvGrpSpPr>
          <p:nvPr/>
        </p:nvGrpSpPr>
        <p:grpSpPr>
          <a:xfrm>
            <a:off x="2436639" y="1561981"/>
            <a:ext cx="197156" cy="197156"/>
            <a:chOff x="864708" y="7928616"/>
            <a:chExt cx="402336" cy="402336"/>
          </a:xfrm>
        </p:grpSpPr>
        <p:sp>
          <p:nvSpPr>
            <p:cNvPr id="390" name="Oval 389">
              <a:extLst>
                <a:ext uri="{FF2B5EF4-FFF2-40B4-BE49-F238E27FC236}">
                  <a16:creationId xmlns:a16="http://schemas.microsoft.com/office/drawing/2014/main" id="{B371A357-8D1A-4994-BB00-551DA7156B6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91" name="Oval 390">
              <a:extLst>
                <a:ext uri="{FF2B5EF4-FFF2-40B4-BE49-F238E27FC236}">
                  <a16:creationId xmlns:a16="http://schemas.microsoft.com/office/drawing/2014/main" id="{2E3FA08A-0945-43D1-A124-A53D5350178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92" name="Yellow Oval 55">
            <a:extLst>
              <a:ext uri="{FF2B5EF4-FFF2-40B4-BE49-F238E27FC236}">
                <a16:creationId xmlns:a16="http://schemas.microsoft.com/office/drawing/2014/main" id="{7B35BEA9-CA2E-4373-ACC7-79C0FCC53BCD}"/>
              </a:ext>
            </a:extLst>
          </p:cNvPr>
          <p:cNvGrpSpPr>
            <a:grpSpLocks noChangeAspect="1"/>
          </p:cNvGrpSpPr>
          <p:nvPr/>
        </p:nvGrpSpPr>
        <p:grpSpPr>
          <a:xfrm>
            <a:off x="2959406" y="508359"/>
            <a:ext cx="197156" cy="197156"/>
            <a:chOff x="864708" y="7928616"/>
            <a:chExt cx="402336" cy="402336"/>
          </a:xfrm>
        </p:grpSpPr>
        <p:sp>
          <p:nvSpPr>
            <p:cNvPr id="393" name="Oval 392">
              <a:extLst>
                <a:ext uri="{FF2B5EF4-FFF2-40B4-BE49-F238E27FC236}">
                  <a16:creationId xmlns:a16="http://schemas.microsoft.com/office/drawing/2014/main" id="{90C3BE5A-A0C9-4A93-8D3A-BF346EC720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94" name="Oval 393">
              <a:extLst>
                <a:ext uri="{FF2B5EF4-FFF2-40B4-BE49-F238E27FC236}">
                  <a16:creationId xmlns:a16="http://schemas.microsoft.com/office/drawing/2014/main" id="{BA0A5F36-E92A-4BCF-B68A-E1F67469A38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95" name="Yellow Oval 56">
            <a:extLst>
              <a:ext uri="{FF2B5EF4-FFF2-40B4-BE49-F238E27FC236}">
                <a16:creationId xmlns:a16="http://schemas.microsoft.com/office/drawing/2014/main" id="{360812EA-D00F-4B1C-956D-A52FA3805FEC}"/>
              </a:ext>
            </a:extLst>
          </p:cNvPr>
          <p:cNvGrpSpPr>
            <a:grpSpLocks noChangeAspect="1"/>
          </p:cNvGrpSpPr>
          <p:nvPr/>
        </p:nvGrpSpPr>
        <p:grpSpPr>
          <a:xfrm>
            <a:off x="7141535" y="2607513"/>
            <a:ext cx="197156" cy="197156"/>
            <a:chOff x="864708" y="7928616"/>
            <a:chExt cx="402336" cy="402336"/>
          </a:xfrm>
        </p:grpSpPr>
        <p:sp>
          <p:nvSpPr>
            <p:cNvPr id="396" name="Oval 395">
              <a:extLst>
                <a:ext uri="{FF2B5EF4-FFF2-40B4-BE49-F238E27FC236}">
                  <a16:creationId xmlns:a16="http://schemas.microsoft.com/office/drawing/2014/main" id="{A3F6D403-0FCD-4936-B088-F7C9990056D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97" name="Oval 396">
              <a:extLst>
                <a:ext uri="{FF2B5EF4-FFF2-40B4-BE49-F238E27FC236}">
                  <a16:creationId xmlns:a16="http://schemas.microsoft.com/office/drawing/2014/main" id="{F76419D0-F29C-4A23-A26D-F7FDDBAD38C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398" name="Yellow Oval 57">
            <a:extLst>
              <a:ext uri="{FF2B5EF4-FFF2-40B4-BE49-F238E27FC236}">
                <a16:creationId xmlns:a16="http://schemas.microsoft.com/office/drawing/2014/main" id="{A8867319-999C-4F39-BCE4-91C78FE138B0}"/>
              </a:ext>
            </a:extLst>
          </p:cNvPr>
          <p:cNvGrpSpPr>
            <a:grpSpLocks noChangeAspect="1"/>
          </p:cNvGrpSpPr>
          <p:nvPr/>
        </p:nvGrpSpPr>
        <p:grpSpPr>
          <a:xfrm>
            <a:off x="6842811" y="4101131"/>
            <a:ext cx="197156" cy="197156"/>
            <a:chOff x="864708" y="7928616"/>
            <a:chExt cx="402336" cy="402336"/>
          </a:xfrm>
        </p:grpSpPr>
        <p:sp>
          <p:nvSpPr>
            <p:cNvPr id="399" name="Oval 398">
              <a:extLst>
                <a:ext uri="{FF2B5EF4-FFF2-40B4-BE49-F238E27FC236}">
                  <a16:creationId xmlns:a16="http://schemas.microsoft.com/office/drawing/2014/main" id="{06FAE6FD-E480-4DB1-BF01-C5D7222AD2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00" name="Oval 399">
              <a:extLst>
                <a:ext uri="{FF2B5EF4-FFF2-40B4-BE49-F238E27FC236}">
                  <a16:creationId xmlns:a16="http://schemas.microsoft.com/office/drawing/2014/main" id="{9DDCFD84-07E6-407D-A60D-9D96CD624BE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01" name="Yellow Oval 58">
            <a:extLst>
              <a:ext uri="{FF2B5EF4-FFF2-40B4-BE49-F238E27FC236}">
                <a16:creationId xmlns:a16="http://schemas.microsoft.com/office/drawing/2014/main" id="{6797429E-8741-4175-B2F2-6ECE2DEF9FF0}"/>
              </a:ext>
            </a:extLst>
          </p:cNvPr>
          <p:cNvGrpSpPr>
            <a:grpSpLocks noChangeAspect="1"/>
          </p:cNvGrpSpPr>
          <p:nvPr/>
        </p:nvGrpSpPr>
        <p:grpSpPr>
          <a:xfrm>
            <a:off x="6317370" y="2159427"/>
            <a:ext cx="197156" cy="197156"/>
            <a:chOff x="864708" y="7928616"/>
            <a:chExt cx="402336" cy="402336"/>
          </a:xfrm>
        </p:grpSpPr>
        <p:sp>
          <p:nvSpPr>
            <p:cNvPr id="402" name="Oval 401">
              <a:extLst>
                <a:ext uri="{FF2B5EF4-FFF2-40B4-BE49-F238E27FC236}">
                  <a16:creationId xmlns:a16="http://schemas.microsoft.com/office/drawing/2014/main" id="{25645394-7154-4599-82BC-371C5F0919D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03" name="Oval 402">
              <a:extLst>
                <a:ext uri="{FF2B5EF4-FFF2-40B4-BE49-F238E27FC236}">
                  <a16:creationId xmlns:a16="http://schemas.microsoft.com/office/drawing/2014/main" id="{5C09F044-C904-4BEB-AB16-1BE8FABEF9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04" name="Yellow Oval 59">
            <a:extLst>
              <a:ext uri="{FF2B5EF4-FFF2-40B4-BE49-F238E27FC236}">
                <a16:creationId xmlns:a16="http://schemas.microsoft.com/office/drawing/2014/main" id="{60A561C9-8370-4415-A3E3-63E363EBF326}"/>
              </a:ext>
            </a:extLst>
          </p:cNvPr>
          <p:cNvGrpSpPr>
            <a:grpSpLocks noChangeAspect="1"/>
          </p:cNvGrpSpPr>
          <p:nvPr/>
        </p:nvGrpSpPr>
        <p:grpSpPr>
          <a:xfrm>
            <a:off x="2212597" y="1986169"/>
            <a:ext cx="197156" cy="197156"/>
            <a:chOff x="864708" y="7928616"/>
            <a:chExt cx="402336" cy="402336"/>
          </a:xfrm>
        </p:grpSpPr>
        <p:sp>
          <p:nvSpPr>
            <p:cNvPr id="405" name="Oval 404">
              <a:extLst>
                <a:ext uri="{FF2B5EF4-FFF2-40B4-BE49-F238E27FC236}">
                  <a16:creationId xmlns:a16="http://schemas.microsoft.com/office/drawing/2014/main" id="{68CDB0F7-AF5D-4504-AB19-277C3213799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06" name="Oval 405">
              <a:extLst>
                <a:ext uri="{FF2B5EF4-FFF2-40B4-BE49-F238E27FC236}">
                  <a16:creationId xmlns:a16="http://schemas.microsoft.com/office/drawing/2014/main" id="{0EF1CEF0-DF3B-4BCE-B125-5EEF6C277A1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07" name="Yellow Oval 60">
            <a:extLst>
              <a:ext uri="{FF2B5EF4-FFF2-40B4-BE49-F238E27FC236}">
                <a16:creationId xmlns:a16="http://schemas.microsoft.com/office/drawing/2014/main" id="{FEC696A4-5708-4718-81C7-0D961AAA59C8}"/>
              </a:ext>
            </a:extLst>
          </p:cNvPr>
          <p:cNvGrpSpPr>
            <a:grpSpLocks noChangeAspect="1"/>
          </p:cNvGrpSpPr>
          <p:nvPr/>
        </p:nvGrpSpPr>
        <p:grpSpPr>
          <a:xfrm>
            <a:off x="3658730" y="4250493"/>
            <a:ext cx="197156" cy="197156"/>
            <a:chOff x="864708" y="7928616"/>
            <a:chExt cx="402336" cy="402336"/>
          </a:xfrm>
        </p:grpSpPr>
        <p:sp>
          <p:nvSpPr>
            <p:cNvPr id="408" name="Oval 407">
              <a:extLst>
                <a:ext uri="{FF2B5EF4-FFF2-40B4-BE49-F238E27FC236}">
                  <a16:creationId xmlns:a16="http://schemas.microsoft.com/office/drawing/2014/main" id="{26D19D6D-7BBE-4AAD-9EB7-E109F95D501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09" name="Oval 408">
              <a:extLst>
                <a:ext uri="{FF2B5EF4-FFF2-40B4-BE49-F238E27FC236}">
                  <a16:creationId xmlns:a16="http://schemas.microsoft.com/office/drawing/2014/main" id="{4A9C4F3E-B944-4D00-B059-2B5BCD0F2EF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10" name="Yellow Oval 61">
            <a:extLst>
              <a:ext uri="{FF2B5EF4-FFF2-40B4-BE49-F238E27FC236}">
                <a16:creationId xmlns:a16="http://schemas.microsoft.com/office/drawing/2014/main" id="{F3F65199-AADA-4CE4-87AE-BFEAD5AFC35A}"/>
              </a:ext>
            </a:extLst>
          </p:cNvPr>
          <p:cNvGrpSpPr>
            <a:grpSpLocks noChangeAspect="1"/>
          </p:cNvGrpSpPr>
          <p:nvPr/>
        </p:nvGrpSpPr>
        <p:grpSpPr>
          <a:xfrm>
            <a:off x="6992174" y="1188577"/>
            <a:ext cx="197156" cy="197156"/>
            <a:chOff x="864708" y="7928616"/>
            <a:chExt cx="402336" cy="402336"/>
          </a:xfrm>
        </p:grpSpPr>
        <p:sp>
          <p:nvSpPr>
            <p:cNvPr id="411" name="Oval 410">
              <a:extLst>
                <a:ext uri="{FF2B5EF4-FFF2-40B4-BE49-F238E27FC236}">
                  <a16:creationId xmlns:a16="http://schemas.microsoft.com/office/drawing/2014/main" id="{BCA8DE35-15D2-458E-ACED-34B6ACCE055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12" name="Oval 411">
              <a:extLst>
                <a:ext uri="{FF2B5EF4-FFF2-40B4-BE49-F238E27FC236}">
                  <a16:creationId xmlns:a16="http://schemas.microsoft.com/office/drawing/2014/main" id="{059EFC85-4D73-4399-9B79-58230C3E73F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13" name="Yellow Oval 62">
            <a:extLst>
              <a:ext uri="{FF2B5EF4-FFF2-40B4-BE49-F238E27FC236}">
                <a16:creationId xmlns:a16="http://schemas.microsoft.com/office/drawing/2014/main" id="{5F7437D4-1B04-4986-B0CA-8BE1ACC33DFB}"/>
              </a:ext>
            </a:extLst>
          </p:cNvPr>
          <p:cNvGrpSpPr>
            <a:grpSpLocks noChangeAspect="1"/>
          </p:cNvGrpSpPr>
          <p:nvPr/>
        </p:nvGrpSpPr>
        <p:grpSpPr>
          <a:xfrm>
            <a:off x="6768131" y="3877089"/>
            <a:ext cx="197156" cy="197156"/>
            <a:chOff x="864708" y="7928616"/>
            <a:chExt cx="402336" cy="402336"/>
          </a:xfrm>
        </p:grpSpPr>
        <p:sp>
          <p:nvSpPr>
            <p:cNvPr id="414" name="Oval 413">
              <a:extLst>
                <a:ext uri="{FF2B5EF4-FFF2-40B4-BE49-F238E27FC236}">
                  <a16:creationId xmlns:a16="http://schemas.microsoft.com/office/drawing/2014/main" id="{26D7EA2B-6BD9-4ED1-A691-78CF6C6FEDC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15" name="Oval 414">
              <a:extLst>
                <a:ext uri="{FF2B5EF4-FFF2-40B4-BE49-F238E27FC236}">
                  <a16:creationId xmlns:a16="http://schemas.microsoft.com/office/drawing/2014/main" id="{667717E4-FC4A-4010-A338-CA56B301EC7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16" name="Yellow Oval 63">
            <a:extLst>
              <a:ext uri="{FF2B5EF4-FFF2-40B4-BE49-F238E27FC236}">
                <a16:creationId xmlns:a16="http://schemas.microsoft.com/office/drawing/2014/main" id="{1C9E2225-2D3D-4E61-A63A-37B5683E6AC0}"/>
              </a:ext>
            </a:extLst>
          </p:cNvPr>
          <p:cNvGrpSpPr>
            <a:grpSpLocks noChangeAspect="1"/>
          </p:cNvGrpSpPr>
          <p:nvPr/>
        </p:nvGrpSpPr>
        <p:grpSpPr>
          <a:xfrm>
            <a:off x="6445510" y="4399854"/>
            <a:ext cx="197156" cy="197156"/>
            <a:chOff x="864708" y="7928616"/>
            <a:chExt cx="402336" cy="402336"/>
          </a:xfrm>
        </p:grpSpPr>
        <p:sp>
          <p:nvSpPr>
            <p:cNvPr id="417" name="Oval 416">
              <a:extLst>
                <a:ext uri="{FF2B5EF4-FFF2-40B4-BE49-F238E27FC236}">
                  <a16:creationId xmlns:a16="http://schemas.microsoft.com/office/drawing/2014/main" id="{72A30BD2-24C0-4BEC-A121-ACFDE708FCD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18" name="Oval 417">
              <a:extLst>
                <a:ext uri="{FF2B5EF4-FFF2-40B4-BE49-F238E27FC236}">
                  <a16:creationId xmlns:a16="http://schemas.microsoft.com/office/drawing/2014/main" id="{EAAEB5A0-668D-46C9-A10A-77028527ADC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19" name="Yellow Oval 64">
            <a:extLst>
              <a:ext uri="{FF2B5EF4-FFF2-40B4-BE49-F238E27FC236}">
                <a16:creationId xmlns:a16="http://schemas.microsoft.com/office/drawing/2014/main" id="{DC6F8A40-0DAF-47E6-A368-74CF72BA8C2A}"/>
              </a:ext>
            </a:extLst>
          </p:cNvPr>
          <p:cNvGrpSpPr>
            <a:grpSpLocks noChangeAspect="1"/>
          </p:cNvGrpSpPr>
          <p:nvPr/>
        </p:nvGrpSpPr>
        <p:grpSpPr>
          <a:xfrm>
            <a:off x="5398797" y="3055598"/>
            <a:ext cx="197156" cy="197156"/>
            <a:chOff x="864708" y="7928616"/>
            <a:chExt cx="402336" cy="402336"/>
          </a:xfrm>
        </p:grpSpPr>
        <p:sp>
          <p:nvSpPr>
            <p:cNvPr id="420" name="Oval 419">
              <a:extLst>
                <a:ext uri="{FF2B5EF4-FFF2-40B4-BE49-F238E27FC236}">
                  <a16:creationId xmlns:a16="http://schemas.microsoft.com/office/drawing/2014/main" id="{CAA57171-486D-4708-8581-057471B54F4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21" name="Oval 420">
              <a:extLst>
                <a:ext uri="{FF2B5EF4-FFF2-40B4-BE49-F238E27FC236}">
                  <a16:creationId xmlns:a16="http://schemas.microsoft.com/office/drawing/2014/main" id="{85D5F511-F390-432F-9D16-8E3A5D47417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22" name="Yellow Oval 65">
            <a:extLst>
              <a:ext uri="{FF2B5EF4-FFF2-40B4-BE49-F238E27FC236}">
                <a16:creationId xmlns:a16="http://schemas.microsoft.com/office/drawing/2014/main" id="{04BA6252-868D-4BBD-A8BA-F34B230A9686}"/>
              </a:ext>
            </a:extLst>
          </p:cNvPr>
          <p:cNvGrpSpPr>
            <a:grpSpLocks noChangeAspect="1"/>
          </p:cNvGrpSpPr>
          <p:nvPr/>
        </p:nvGrpSpPr>
        <p:grpSpPr>
          <a:xfrm>
            <a:off x="1888793" y="1561981"/>
            <a:ext cx="197156" cy="197156"/>
            <a:chOff x="864708" y="7928616"/>
            <a:chExt cx="402336" cy="402336"/>
          </a:xfrm>
        </p:grpSpPr>
        <p:sp>
          <p:nvSpPr>
            <p:cNvPr id="423" name="Oval 422">
              <a:extLst>
                <a:ext uri="{FF2B5EF4-FFF2-40B4-BE49-F238E27FC236}">
                  <a16:creationId xmlns:a16="http://schemas.microsoft.com/office/drawing/2014/main" id="{279F233C-C929-4519-AD65-33079803FED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24" name="Oval 423">
              <a:extLst>
                <a:ext uri="{FF2B5EF4-FFF2-40B4-BE49-F238E27FC236}">
                  <a16:creationId xmlns:a16="http://schemas.microsoft.com/office/drawing/2014/main" id="{ED3535FD-7726-4E4C-9285-27A7DD75647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25" name="Yellow Oval 66">
            <a:extLst>
              <a:ext uri="{FF2B5EF4-FFF2-40B4-BE49-F238E27FC236}">
                <a16:creationId xmlns:a16="http://schemas.microsoft.com/office/drawing/2014/main" id="{E974A6A2-00FE-49DE-9B34-EF3EDCFA4D3C}"/>
              </a:ext>
            </a:extLst>
          </p:cNvPr>
          <p:cNvGrpSpPr>
            <a:grpSpLocks noChangeAspect="1"/>
          </p:cNvGrpSpPr>
          <p:nvPr/>
        </p:nvGrpSpPr>
        <p:grpSpPr>
          <a:xfrm>
            <a:off x="4751747" y="471330"/>
            <a:ext cx="197156" cy="197156"/>
            <a:chOff x="864708" y="7928616"/>
            <a:chExt cx="402336" cy="402336"/>
          </a:xfrm>
        </p:grpSpPr>
        <p:sp>
          <p:nvSpPr>
            <p:cNvPr id="426" name="Oval 425">
              <a:extLst>
                <a:ext uri="{FF2B5EF4-FFF2-40B4-BE49-F238E27FC236}">
                  <a16:creationId xmlns:a16="http://schemas.microsoft.com/office/drawing/2014/main" id="{F961269D-C767-4945-8247-8C4085A77BF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27" name="Oval 426">
              <a:extLst>
                <a:ext uri="{FF2B5EF4-FFF2-40B4-BE49-F238E27FC236}">
                  <a16:creationId xmlns:a16="http://schemas.microsoft.com/office/drawing/2014/main" id="{0CF6AB04-FF6D-4FA1-A007-89F9A10171E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28" name="Yellow Oval 67">
            <a:extLst>
              <a:ext uri="{FF2B5EF4-FFF2-40B4-BE49-F238E27FC236}">
                <a16:creationId xmlns:a16="http://schemas.microsoft.com/office/drawing/2014/main" id="{DAF1FE2D-847A-4763-BE14-6B968B5CA043}"/>
              </a:ext>
            </a:extLst>
          </p:cNvPr>
          <p:cNvGrpSpPr>
            <a:grpSpLocks noChangeAspect="1"/>
          </p:cNvGrpSpPr>
          <p:nvPr/>
        </p:nvGrpSpPr>
        <p:grpSpPr>
          <a:xfrm>
            <a:off x="4303663" y="1188577"/>
            <a:ext cx="197156" cy="197156"/>
            <a:chOff x="864708" y="7928616"/>
            <a:chExt cx="402336" cy="402336"/>
          </a:xfrm>
        </p:grpSpPr>
        <p:sp>
          <p:nvSpPr>
            <p:cNvPr id="429" name="Oval 428">
              <a:extLst>
                <a:ext uri="{FF2B5EF4-FFF2-40B4-BE49-F238E27FC236}">
                  <a16:creationId xmlns:a16="http://schemas.microsoft.com/office/drawing/2014/main" id="{D583FADA-75DD-4675-826D-65592522407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30" name="Oval 429">
              <a:extLst>
                <a:ext uri="{FF2B5EF4-FFF2-40B4-BE49-F238E27FC236}">
                  <a16:creationId xmlns:a16="http://schemas.microsoft.com/office/drawing/2014/main" id="{EE9F613D-1B40-460C-9B96-DDAED07800B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31" name="Yellow Oval 68">
            <a:extLst>
              <a:ext uri="{FF2B5EF4-FFF2-40B4-BE49-F238E27FC236}">
                <a16:creationId xmlns:a16="http://schemas.microsoft.com/office/drawing/2014/main" id="{DEFFBFBF-3D9D-42E5-A569-42F431B32B12}"/>
              </a:ext>
            </a:extLst>
          </p:cNvPr>
          <p:cNvGrpSpPr>
            <a:grpSpLocks noChangeAspect="1"/>
          </p:cNvGrpSpPr>
          <p:nvPr/>
        </p:nvGrpSpPr>
        <p:grpSpPr>
          <a:xfrm>
            <a:off x="6339775" y="4101131"/>
            <a:ext cx="197156" cy="197156"/>
            <a:chOff x="864708" y="7928616"/>
            <a:chExt cx="402336" cy="402336"/>
          </a:xfrm>
        </p:grpSpPr>
        <p:sp>
          <p:nvSpPr>
            <p:cNvPr id="432" name="Oval 431">
              <a:extLst>
                <a:ext uri="{FF2B5EF4-FFF2-40B4-BE49-F238E27FC236}">
                  <a16:creationId xmlns:a16="http://schemas.microsoft.com/office/drawing/2014/main" id="{DC16D476-2589-4275-9AA2-D99A1AB62DD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33" name="Oval 432">
              <a:extLst>
                <a:ext uri="{FF2B5EF4-FFF2-40B4-BE49-F238E27FC236}">
                  <a16:creationId xmlns:a16="http://schemas.microsoft.com/office/drawing/2014/main" id="{E9CB85BB-F118-4483-9505-2630B2611C6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34" name="Yellow Oval 69">
            <a:extLst>
              <a:ext uri="{FF2B5EF4-FFF2-40B4-BE49-F238E27FC236}">
                <a16:creationId xmlns:a16="http://schemas.microsoft.com/office/drawing/2014/main" id="{CE6C324A-C1E1-4B9F-84DA-85AE876438E4}"/>
              </a:ext>
            </a:extLst>
          </p:cNvPr>
          <p:cNvGrpSpPr>
            <a:grpSpLocks noChangeAspect="1"/>
          </p:cNvGrpSpPr>
          <p:nvPr/>
        </p:nvGrpSpPr>
        <p:grpSpPr>
          <a:xfrm>
            <a:off x="5567758" y="1986167"/>
            <a:ext cx="197156" cy="197156"/>
            <a:chOff x="864708" y="7928616"/>
            <a:chExt cx="402336" cy="402336"/>
          </a:xfrm>
        </p:grpSpPr>
        <p:sp>
          <p:nvSpPr>
            <p:cNvPr id="435" name="Oval 434">
              <a:extLst>
                <a:ext uri="{FF2B5EF4-FFF2-40B4-BE49-F238E27FC236}">
                  <a16:creationId xmlns:a16="http://schemas.microsoft.com/office/drawing/2014/main" id="{6F7AC503-5F81-4564-8E80-E730CD501A3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36" name="Oval 435">
              <a:extLst>
                <a:ext uri="{FF2B5EF4-FFF2-40B4-BE49-F238E27FC236}">
                  <a16:creationId xmlns:a16="http://schemas.microsoft.com/office/drawing/2014/main" id="{BD2B5886-9B4C-4E05-B471-B8F4BB2AD02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37" name="Yellow Oval 70">
            <a:extLst>
              <a:ext uri="{FF2B5EF4-FFF2-40B4-BE49-F238E27FC236}">
                <a16:creationId xmlns:a16="http://schemas.microsoft.com/office/drawing/2014/main" id="{D5F3DA07-FD96-47E0-824D-E7E9C710A33B}"/>
              </a:ext>
            </a:extLst>
          </p:cNvPr>
          <p:cNvGrpSpPr>
            <a:grpSpLocks noChangeAspect="1"/>
          </p:cNvGrpSpPr>
          <p:nvPr/>
        </p:nvGrpSpPr>
        <p:grpSpPr>
          <a:xfrm>
            <a:off x="3556853" y="5221345"/>
            <a:ext cx="197156" cy="197156"/>
            <a:chOff x="864708" y="7928616"/>
            <a:chExt cx="402336" cy="402336"/>
          </a:xfrm>
        </p:grpSpPr>
        <p:sp>
          <p:nvSpPr>
            <p:cNvPr id="438" name="Oval 437">
              <a:extLst>
                <a:ext uri="{FF2B5EF4-FFF2-40B4-BE49-F238E27FC236}">
                  <a16:creationId xmlns:a16="http://schemas.microsoft.com/office/drawing/2014/main" id="{1649121D-1E50-49E9-8988-DE60CD773CA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39" name="Oval 438">
              <a:extLst>
                <a:ext uri="{FF2B5EF4-FFF2-40B4-BE49-F238E27FC236}">
                  <a16:creationId xmlns:a16="http://schemas.microsoft.com/office/drawing/2014/main" id="{9F425A35-FDC2-40A3-84B9-C2476544232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40" name="Yellow Oval 71">
            <a:extLst>
              <a:ext uri="{FF2B5EF4-FFF2-40B4-BE49-F238E27FC236}">
                <a16:creationId xmlns:a16="http://schemas.microsoft.com/office/drawing/2014/main" id="{56A08B6D-7196-4AB4-A09A-EE0E6CA14FF1}"/>
              </a:ext>
            </a:extLst>
          </p:cNvPr>
          <p:cNvGrpSpPr>
            <a:grpSpLocks noChangeAspect="1"/>
          </p:cNvGrpSpPr>
          <p:nvPr/>
        </p:nvGrpSpPr>
        <p:grpSpPr>
          <a:xfrm>
            <a:off x="3482173" y="4325174"/>
            <a:ext cx="197156" cy="197156"/>
            <a:chOff x="864708" y="7928616"/>
            <a:chExt cx="402336" cy="402336"/>
          </a:xfrm>
        </p:grpSpPr>
        <p:sp>
          <p:nvSpPr>
            <p:cNvPr id="441" name="Oval 440">
              <a:extLst>
                <a:ext uri="{FF2B5EF4-FFF2-40B4-BE49-F238E27FC236}">
                  <a16:creationId xmlns:a16="http://schemas.microsoft.com/office/drawing/2014/main" id="{A1B4EA4C-777E-462E-BBB3-3673ED77FF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42" name="Oval 441">
              <a:extLst>
                <a:ext uri="{FF2B5EF4-FFF2-40B4-BE49-F238E27FC236}">
                  <a16:creationId xmlns:a16="http://schemas.microsoft.com/office/drawing/2014/main" id="{6F66E008-B269-403D-966F-999A4C8CE55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43" name="Yellow Oval 72">
            <a:extLst>
              <a:ext uri="{FF2B5EF4-FFF2-40B4-BE49-F238E27FC236}">
                <a16:creationId xmlns:a16="http://schemas.microsoft.com/office/drawing/2014/main" id="{2FACBB5A-94B4-46AC-885A-DAD545CEB63D}"/>
              </a:ext>
            </a:extLst>
          </p:cNvPr>
          <p:cNvGrpSpPr>
            <a:grpSpLocks noChangeAspect="1"/>
          </p:cNvGrpSpPr>
          <p:nvPr/>
        </p:nvGrpSpPr>
        <p:grpSpPr>
          <a:xfrm>
            <a:off x="4453025" y="961235"/>
            <a:ext cx="197156" cy="197156"/>
            <a:chOff x="864708" y="7928616"/>
            <a:chExt cx="402336" cy="402336"/>
          </a:xfrm>
        </p:grpSpPr>
        <p:sp>
          <p:nvSpPr>
            <p:cNvPr id="444" name="Oval 443">
              <a:extLst>
                <a:ext uri="{FF2B5EF4-FFF2-40B4-BE49-F238E27FC236}">
                  <a16:creationId xmlns:a16="http://schemas.microsoft.com/office/drawing/2014/main" id="{DBB589AF-B778-4E10-B8E9-B0D1C01F535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45" name="Oval 444">
              <a:extLst>
                <a:ext uri="{FF2B5EF4-FFF2-40B4-BE49-F238E27FC236}">
                  <a16:creationId xmlns:a16="http://schemas.microsoft.com/office/drawing/2014/main" id="{E039EF29-FDCF-4453-8AFA-660D42C4626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46" name="Yellow Oval 73">
            <a:extLst>
              <a:ext uri="{FF2B5EF4-FFF2-40B4-BE49-F238E27FC236}">
                <a16:creationId xmlns:a16="http://schemas.microsoft.com/office/drawing/2014/main" id="{2514B00B-8DDA-40B7-983F-188A54632A49}"/>
              </a:ext>
            </a:extLst>
          </p:cNvPr>
          <p:cNvGrpSpPr>
            <a:grpSpLocks noChangeAspect="1"/>
          </p:cNvGrpSpPr>
          <p:nvPr/>
        </p:nvGrpSpPr>
        <p:grpSpPr>
          <a:xfrm>
            <a:off x="6842811" y="3578365"/>
            <a:ext cx="197156" cy="197156"/>
            <a:chOff x="864708" y="7928616"/>
            <a:chExt cx="402336" cy="402336"/>
          </a:xfrm>
        </p:grpSpPr>
        <p:sp>
          <p:nvSpPr>
            <p:cNvPr id="447" name="Oval 446">
              <a:extLst>
                <a:ext uri="{FF2B5EF4-FFF2-40B4-BE49-F238E27FC236}">
                  <a16:creationId xmlns:a16="http://schemas.microsoft.com/office/drawing/2014/main" id="{23FFCE88-E487-4E83-8133-73B9D564B61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48" name="Oval 447">
              <a:extLst>
                <a:ext uri="{FF2B5EF4-FFF2-40B4-BE49-F238E27FC236}">
                  <a16:creationId xmlns:a16="http://schemas.microsoft.com/office/drawing/2014/main" id="{F098FDB0-98B5-4149-AF0D-A2A1C3C5734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49" name="Yellow Oval 74">
            <a:extLst>
              <a:ext uri="{FF2B5EF4-FFF2-40B4-BE49-F238E27FC236}">
                <a16:creationId xmlns:a16="http://schemas.microsoft.com/office/drawing/2014/main" id="{A4EF5EA6-CB5C-4732-B8FA-ECA1B3083D84}"/>
              </a:ext>
            </a:extLst>
          </p:cNvPr>
          <p:cNvGrpSpPr>
            <a:grpSpLocks noChangeAspect="1"/>
          </p:cNvGrpSpPr>
          <p:nvPr/>
        </p:nvGrpSpPr>
        <p:grpSpPr>
          <a:xfrm>
            <a:off x="6096003" y="2234109"/>
            <a:ext cx="197156" cy="197156"/>
            <a:chOff x="864708" y="7928616"/>
            <a:chExt cx="402336" cy="402336"/>
          </a:xfrm>
        </p:grpSpPr>
        <p:sp>
          <p:nvSpPr>
            <p:cNvPr id="450" name="Oval 449">
              <a:extLst>
                <a:ext uri="{FF2B5EF4-FFF2-40B4-BE49-F238E27FC236}">
                  <a16:creationId xmlns:a16="http://schemas.microsoft.com/office/drawing/2014/main" id="{63495946-7EE3-4C11-96E2-2A2E32030BC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51" name="Oval 450">
              <a:extLst>
                <a:ext uri="{FF2B5EF4-FFF2-40B4-BE49-F238E27FC236}">
                  <a16:creationId xmlns:a16="http://schemas.microsoft.com/office/drawing/2014/main" id="{1D710580-FF38-4AFC-87B7-4919739F665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52" name="Yellow Oval 75">
            <a:extLst>
              <a:ext uri="{FF2B5EF4-FFF2-40B4-BE49-F238E27FC236}">
                <a16:creationId xmlns:a16="http://schemas.microsoft.com/office/drawing/2014/main" id="{F8E459CF-0EF8-40F0-AEBD-F948BFDCD9AD}"/>
              </a:ext>
            </a:extLst>
          </p:cNvPr>
          <p:cNvGrpSpPr>
            <a:grpSpLocks noChangeAspect="1"/>
          </p:cNvGrpSpPr>
          <p:nvPr/>
        </p:nvGrpSpPr>
        <p:grpSpPr>
          <a:xfrm>
            <a:off x="5898846" y="3055598"/>
            <a:ext cx="197156" cy="197156"/>
            <a:chOff x="864708" y="7928616"/>
            <a:chExt cx="402336" cy="402336"/>
          </a:xfrm>
        </p:grpSpPr>
        <p:sp>
          <p:nvSpPr>
            <p:cNvPr id="453" name="Oval 452">
              <a:extLst>
                <a:ext uri="{FF2B5EF4-FFF2-40B4-BE49-F238E27FC236}">
                  <a16:creationId xmlns:a16="http://schemas.microsoft.com/office/drawing/2014/main" id="{EA99E6DD-0CAF-4688-807B-53F705566E3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54" name="Oval 453">
              <a:extLst>
                <a:ext uri="{FF2B5EF4-FFF2-40B4-BE49-F238E27FC236}">
                  <a16:creationId xmlns:a16="http://schemas.microsoft.com/office/drawing/2014/main" id="{4763FCF8-0F72-48D5-B5D9-27E71338BB3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55" name="Yellow Oval 76">
            <a:extLst>
              <a:ext uri="{FF2B5EF4-FFF2-40B4-BE49-F238E27FC236}">
                <a16:creationId xmlns:a16="http://schemas.microsoft.com/office/drawing/2014/main" id="{9306F4F0-E86B-45A1-ADD3-94D50483E4F6}"/>
              </a:ext>
            </a:extLst>
          </p:cNvPr>
          <p:cNvGrpSpPr>
            <a:grpSpLocks noChangeAspect="1"/>
          </p:cNvGrpSpPr>
          <p:nvPr/>
        </p:nvGrpSpPr>
        <p:grpSpPr>
          <a:xfrm>
            <a:off x="3556853" y="4922621"/>
            <a:ext cx="197156" cy="197156"/>
            <a:chOff x="864708" y="7928616"/>
            <a:chExt cx="402336" cy="402336"/>
          </a:xfrm>
        </p:grpSpPr>
        <p:sp>
          <p:nvSpPr>
            <p:cNvPr id="456" name="Oval 455">
              <a:extLst>
                <a:ext uri="{FF2B5EF4-FFF2-40B4-BE49-F238E27FC236}">
                  <a16:creationId xmlns:a16="http://schemas.microsoft.com/office/drawing/2014/main" id="{A171C269-0A1C-4F23-BBF4-C2991770E13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57" name="Oval 456">
              <a:extLst>
                <a:ext uri="{FF2B5EF4-FFF2-40B4-BE49-F238E27FC236}">
                  <a16:creationId xmlns:a16="http://schemas.microsoft.com/office/drawing/2014/main" id="{C5CD6DF5-8DEE-4E91-A484-E31478887F7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58" name="Yellow Oval 77">
            <a:extLst>
              <a:ext uri="{FF2B5EF4-FFF2-40B4-BE49-F238E27FC236}">
                <a16:creationId xmlns:a16="http://schemas.microsoft.com/office/drawing/2014/main" id="{1D4D14A3-23BC-494E-9882-04DCA7A15CB2}"/>
              </a:ext>
            </a:extLst>
          </p:cNvPr>
          <p:cNvGrpSpPr>
            <a:grpSpLocks noChangeAspect="1"/>
          </p:cNvGrpSpPr>
          <p:nvPr/>
        </p:nvGrpSpPr>
        <p:grpSpPr>
          <a:xfrm>
            <a:off x="4781931" y="889853"/>
            <a:ext cx="197156" cy="197156"/>
            <a:chOff x="864708" y="7928616"/>
            <a:chExt cx="402336" cy="402336"/>
          </a:xfrm>
        </p:grpSpPr>
        <p:sp>
          <p:nvSpPr>
            <p:cNvPr id="459" name="Oval 458">
              <a:extLst>
                <a:ext uri="{FF2B5EF4-FFF2-40B4-BE49-F238E27FC236}">
                  <a16:creationId xmlns:a16="http://schemas.microsoft.com/office/drawing/2014/main" id="{B333BAEB-7DB8-4663-9429-835B1C42DBD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0" name="Oval 459">
              <a:extLst>
                <a:ext uri="{FF2B5EF4-FFF2-40B4-BE49-F238E27FC236}">
                  <a16:creationId xmlns:a16="http://schemas.microsoft.com/office/drawing/2014/main" id="{8B872CBF-ED39-4F50-B05A-96A310254E1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61" name="Yellow Oval 78">
            <a:extLst>
              <a:ext uri="{FF2B5EF4-FFF2-40B4-BE49-F238E27FC236}">
                <a16:creationId xmlns:a16="http://schemas.microsoft.com/office/drawing/2014/main" id="{09B1835F-C260-4284-B3FE-974D979A7D08}"/>
              </a:ext>
            </a:extLst>
          </p:cNvPr>
          <p:cNvGrpSpPr>
            <a:grpSpLocks noChangeAspect="1"/>
          </p:cNvGrpSpPr>
          <p:nvPr/>
        </p:nvGrpSpPr>
        <p:grpSpPr>
          <a:xfrm>
            <a:off x="6618769" y="4101131"/>
            <a:ext cx="197156" cy="197156"/>
            <a:chOff x="864708" y="7928616"/>
            <a:chExt cx="402336" cy="402336"/>
          </a:xfrm>
        </p:grpSpPr>
        <p:sp>
          <p:nvSpPr>
            <p:cNvPr id="462" name="Oval 461">
              <a:extLst>
                <a:ext uri="{FF2B5EF4-FFF2-40B4-BE49-F238E27FC236}">
                  <a16:creationId xmlns:a16="http://schemas.microsoft.com/office/drawing/2014/main" id="{F0EF6E4C-74DA-4A46-967B-EF6A1919190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3" name="Oval 462">
              <a:extLst>
                <a:ext uri="{FF2B5EF4-FFF2-40B4-BE49-F238E27FC236}">
                  <a16:creationId xmlns:a16="http://schemas.microsoft.com/office/drawing/2014/main" id="{9FA957E9-254C-4FA6-B5B2-304C81035D3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64" name="Yellow Oval 79">
            <a:extLst>
              <a:ext uri="{FF2B5EF4-FFF2-40B4-BE49-F238E27FC236}">
                <a16:creationId xmlns:a16="http://schemas.microsoft.com/office/drawing/2014/main" id="{281BFC5B-5D6E-41D7-B48A-2477E4DEA75E}"/>
              </a:ext>
            </a:extLst>
          </p:cNvPr>
          <p:cNvGrpSpPr>
            <a:grpSpLocks noChangeAspect="1"/>
          </p:cNvGrpSpPr>
          <p:nvPr/>
        </p:nvGrpSpPr>
        <p:grpSpPr>
          <a:xfrm>
            <a:off x="6096003" y="4026451"/>
            <a:ext cx="197156" cy="197156"/>
            <a:chOff x="864708" y="7928616"/>
            <a:chExt cx="402336" cy="402336"/>
          </a:xfrm>
        </p:grpSpPr>
        <p:sp>
          <p:nvSpPr>
            <p:cNvPr id="465" name="Oval 464">
              <a:extLst>
                <a:ext uri="{FF2B5EF4-FFF2-40B4-BE49-F238E27FC236}">
                  <a16:creationId xmlns:a16="http://schemas.microsoft.com/office/drawing/2014/main" id="{546728FE-8751-4CF4-A7D0-FC61BD9FA45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6" name="Oval 465">
              <a:extLst>
                <a:ext uri="{FF2B5EF4-FFF2-40B4-BE49-F238E27FC236}">
                  <a16:creationId xmlns:a16="http://schemas.microsoft.com/office/drawing/2014/main" id="{B1C7961A-04A2-42EE-BB8A-FE667FBD4957}"/>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67" name="Yellow Oval 80">
            <a:extLst>
              <a:ext uri="{FF2B5EF4-FFF2-40B4-BE49-F238E27FC236}">
                <a16:creationId xmlns:a16="http://schemas.microsoft.com/office/drawing/2014/main" id="{704E35CF-63D2-4C69-B5CF-986060F68EE0}"/>
              </a:ext>
            </a:extLst>
          </p:cNvPr>
          <p:cNvGrpSpPr>
            <a:grpSpLocks noChangeAspect="1"/>
          </p:cNvGrpSpPr>
          <p:nvPr/>
        </p:nvGrpSpPr>
        <p:grpSpPr>
          <a:xfrm>
            <a:off x="6170685" y="3578365"/>
            <a:ext cx="197156" cy="197156"/>
            <a:chOff x="864708" y="7928616"/>
            <a:chExt cx="402336" cy="402336"/>
          </a:xfrm>
        </p:grpSpPr>
        <p:sp>
          <p:nvSpPr>
            <p:cNvPr id="468" name="Oval 467">
              <a:extLst>
                <a:ext uri="{FF2B5EF4-FFF2-40B4-BE49-F238E27FC236}">
                  <a16:creationId xmlns:a16="http://schemas.microsoft.com/office/drawing/2014/main" id="{1A679C4E-30D7-4620-BBD1-0BF6BDC002F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9" name="Oval 468">
              <a:extLst>
                <a:ext uri="{FF2B5EF4-FFF2-40B4-BE49-F238E27FC236}">
                  <a16:creationId xmlns:a16="http://schemas.microsoft.com/office/drawing/2014/main" id="{B5FB667A-C39F-477E-9AD2-F129D7A9D9A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70" name="Yellow Oval 81">
            <a:extLst>
              <a:ext uri="{FF2B5EF4-FFF2-40B4-BE49-F238E27FC236}">
                <a16:creationId xmlns:a16="http://schemas.microsoft.com/office/drawing/2014/main" id="{8AAD8140-2D66-4BFD-9D88-CE1BAA567DEF}"/>
              </a:ext>
            </a:extLst>
          </p:cNvPr>
          <p:cNvGrpSpPr>
            <a:grpSpLocks noChangeAspect="1"/>
          </p:cNvGrpSpPr>
          <p:nvPr/>
        </p:nvGrpSpPr>
        <p:grpSpPr>
          <a:xfrm>
            <a:off x="3108769" y="1188577"/>
            <a:ext cx="197156" cy="197156"/>
            <a:chOff x="864708" y="7928616"/>
            <a:chExt cx="402336" cy="402336"/>
          </a:xfrm>
        </p:grpSpPr>
        <p:sp>
          <p:nvSpPr>
            <p:cNvPr id="471" name="Oval 470">
              <a:extLst>
                <a:ext uri="{FF2B5EF4-FFF2-40B4-BE49-F238E27FC236}">
                  <a16:creationId xmlns:a16="http://schemas.microsoft.com/office/drawing/2014/main" id="{BBF6BA03-5780-454D-BDB5-5F2E994BF56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72" name="Oval 471">
              <a:extLst>
                <a:ext uri="{FF2B5EF4-FFF2-40B4-BE49-F238E27FC236}">
                  <a16:creationId xmlns:a16="http://schemas.microsoft.com/office/drawing/2014/main" id="{6CF07E55-BD16-4673-B9A7-3FD269C04B1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73" name="Yellow Oval 82">
            <a:extLst>
              <a:ext uri="{FF2B5EF4-FFF2-40B4-BE49-F238E27FC236}">
                <a16:creationId xmlns:a16="http://schemas.microsoft.com/office/drawing/2014/main" id="{CBEE6845-37F2-4A22-8284-422962F4B4AC}"/>
              </a:ext>
            </a:extLst>
          </p:cNvPr>
          <p:cNvGrpSpPr>
            <a:grpSpLocks noChangeAspect="1"/>
          </p:cNvGrpSpPr>
          <p:nvPr/>
        </p:nvGrpSpPr>
        <p:grpSpPr>
          <a:xfrm>
            <a:off x="4378343" y="4250493"/>
            <a:ext cx="197156" cy="197156"/>
            <a:chOff x="864708" y="7928616"/>
            <a:chExt cx="402336" cy="402336"/>
          </a:xfrm>
        </p:grpSpPr>
        <p:sp>
          <p:nvSpPr>
            <p:cNvPr id="474" name="Oval 473">
              <a:extLst>
                <a:ext uri="{FF2B5EF4-FFF2-40B4-BE49-F238E27FC236}">
                  <a16:creationId xmlns:a16="http://schemas.microsoft.com/office/drawing/2014/main" id="{F11A0945-4670-4F27-952D-27A8A6CDCC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75" name="Oval 474">
              <a:extLst>
                <a:ext uri="{FF2B5EF4-FFF2-40B4-BE49-F238E27FC236}">
                  <a16:creationId xmlns:a16="http://schemas.microsoft.com/office/drawing/2014/main" id="{929CE4A9-C24F-48FF-92D7-654228D5AE1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76" name="Yellow Oval 83">
            <a:extLst>
              <a:ext uri="{FF2B5EF4-FFF2-40B4-BE49-F238E27FC236}">
                <a16:creationId xmlns:a16="http://schemas.microsoft.com/office/drawing/2014/main" id="{896C2A28-3C45-4472-917E-00220A13187B}"/>
              </a:ext>
            </a:extLst>
          </p:cNvPr>
          <p:cNvGrpSpPr>
            <a:grpSpLocks noChangeAspect="1"/>
          </p:cNvGrpSpPr>
          <p:nvPr/>
        </p:nvGrpSpPr>
        <p:grpSpPr>
          <a:xfrm>
            <a:off x="6693451" y="1986169"/>
            <a:ext cx="197156" cy="197156"/>
            <a:chOff x="864708" y="7928616"/>
            <a:chExt cx="402336" cy="402336"/>
          </a:xfrm>
        </p:grpSpPr>
        <p:sp>
          <p:nvSpPr>
            <p:cNvPr id="477" name="Oval 476">
              <a:extLst>
                <a:ext uri="{FF2B5EF4-FFF2-40B4-BE49-F238E27FC236}">
                  <a16:creationId xmlns:a16="http://schemas.microsoft.com/office/drawing/2014/main" id="{4C8B638E-1CE8-4A5D-855F-91E7D45F2FD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78" name="Oval 477">
              <a:extLst>
                <a:ext uri="{FF2B5EF4-FFF2-40B4-BE49-F238E27FC236}">
                  <a16:creationId xmlns:a16="http://schemas.microsoft.com/office/drawing/2014/main" id="{8B843EF6-D233-4E86-9D3E-6CB264A01DF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79" name="Yellow Oval 84">
            <a:extLst>
              <a:ext uri="{FF2B5EF4-FFF2-40B4-BE49-F238E27FC236}">
                <a16:creationId xmlns:a16="http://schemas.microsoft.com/office/drawing/2014/main" id="{BA2C9322-80E6-4B94-9310-41F9F2E54A66}"/>
              </a:ext>
            </a:extLst>
          </p:cNvPr>
          <p:cNvGrpSpPr>
            <a:grpSpLocks noChangeAspect="1"/>
          </p:cNvGrpSpPr>
          <p:nvPr/>
        </p:nvGrpSpPr>
        <p:grpSpPr>
          <a:xfrm>
            <a:off x="6544089" y="3679931"/>
            <a:ext cx="197156" cy="197156"/>
            <a:chOff x="864708" y="7928616"/>
            <a:chExt cx="402336" cy="402336"/>
          </a:xfrm>
        </p:grpSpPr>
        <p:sp>
          <p:nvSpPr>
            <p:cNvPr id="480" name="Oval 479">
              <a:extLst>
                <a:ext uri="{FF2B5EF4-FFF2-40B4-BE49-F238E27FC236}">
                  <a16:creationId xmlns:a16="http://schemas.microsoft.com/office/drawing/2014/main" id="{E38891BE-24A7-4BE0-8065-30182D45D79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81" name="Oval 480">
              <a:extLst>
                <a:ext uri="{FF2B5EF4-FFF2-40B4-BE49-F238E27FC236}">
                  <a16:creationId xmlns:a16="http://schemas.microsoft.com/office/drawing/2014/main" id="{A31755E9-308B-4A11-9B48-6C3F5F9C248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82" name="Yellow Oval 85">
            <a:extLst>
              <a:ext uri="{FF2B5EF4-FFF2-40B4-BE49-F238E27FC236}">
                <a16:creationId xmlns:a16="http://schemas.microsoft.com/office/drawing/2014/main" id="{C14C5ACA-FD45-44A4-A963-8F2A976D5B75}"/>
              </a:ext>
            </a:extLst>
          </p:cNvPr>
          <p:cNvGrpSpPr>
            <a:grpSpLocks noChangeAspect="1"/>
          </p:cNvGrpSpPr>
          <p:nvPr/>
        </p:nvGrpSpPr>
        <p:grpSpPr>
          <a:xfrm>
            <a:off x="6170685" y="2798385"/>
            <a:ext cx="197156" cy="197156"/>
            <a:chOff x="864708" y="7928616"/>
            <a:chExt cx="402336" cy="402336"/>
          </a:xfrm>
        </p:grpSpPr>
        <p:sp>
          <p:nvSpPr>
            <p:cNvPr id="483" name="Oval 482">
              <a:extLst>
                <a:ext uri="{FF2B5EF4-FFF2-40B4-BE49-F238E27FC236}">
                  <a16:creationId xmlns:a16="http://schemas.microsoft.com/office/drawing/2014/main" id="{FFB1864B-5D0E-4319-B8E7-38B227024AC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84" name="Oval 483">
              <a:extLst>
                <a:ext uri="{FF2B5EF4-FFF2-40B4-BE49-F238E27FC236}">
                  <a16:creationId xmlns:a16="http://schemas.microsoft.com/office/drawing/2014/main" id="{BEBB8717-3FD8-4323-B1DF-554870906F8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85" name="Yellow Oval 86">
            <a:extLst>
              <a:ext uri="{FF2B5EF4-FFF2-40B4-BE49-F238E27FC236}">
                <a16:creationId xmlns:a16="http://schemas.microsoft.com/office/drawing/2014/main" id="{B3C6CB86-F08B-422B-9241-0D8348D78C20}"/>
              </a:ext>
            </a:extLst>
          </p:cNvPr>
          <p:cNvGrpSpPr>
            <a:grpSpLocks noChangeAspect="1"/>
          </p:cNvGrpSpPr>
          <p:nvPr/>
        </p:nvGrpSpPr>
        <p:grpSpPr>
          <a:xfrm>
            <a:off x="3233604" y="2234108"/>
            <a:ext cx="206381" cy="206381"/>
            <a:chOff x="864708" y="7928616"/>
            <a:chExt cx="402336" cy="402336"/>
          </a:xfrm>
        </p:grpSpPr>
        <p:sp>
          <p:nvSpPr>
            <p:cNvPr id="486" name="Oval 485">
              <a:extLst>
                <a:ext uri="{FF2B5EF4-FFF2-40B4-BE49-F238E27FC236}">
                  <a16:creationId xmlns:a16="http://schemas.microsoft.com/office/drawing/2014/main" id="{47422A9A-1188-4B38-BB66-A78FF52C7EF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87" name="Oval 486">
              <a:extLst>
                <a:ext uri="{FF2B5EF4-FFF2-40B4-BE49-F238E27FC236}">
                  <a16:creationId xmlns:a16="http://schemas.microsoft.com/office/drawing/2014/main" id="{9874EBFF-6031-4260-8CD2-7B7AAF3DC99F}"/>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88" name="Yellow Oval 87">
            <a:extLst>
              <a:ext uri="{FF2B5EF4-FFF2-40B4-BE49-F238E27FC236}">
                <a16:creationId xmlns:a16="http://schemas.microsoft.com/office/drawing/2014/main" id="{472BA843-FA7F-47BD-914A-81E02FCB4202}"/>
              </a:ext>
            </a:extLst>
          </p:cNvPr>
          <p:cNvGrpSpPr>
            <a:grpSpLocks noChangeAspect="1"/>
          </p:cNvGrpSpPr>
          <p:nvPr/>
        </p:nvGrpSpPr>
        <p:grpSpPr>
          <a:xfrm>
            <a:off x="3556853" y="3876777"/>
            <a:ext cx="197156" cy="197156"/>
            <a:chOff x="864708" y="7928616"/>
            <a:chExt cx="402336" cy="402336"/>
          </a:xfrm>
        </p:grpSpPr>
        <p:sp>
          <p:nvSpPr>
            <p:cNvPr id="489" name="Oval 488">
              <a:extLst>
                <a:ext uri="{FF2B5EF4-FFF2-40B4-BE49-F238E27FC236}">
                  <a16:creationId xmlns:a16="http://schemas.microsoft.com/office/drawing/2014/main" id="{2F1B25BB-F236-4402-A7F5-9DB4D52D5AC7}"/>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90" name="Oval 489">
              <a:extLst>
                <a:ext uri="{FF2B5EF4-FFF2-40B4-BE49-F238E27FC236}">
                  <a16:creationId xmlns:a16="http://schemas.microsoft.com/office/drawing/2014/main" id="{D9EB39E7-89CB-4A7A-9CF0-C8514E5270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91" name="Yellow Oval 88">
            <a:extLst>
              <a:ext uri="{FF2B5EF4-FFF2-40B4-BE49-F238E27FC236}">
                <a16:creationId xmlns:a16="http://schemas.microsoft.com/office/drawing/2014/main" id="{FF682720-E665-4DF6-B7CD-18D1D2F17EB9}"/>
              </a:ext>
            </a:extLst>
          </p:cNvPr>
          <p:cNvGrpSpPr>
            <a:grpSpLocks noChangeAspect="1"/>
          </p:cNvGrpSpPr>
          <p:nvPr/>
        </p:nvGrpSpPr>
        <p:grpSpPr>
          <a:xfrm>
            <a:off x="4079618" y="4605662"/>
            <a:ext cx="197156" cy="197156"/>
            <a:chOff x="864708" y="7928616"/>
            <a:chExt cx="402336" cy="402336"/>
          </a:xfrm>
        </p:grpSpPr>
        <p:sp>
          <p:nvSpPr>
            <p:cNvPr id="492" name="Oval 491">
              <a:extLst>
                <a:ext uri="{FF2B5EF4-FFF2-40B4-BE49-F238E27FC236}">
                  <a16:creationId xmlns:a16="http://schemas.microsoft.com/office/drawing/2014/main" id="{DB61920C-EA6B-4584-8D87-1D78FA01249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93" name="Oval 492">
              <a:extLst>
                <a:ext uri="{FF2B5EF4-FFF2-40B4-BE49-F238E27FC236}">
                  <a16:creationId xmlns:a16="http://schemas.microsoft.com/office/drawing/2014/main" id="{3F371263-A953-45EB-B5D5-0D76C702029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94" name="Yellow Oval 89">
            <a:extLst>
              <a:ext uri="{FF2B5EF4-FFF2-40B4-BE49-F238E27FC236}">
                <a16:creationId xmlns:a16="http://schemas.microsoft.com/office/drawing/2014/main" id="{A7B42B5C-24C2-45CF-9A6A-650DB2F1BB07}"/>
              </a:ext>
            </a:extLst>
          </p:cNvPr>
          <p:cNvGrpSpPr>
            <a:grpSpLocks noChangeAspect="1"/>
          </p:cNvGrpSpPr>
          <p:nvPr/>
        </p:nvGrpSpPr>
        <p:grpSpPr>
          <a:xfrm>
            <a:off x="6536933" y="3877089"/>
            <a:ext cx="197156" cy="197156"/>
            <a:chOff x="864708" y="7928616"/>
            <a:chExt cx="402336" cy="402336"/>
          </a:xfrm>
        </p:grpSpPr>
        <p:sp>
          <p:nvSpPr>
            <p:cNvPr id="495" name="Oval 494">
              <a:extLst>
                <a:ext uri="{FF2B5EF4-FFF2-40B4-BE49-F238E27FC236}">
                  <a16:creationId xmlns:a16="http://schemas.microsoft.com/office/drawing/2014/main" id="{A25987C3-4103-4314-BD35-A2BD534DA4E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96" name="Oval 495">
              <a:extLst>
                <a:ext uri="{FF2B5EF4-FFF2-40B4-BE49-F238E27FC236}">
                  <a16:creationId xmlns:a16="http://schemas.microsoft.com/office/drawing/2014/main" id="{233C6708-8E42-40AD-BC04-E70FB2EED5B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497" name="Yellow Oval 90">
            <a:extLst>
              <a:ext uri="{FF2B5EF4-FFF2-40B4-BE49-F238E27FC236}">
                <a16:creationId xmlns:a16="http://schemas.microsoft.com/office/drawing/2014/main" id="{D431BA93-5BDB-4784-BF93-8F6834988D3D}"/>
              </a:ext>
            </a:extLst>
          </p:cNvPr>
          <p:cNvGrpSpPr>
            <a:grpSpLocks noChangeAspect="1"/>
          </p:cNvGrpSpPr>
          <p:nvPr/>
        </p:nvGrpSpPr>
        <p:grpSpPr>
          <a:xfrm>
            <a:off x="5722598" y="2458151"/>
            <a:ext cx="197156" cy="197156"/>
            <a:chOff x="864708" y="7928616"/>
            <a:chExt cx="402336" cy="402336"/>
          </a:xfrm>
        </p:grpSpPr>
        <p:sp>
          <p:nvSpPr>
            <p:cNvPr id="498" name="Oval 497">
              <a:extLst>
                <a:ext uri="{FF2B5EF4-FFF2-40B4-BE49-F238E27FC236}">
                  <a16:creationId xmlns:a16="http://schemas.microsoft.com/office/drawing/2014/main" id="{29217083-D79D-4B4D-AB1A-B3A4F27C82F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99" name="Oval 498">
              <a:extLst>
                <a:ext uri="{FF2B5EF4-FFF2-40B4-BE49-F238E27FC236}">
                  <a16:creationId xmlns:a16="http://schemas.microsoft.com/office/drawing/2014/main" id="{A7670C0B-ED30-41D9-B575-87893438A7B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00" name="Yellow Oval 91">
            <a:extLst>
              <a:ext uri="{FF2B5EF4-FFF2-40B4-BE49-F238E27FC236}">
                <a16:creationId xmlns:a16="http://schemas.microsoft.com/office/drawing/2014/main" id="{7A60CF12-C2DB-4738-88F6-CF3344019BB7}"/>
              </a:ext>
            </a:extLst>
          </p:cNvPr>
          <p:cNvGrpSpPr>
            <a:grpSpLocks noChangeAspect="1"/>
          </p:cNvGrpSpPr>
          <p:nvPr/>
        </p:nvGrpSpPr>
        <p:grpSpPr>
          <a:xfrm>
            <a:off x="5876754" y="3687089"/>
            <a:ext cx="197156" cy="197156"/>
            <a:chOff x="864708" y="7928616"/>
            <a:chExt cx="402336" cy="402336"/>
          </a:xfrm>
        </p:grpSpPr>
        <p:sp>
          <p:nvSpPr>
            <p:cNvPr id="501" name="Oval 500">
              <a:extLst>
                <a:ext uri="{FF2B5EF4-FFF2-40B4-BE49-F238E27FC236}">
                  <a16:creationId xmlns:a16="http://schemas.microsoft.com/office/drawing/2014/main" id="{E2573B48-524E-49C3-B49F-A6F75451944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02" name="Oval 501">
              <a:extLst>
                <a:ext uri="{FF2B5EF4-FFF2-40B4-BE49-F238E27FC236}">
                  <a16:creationId xmlns:a16="http://schemas.microsoft.com/office/drawing/2014/main" id="{41EA8E30-5E50-462A-B1B6-B3F1CB20C91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03" name="Yellow Oval 92">
            <a:extLst>
              <a:ext uri="{FF2B5EF4-FFF2-40B4-BE49-F238E27FC236}">
                <a16:creationId xmlns:a16="http://schemas.microsoft.com/office/drawing/2014/main" id="{A5A44D26-98C4-4627-813D-EB8A5BE80208}"/>
              </a:ext>
            </a:extLst>
          </p:cNvPr>
          <p:cNvGrpSpPr>
            <a:grpSpLocks noChangeAspect="1"/>
          </p:cNvGrpSpPr>
          <p:nvPr/>
        </p:nvGrpSpPr>
        <p:grpSpPr>
          <a:xfrm>
            <a:off x="4303663" y="4674681"/>
            <a:ext cx="197156" cy="197156"/>
            <a:chOff x="864708" y="7928616"/>
            <a:chExt cx="402336" cy="402336"/>
          </a:xfrm>
        </p:grpSpPr>
        <p:sp>
          <p:nvSpPr>
            <p:cNvPr id="504" name="Oval 503">
              <a:extLst>
                <a:ext uri="{FF2B5EF4-FFF2-40B4-BE49-F238E27FC236}">
                  <a16:creationId xmlns:a16="http://schemas.microsoft.com/office/drawing/2014/main" id="{E1FDEB25-FCF1-43F6-B4A8-242B3C6AC87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05" name="Oval 504">
              <a:extLst>
                <a:ext uri="{FF2B5EF4-FFF2-40B4-BE49-F238E27FC236}">
                  <a16:creationId xmlns:a16="http://schemas.microsoft.com/office/drawing/2014/main" id="{35592AD3-16AA-4A45-9B4A-70C2348228A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06" name="Yellow Oval 93">
            <a:extLst>
              <a:ext uri="{FF2B5EF4-FFF2-40B4-BE49-F238E27FC236}">
                <a16:creationId xmlns:a16="http://schemas.microsoft.com/office/drawing/2014/main" id="{C9B13DF8-E799-4A03-8701-53FAAF601CDF}"/>
              </a:ext>
            </a:extLst>
          </p:cNvPr>
          <p:cNvGrpSpPr>
            <a:grpSpLocks noChangeAspect="1"/>
          </p:cNvGrpSpPr>
          <p:nvPr/>
        </p:nvGrpSpPr>
        <p:grpSpPr>
          <a:xfrm>
            <a:off x="3855889" y="4795351"/>
            <a:ext cx="197156" cy="197156"/>
            <a:chOff x="864708" y="7928616"/>
            <a:chExt cx="402336" cy="402336"/>
          </a:xfrm>
        </p:grpSpPr>
        <p:sp>
          <p:nvSpPr>
            <p:cNvPr id="507" name="Oval 506">
              <a:extLst>
                <a:ext uri="{FF2B5EF4-FFF2-40B4-BE49-F238E27FC236}">
                  <a16:creationId xmlns:a16="http://schemas.microsoft.com/office/drawing/2014/main" id="{193DBDFA-57A9-4F23-BF7C-A54894AD6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08" name="Oval 507">
              <a:extLst>
                <a:ext uri="{FF2B5EF4-FFF2-40B4-BE49-F238E27FC236}">
                  <a16:creationId xmlns:a16="http://schemas.microsoft.com/office/drawing/2014/main" id="{E830A5C3-FD63-45E6-9325-E2DAD6AA490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09" name="Yellow Oval 94">
            <a:extLst>
              <a:ext uri="{FF2B5EF4-FFF2-40B4-BE49-F238E27FC236}">
                <a16:creationId xmlns:a16="http://schemas.microsoft.com/office/drawing/2014/main" id="{539C0A7D-B5CD-47ED-92EB-93C97826D800}"/>
              </a:ext>
            </a:extLst>
          </p:cNvPr>
          <p:cNvGrpSpPr>
            <a:grpSpLocks noChangeAspect="1"/>
          </p:cNvGrpSpPr>
          <p:nvPr/>
        </p:nvGrpSpPr>
        <p:grpSpPr>
          <a:xfrm>
            <a:off x="4154299" y="4325174"/>
            <a:ext cx="197156" cy="197156"/>
            <a:chOff x="864708" y="7928616"/>
            <a:chExt cx="402336" cy="402336"/>
          </a:xfrm>
        </p:grpSpPr>
        <p:sp>
          <p:nvSpPr>
            <p:cNvPr id="510" name="Oval 509">
              <a:extLst>
                <a:ext uri="{FF2B5EF4-FFF2-40B4-BE49-F238E27FC236}">
                  <a16:creationId xmlns:a16="http://schemas.microsoft.com/office/drawing/2014/main" id="{2EBC4B5C-70F3-4A78-A0B5-5CB82FDDA75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11" name="Oval 510">
              <a:extLst>
                <a:ext uri="{FF2B5EF4-FFF2-40B4-BE49-F238E27FC236}">
                  <a16:creationId xmlns:a16="http://schemas.microsoft.com/office/drawing/2014/main" id="{4814056D-F694-48FF-B37E-57CAEC549418}"/>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12" name="Yellow Oval 95">
            <a:extLst>
              <a:ext uri="{FF2B5EF4-FFF2-40B4-BE49-F238E27FC236}">
                <a16:creationId xmlns:a16="http://schemas.microsoft.com/office/drawing/2014/main" id="{9B11A020-B5C2-4BC8-9E3A-539E4F418003}"/>
              </a:ext>
            </a:extLst>
          </p:cNvPr>
          <p:cNvGrpSpPr>
            <a:grpSpLocks noChangeAspect="1"/>
          </p:cNvGrpSpPr>
          <p:nvPr/>
        </p:nvGrpSpPr>
        <p:grpSpPr>
          <a:xfrm>
            <a:off x="6514529" y="2988074"/>
            <a:ext cx="197156" cy="197156"/>
            <a:chOff x="864708" y="7928616"/>
            <a:chExt cx="402336" cy="402336"/>
          </a:xfrm>
        </p:grpSpPr>
        <p:sp>
          <p:nvSpPr>
            <p:cNvPr id="513" name="Oval 512">
              <a:extLst>
                <a:ext uri="{FF2B5EF4-FFF2-40B4-BE49-F238E27FC236}">
                  <a16:creationId xmlns:a16="http://schemas.microsoft.com/office/drawing/2014/main" id="{3FB5CA7D-9249-4A7E-8E66-DE9BFC6CD95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14" name="Oval 513">
              <a:extLst>
                <a:ext uri="{FF2B5EF4-FFF2-40B4-BE49-F238E27FC236}">
                  <a16:creationId xmlns:a16="http://schemas.microsoft.com/office/drawing/2014/main" id="{BBCF3816-00A3-4B93-AE4F-4D23E585F7D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15" name="Yellow Oval 96">
            <a:extLst>
              <a:ext uri="{FF2B5EF4-FFF2-40B4-BE49-F238E27FC236}">
                <a16:creationId xmlns:a16="http://schemas.microsoft.com/office/drawing/2014/main" id="{5D525B36-1B28-48A5-8315-86A6A50AA6A6}"/>
              </a:ext>
            </a:extLst>
          </p:cNvPr>
          <p:cNvGrpSpPr>
            <a:grpSpLocks noChangeAspect="1"/>
          </p:cNvGrpSpPr>
          <p:nvPr/>
        </p:nvGrpSpPr>
        <p:grpSpPr>
          <a:xfrm>
            <a:off x="2762559" y="3354322"/>
            <a:ext cx="197156" cy="197156"/>
            <a:chOff x="864708" y="7928616"/>
            <a:chExt cx="402336" cy="402336"/>
          </a:xfrm>
        </p:grpSpPr>
        <p:sp>
          <p:nvSpPr>
            <p:cNvPr id="516" name="Oval 515">
              <a:extLst>
                <a:ext uri="{FF2B5EF4-FFF2-40B4-BE49-F238E27FC236}">
                  <a16:creationId xmlns:a16="http://schemas.microsoft.com/office/drawing/2014/main" id="{279A93FC-9272-4A9A-8DB3-97985179534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17" name="Oval 516">
              <a:extLst>
                <a:ext uri="{FF2B5EF4-FFF2-40B4-BE49-F238E27FC236}">
                  <a16:creationId xmlns:a16="http://schemas.microsoft.com/office/drawing/2014/main" id="{6A89E59E-F2B3-4AEB-90D1-34D3E102D15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18" name="Yellow Oval 97">
            <a:extLst>
              <a:ext uri="{FF2B5EF4-FFF2-40B4-BE49-F238E27FC236}">
                <a16:creationId xmlns:a16="http://schemas.microsoft.com/office/drawing/2014/main" id="{9ED76C89-A726-4FF1-B1A4-882AD5056D94}"/>
              </a:ext>
            </a:extLst>
          </p:cNvPr>
          <p:cNvGrpSpPr>
            <a:grpSpLocks noChangeAspect="1"/>
          </p:cNvGrpSpPr>
          <p:nvPr/>
        </p:nvGrpSpPr>
        <p:grpSpPr>
          <a:xfrm>
            <a:off x="3930257" y="4997301"/>
            <a:ext cx="197156" cy="197156"/>
            <a:chOff x="864708" y="7928616"/>
            <a:chExt cx="402336" cy="402336"/>
          </a:xfrm>
        </p:grpSpPr>
        <p:sp>
          <p:nvSpPr>
            <p:cNvPr id="519" name="Oval 518">
              <a:extLst>
                <a:ext uri="{FF2B5EF4-FFF2-40B4-BE49-F238E27FC236}">
                  <a16:creationId xmlns:a16="http://schemas.microsoft.com/office/drawing/2014/main" id="{077147B0-2A8F-405C-903C-F5CC8CD8C0E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0" name="Oval 519">
              <a:extLst>
                <a:ext uri="{FF2B5EF4-FFF2-40B4-BE49-F238E27FC236}">
                  <a16:creationId xmlns:a16="http://schemas.microsoft.com/office/drawing/2014/main" id="{EB2B5E0F-14A7-43BB-BF32-40CC083F8AA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21" name="Yellow Oval 98">
            <a:extLst>
              <a:ext uri="{FF2B5EF4-FFF2-40B4-BE49-F238E27FC236}">
                <a16:creationId xmlns:a16="http://schemas.microsoft.com/office/drawing/2014/main" id="{D3CC3FF5-9D2A-4530-B744-D1B782216166}"/>
              </a:ext>
            </a:extLst>
          </p:cNvPr>
          <p:cNvGrpSpPr>
            <a:grpSpLocks noChangeAspect="1"/>
          </p:cNvGrpSpPr>
          <p:nvPr/>
        </p:nvGrpSpPr>
        <p:grpSpPr>
          <a:xfrm>
            <a:off x="3295782" y="3877089"/>
            <a:ext cx="197156" cy="197156"/>
            <a:chOff x="864708" y="7928616"/>
            <a:chExt cx="402336" cy="402336"/>
          </a:xfrm>
        </p:grpSpPr>
        <p:sp>
          <p:nvSpPr>
            <p:cNvPr id="522" name="Oval 521">
              <a:extLst>
                <a:ext uri="{FF2B5EF4-FFF2-40B4-BE49-F238E27FC236}">
                  <a16:creationId xmlns:a16="http://schemas.microsoft.com/office/drawing/2014/main" id="{1604AA6A-AD66-4106-98BC-24A76F26FF4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3" name="Oval 522">
              <a:extLst>
                <a:ext uri="{FF2B5EF4-FFF2-40B4-BE49-F238E27FC236}">
                  <a16:creationId xmlns:a16="http://schemas.microsoft.com/office/drawing/2014/main" id="{877EB6DA-D598-4631-897F-06C1FEE1C09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24" name="Yellow Oval 99">
            <a:extLst>
              <a:ext uri="{FF2B5EF4-FFF2-40B4-BE49-F238E27FC236}">
                <a16:creationId xmlns:a16="http://schemas.microsoft.com/office/drawing/2014/main" id="{86263115-18D4-4E63-830F-613C816F8ABA}"/>
              </a:ext>
            </a:extLst>
          </p:cNvPr>
          <p:cNvGrpSpPr>
            <a:grpSpLocks noChangeAspect="1"/>
          </p:cNvGrpSpPr>
          <p:nvPr/>
        </p:nvGrpSpPr>
        <p:grpSpPr>
          <a:xfrm>
            <a:off x="3643795" y="4674681"/>
            <a:ext cx="197156" cy="197156"/>
            <a:chOff x="864708" y="7928616"/>
            <a:chExt cx="402336" cy="402336"/>
          </a:xfrm>
        </p:grpSpPr>
        <p:sp>
          <p:nvSpPr>
            <p:cNvPr id="525" name="Oval 524">
              <a:extLst>
                <a:ext uri="{FF2B5EF4-FFF2-40B4-BE49-F238E27FC236}">
                  <a16:creationId xmlns:a16="http://schemas.microsoft.com/office/drawing/2014/main" id="{EDAF02B0-C408-48BE-A2FB-F2BE2F7E8C4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6" name="Oval 525">
              <a:extLst>
                <a:ext uri="{FF2B5EF4-FFF2-40B4-BE49-F238E27FC236}">
                  <a16:creationId xmlns:a16="http://schemas.microsoft.com/office/drawing/2014/main" id="{C3A9A4CB-DD9F-4804-92C7-AC79D7AB9275}"/>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27" name="Yellow Oval 100">
            <a:extLst>
              <a:ext uri="{FF2B5EF4-FFF2-40B4-BE49-F238E27FC236}">
                <a16:creationId xmlns:a16="http://schemas.microsoft.com/office/drawing/2014/main" id="{33126AA7-26D4-4FB3-8453-5DD88578B99E}"/>
              </a:ext>
            </a:extLst>
          </p:cNvPr>
          <p:cNvGrpSpPr>
            <a:grpSpLocks noChangeAspect="1"/>
          </p:cNvGrpSpPr>
          <p:nvPr/>
        </p:nvGrpSpPr>
        <p:grpSpPr>
          <a:xfrm>
            <a:off x="3836909" y="3983667"/>
            <a:ext cx="197156" cy="197156"/>
            <a:chOff x="864708" y="7928616"/>
            <a:chExt cx="402336" cy="402336"/>
          </a:xfrm>
        </p:grpSpPr>
        <p:sp>
          <p:nvSpPr>
            <p:cNvPr id="528" name="Oval 527">
              <a:extLst>
                <a:ext uri="{FF2B5EF4-FFF2-40B4-BE49-F238E27FC236}">
                  <a16:creationId xmlns:a16="http://schemas.microsoft.com/office/drawing/2014/main" id="{BCBD9202-34EC-4345-BD44-D4C7F9ADEE6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9" name="Oval 528">
              <a:extLst>
                <a:ext uri="{FF2B5EF4-FFF2-40B4-BE49-F238E27FC236}">
                  <a16:creationId xmlns:a16="http://schemas.microsoft.com/office/drawing/2014/main" id="{2D28C689-9CEE-4D7E-B256-280397F86A46}"/>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30" name="Green Oval 61">
            <a:extLst>
              <a:ext uri="{FF2B5EF4-FFF2-40B4-BE49-F238E27FC236}">
                <a16:creationId xmlns:a16="http://schemas.microsoft.com/office/drawing/2014/main" id="{20290475-7B86-4210-B97E-740165134358}"/>
              </a:ext>
            </a:extLst>
          </p:cNvPr>
          <p:cNvGrpSpPr>
            <a:grpSpLocks noChangeAspect="1"/>
          </p:cNvGrpSpPr>
          <p:nvPr/>
        </p:nvGrpSpPr>
        <p:grpSpPr>
          <a:xfrm>
            <a:off x="4677064" y="1263255"/>
            <a:ext cx="295736" cy="295736"/>
            <a:chOff x="864708" y="7928616"/>
            <a:chExt cx="402336" cy="402336"/>
          </a:xfrm>
        </p:grpSpPr>
        <p:sp>
          <p:nvSpPr>
            <p:cNvPr id="531" name="Oval 530">
              <a:extLst>
                <a:ext uri="{FF2B5EF4-FFF2-40B4-BE49-F238E27FC236}">
                  <a16:creationId xmlns:a16="http://schemas.microsoft.com/office/drawing/2014/main" id="{20F2288B-AA61-4678-BDCC-BBF7BF8E3082}"/>
                </a:ext>
              </a:extLst>
            </p:cNvPr>
            <p:cNvSpPr/>
            <p:nvPr/>
          </p:nvSpPr>
          <p:spPr bwMode="auto">
            <a:xfrm>
              <a:off x="864708" y="7928616"/>
              <a:ext cx="402336" cy="402336"/>
            </a:xfrm>
            <a:prstGeom prst="ellipse">
              <a:avLst/>
            </a:prstGeom>
            <a:solidFill>
              <a:schemeClr val="accent2">
                <a:lumMod val="40000"/>
                <a:lumOff val="60000"/>
                <a:alpha val="88000"/>
              </a:schemeClr>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sp>
          <p:nvSpPr>
            <p:cNvPr id="532" name="Oval 531">
              <a:extLst>
                <a:ext uri="{FF2B5EF4-FFF2-40B4-BE49-F238E27FC236}">
                  <a16:creationId xmlns:a16="http://schemas.microsoft.com/office/drawing/2014/main" id="{25B9B5DC-888F-4726-B5EF-6D60AF930F73}"/>
                </a:ext>
              </a:extLst>
            </p:cNvPr>
            <p:cNvSpPr/>
            <p:nvPr/>
          </p:nvSpPr>
          <p:spPr bwMode="auto">
            <a:xfrm>
              <a:off x="911669" y="7975580"/>
              <a:ext cx="308414" cy="308408"/>
            </a:xfrm>
            <a:prstGeom prst="ellipse">
              <a:avLst/>
            </a:prstGeom>
            <a:solidFill>
              <a:schemeClr val="accent2"/>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grpSp>
      <p:grpSp>
        <p:nvGrpSpPr>
          <p:cNvPr id="533" name="Yellow Oval 101">
            <a:extLst>
              <a:ext uri="{FF2B5EF4-FFF2-40B4-BE49-F238E27FC236}">
                <a16:creationId xmlns:a16="http://schemas.microsoft.com/office/drawing/2014/main" id="{1B942652-ED4B-42AB-8606-543A6044C6CC}"/>
              </a:ext>
            </a:extLst>
          </p:cNvPr>
          <p:cNvGrpSpPr>
            <a:grpSpLocks noChangeAspect="1"/>
          </p:cNvGrpSpPr>
          <p:nvPr/>
        </p:nvGrpSpPr>
        <p:grpSpPr>
          <a:xfrm>
            <a:off x="6768131" y="1487299"/>
            <a:ext cx="197156" cy="197156"/>
            <a:chOff x="864708" y="7928616"/>
            <a:chExt cx="402336" cy="402336"/>
          </a:xfrm>
        </p:grpSpPr>
        <p:sp>
          <p:nvSpPr>
            <p:cNvPr id="534" name="Oval 533">
              <a:extLst>
                <a:ext uri="{FF2B5EF4-FFF2-40B4-BE49-F238E27FC236}">
                  <a16:creationId xmlns:a16="http://schemas.microsoft.com/office/drawing/2014/main" id="{507BE9DF-FE99-4C4F-8AC7-6333E611BE1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35" name="Oval 534">
              <a:extLst>
                <a:ext uri="{FF2B5EF4-FFF2-40B4-BE49-F238E27FC236}">
                  <a16:creationId xmlns:a16="http://schemas.microsoft.com/office/drawing/2014/main" id="{8D67A341-B4AD-4744-A1E9-B98B2FB6AE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36" name="Yellow Oval 102">
            <a:extLst>
              <a:ext uri="{FF2B5EF4-FFF2-40B4-BE49-F238E27FC236}">
                <a16:creationId xmlns:a16="http://schemas.microsoft.com/office/drawing/2014/main" id="{DE9E16F6-6389-4EA8-B500-D5F2C63F1712}"/>
              </a:ext>
            </a:extLst>
          </p:cNvPr>
          <p:cNvGrpSpPr>
            <a:grpSpLocks noChangeAspect="1"/>
          </p:cNvGrpSpPr>
          <p:nvPr/>
        </p:nvGrpSpPr>
        <p:grpSpPr>
          <a:xfrm>
            <a:off x="6917493" y="1887590"/>
            <a:ext cx="197156" cy="197156"/>
            <a:chOff x="864708" y="7928616"/>
            <a:chExt cx="402336" cy="402336"/>
          </a:xfrm>
        </p:grpSpPr>
        <p:sp>
          <p:nvSpPr>
            <p:cNvPr id="537" name="Oval 536">
              <a:extLst>
                <a:ext uri="{FF2B5EF4-FFF2-40B4-BE49-F238E27FC236}">
                  <a16:creationId xmlns:a16="http://schemas.microsoft.com/office/drawing/2014/main" id="{267B23DB-E0D3-4315-8495-F2AAA5040A51}"/>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38" name="Oval 537">
              <a:extLst>
                <a:ext uri="{FF2B5EF4-FFF2-40B4-BE49-F238E27FC236}">
                  <a16:creationId xmlns:a16="http://schemas.microsoft.com/office/drawing/2014/main" id="{5A3D71FD-D9DB-4558-9404-B8B31EE21C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39" name="Yellow Oval 103">
            <a:extLst>
              <a:ext uri="{FF2B5EF4-FFF2-40B4-BE49-F238E27FC236}">
                <a16:creationId xmlns:a16="http://schemas.microsoft.com/office/drawing/2014/main" id="{F7127678-20FE-46B5-8516-CE3D024718F3}"/>
              </a:ext>
            </a:extLst>
          </p:cNvPr>
          <p:cNvGrpSpPr>
            <a:grpSpLocks noChangeAspect="1"/>
          </p:cNvGrpSpPr>
          <p:nvPr/>
        </p:nvGrpSpPr>
        <p:grpSpPr>
          <a:xfrm>
            <a:off x="7244658" y="1487299"/>
            <a:ext cx="197156" cy="197156"/>
            <a:chOff x="864708" y="7928616"/>
            <a:chExt cx="402336" cy="402336"/>
          </a:xfrm>
        </p:grpSpPr>
        <p:sp>
          <p:nvSpPr>
            <p:cNvPr id="540" name="Oval 539">
              <a:extLst>
                <a:ext uri="{FF2B5EF4-FFF2-40B4-BE49-F238E27FC236}">
                  <a16:creationId xmlns:a16="http://schemas.microsoft.com/office/drawing/2014/main" id="{DDEA4594-E6DB-442A-A550-496E16C7D03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41" name="Oval 540">
              <a:extLst>
                <a:ext uri="{FF2B5EF4-FFF2-40B4-BE49-F238E27FC236}">
                  <a16:creationId xmlns:a16="http://schemas.microsoft.com/office/drawing/2014/main" id="{19E69A9D-47C1-4DF2-A245-9FD4A2F37F4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42" name="Yellow Oval 104">
            <a:extLst>
              <a:ext uri="{FF2B5EF4-FFF2-40B4-BE49-F238E27FC236}">
                <a16:creationId xmlns:a16="http://schemas.microsoft.com/office/drawing/2014/main" id="{82EAD604-71C5-4EBD-B79D-A296BD0A3851}"/>
              </a:ext>
            </a:extLst>
          </p:cNvPr>
          <p:cNvGrpSpPr>
            <a:grpSpLocks noChangeAspect="1"/>
          </p:cNvGrpSpPr>
          <p:nvPr/>
        </p:nvGrpSpPr>
        <p:grpSpPr>
          <a:xfrm>
            <a:off x="7514941" y="1873586"/>
            <a:ext cx="197156" cy="197156"/>
            <a:chOff x="864708" y="7928616"/>
            <a:chExt cx="402336" cy="402336"/>
          </a:xfrm>
        </p:grpSpPr>
        <p:sp>
          <p:nvSpPr>
            <p:cNvPr id="543" name="Oval 542">
              <a:extLst>
                <a:ext uri="{FF2B5EF4-FFF2-40B4-BE49-F238E27FC236}">
                  <a16:creationId xmlns:a16="http://schemas.microsoft.com/office/drawing/2014/main" id="{D9EF9E00-2887-49E0-ABDE-ECF651EB8C4B}"/>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44" name="Oval 543">
              <a:extLst>
                <a:ext uri="{FF2B5EF4-FFF2-40B4-BE49-F238E27FC236}">
                  <a16:creationId xmlns:a16="http://schemas.microsoft.com/office/drawing/2014/main" id="{B181E384-7C67-4486-AECF-EDFB65FAF36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45" name="Yellow Oval 105">
            <a:extLst>
              <a:ext uri="{FF2B5EF4-FFF2-40B4-BE49-F238E27FC236}">
                <a16:creationId xmlns:a16="http://schemas.microsoft.com/office/drawing/2014/main" id="{1CEFF696-C146-40C6-A094-490924D647F0}"/>
              </a:ext>
            </a:extLst>
          </p:cNvPr>
          <p:cNvGrpSpPr>
            <a:grpSpLocks noChangeAspect="1"/>
          </p:cNvGrpSpPr>
          <p:nvPr/>
        </p:nvGrpSpPr>
        <p:grpSpPr>
          <a:xfrm>
            <a:off x="8037707" y="1887590"/>
            <a:ext cx="197156" cy="197156"/>
            <a:chOff x="864708" y="7928616"/>
            <a:chExt cx="402336" cy="402336"/>
          </a:xfrm>
        </p:grpSpPr>
        <p:sp>
          <p:nvSpPr>
            <p:cNvPr id="546" name="Oval 545">
              <a:extLst>
                <a:ext uri="{FF2B5EF4-FFF2-40B4-BE49-F238E27FC236}">
                  <a16:creationId xmlns:a16="http://schemas.microsoft.com/office/drawing/2014/main" id="{64DA576F-7C55-46F5-A073-9CDAAF2E518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47" name="Oval 546">
              <a:extLst>
                <a:ext uri="{FF2B5EF4-FFF2-40B4-BE49-F238E27FC236}">
                  <a16:creationId xmlns:a16="http://schemas.microsoft.com/office/drawing/2014/main" id="{D602CC66-109D-41A9-883B-5F17AEEF588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48" name="Yellow Oval 106">
            <a:extLst>
              <a:ext uri="{FF2B5EF4-FFF2-40B4-BE49-F238E27FC236}">
                <a16:creationId xmlns:a16="http://schemas.microsoft.com/office/drawing/2014/main" id="{0DAF990A-7B44-4C79-A01F-94FB89AD3D19}"/>
              </a:ext>
            </a:extLst>
          </p:cNvPr>
          <p:cNvGrpSpPr>
            <a:grpSpLocks noChangeAspect="1"/>
          </p:cNvGrpSpPr>
          <p:nvPr/>
        </p:nvGrpSpPr>
        <p:grpSpPr>
          <a:xfrm>
            <a:off x="7664301" y="2159427"/>
            <a:ext cx="197156" cy="197156"/>
            <a:chOff x="864708" y="7928616"/>
            <a:chExt cx="402336" cy="402336"/>
          </a:xfrm>
        </p:grpSpPr>
        <p:sp>
          <p:nvSpPr>
            <p:cNvPr id="549" name="Oval 548">
              <a:extLst>
                <a:ext uri="{FF2B5EF4-FFF2-40B4-BE49-F238E27FC236}">
                  <a16:creationId xmlns:a16="http://schemas.microsoft.com/office/drawing/2014/main" id="{2E6622B5-B7DD-4224-BEB2-F6D8EEC24BC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50" name="Oval 549">
              <a:extLst>
                <a:ext uri="{FF2B5EF4-FFF2-40B4-BE49-F238E27FC236}">
                  <a16:creationId xmlns:a16="http://schemas.microsoft.com/office/drawing/2014/main" id="{A7421B44-C9F4-4FD4-9A9C-0272300B6A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51" name="Yellow Oval 107">
            <a:extLst>
              <a:ext uri="{FF2B5EF4-FFF2-40B4-BE49-F238E27FC236}">
                <a16:creationId xmlns:a16="http://schemas.microsoft.com/office/drawing/2014/main" id="{DA3BB128-71EF-4E0B-96FB-5116B33B9A27}"/>
              </a:ext>
            </a:extLst>
          </p:cNvPr>
          <p:cNvGrpSpPr>
            <a:grpSpLocks noChangeAspect="1"/>
          </p:cNvGrpSpPr>
          <p:nvPr/>
        </p:nvGrpSpPr>
        <p:grpSpPr>
          <a:xfrm>
            <a:off x="7589621" y="2783762"/>
            <a:ext cx="197156" cy="197156"/>
            <a:chOff x="864708" y="7928616"/>
            <a:chExt cx="402336" cy="402336"/>
          </a:xfrm>
        </p:grpSpPr>
        <p:sp>
          <p:nvSpPr>
            <p:cNvPr id="552" name="Oval 551">
              <a:extLst>
                <a:ext uri="{FF2B5EF4-FFF2-40B4-BE49-F238E27FC236}">
                  <a16:creationId xmlns:a16="http://schemas.microsoft.com/office/drawing/2014/main" id="{FD31BCA5-1526-44B7-930E-E345D467FC2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53" name="Oval 552">
              <a:extLst>
                <a:ext uri="{FF2B5EF4-FFF2-40B4-BE49-F238E27FC236}">
                  <a16:creationId xmlns:a16="http://schemas.microsoft.com/office/drawing/2014/main" id="{EC73F9C4-D593-4FB5-8190-B6D9B3F9D7A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54" name="Yellow Oval 108">
            <a:extLst>
              <a:ext uri="{FF2B5EF4-FFF2-40B4-BE49-F238E27FC236}">
                <a16:creationId xmlns:a16="http://schemas.microsoft.com/office/drawing/2014/main" id="{9C289298-001E-4284-B854-4A4E8656DF8D}"/>
              </a:ext>
            </a:extLst>
          </p:cNvPr>
          <p:cNvGrpSpPr>
            <a:grpSpLocks noChangeAspect="1"/>
          </p:cNvGrpSpPr>
          <p:nvPr/>
        </p:nvGrpSpPr>
        <p:grpSpPr>
          <a:xfrm>
            <a:off x="7238435" y="2800877"/>
            <a:ext cx="197156" cy="197156"/>
            <a:chOff x="864708" y="7928616"/>
            <a:chExt cx="402336" cy="402336"/>
          </a:xfrm>
        </p:grpSpPr>
        <p:sp>
          <p:nvSpPr>
            <p:cNvPr id="555" name="Oval 554">
              <a:extLst>
                <a:ext uri="{FF2B5EF4-FFF2-40B4-BE49-F238E27FC236}">
                  <a16:creationId xmlns:a16="http://schemas.microsoft.com/office/drawing/2014/main" id="{107DD3AA-C810-4416-B784-407FDD004F9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56" name="Oval 555">
              <a:extLst>
                <a:ext uri="{FF2B5EF4-FFF2-40B4-BE49-F238E27FC236}">
                  <a16:creationId xmlns:a16="http://schemas.microsoft.com/office/drawing/2014/main" id="{7A56CBC0-66C8-40F9-B21D-B7CEDB31D94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57" name="Yellow Oval 109">
            <a:extLst>
              <a:ext uri="{FF2B5EF4-FFF2-40B4-BE49-F238E27FC236}">
                <a16:creationId xmlns:a16="http://schemas.microsoft.com/office/drawing/2014/main" id="{2F7F43F4-4C9A-43EC-BEC3-898264507896}"/>
              </a:ext>
            </a:extLst>
          </p:cNvPr>
          <p:cNvGrpSpPr>
            <a:grpSpLocks noChangeAspect="1"/>
          </p:cNvGrpSpPr>
          <p:nvPr/>
        </p:nvGrpSpPr>
        <p:grpSpPr>
          <a:xfrm>
            <a:off x="8336430" y="2783762"/>
            <a:ext cx="197156" cy="197156"/>
            <a:chOff x="864708" y="7928616"/>
            <a:chExt cx="402336" cy="402336"/>
          </a:xfrm>
        </p:grpSpPr>
        <p:sp>
          <p:nvSpPr>
            <p:cNvPr id="558" name="Oval 557">
              <a:extLst>
                <a:ext uri="{FF2B5EF4-FFF2-40B4-BE49-F238E27FC236}">
                  <a16:creationId xmlns:a16="http://schemas.microsoft.com/office/drawing/2014/main" id="{3A850A3A-9F86-4E9A-884F-D3C1BF3B30B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59" name="Oval 558">
              <a:extLst>
                <a:ext uri="{FF2B5EF4-FFF2-40B4-BE49-F238E27FC236}">
                  <a16:creationId xmlns:a16="http://schemas.microsoft.com/office/drawing/2014/main" id="{ED83DB7E-EBFF-471D-B6EF-73B5DE579A1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60" name="Yellow Oval 110">
            <a:extLst>
              <a:ext uri="{FF2B5EF4-FFF2-40B4-BE49-F238E27FC236}">
                <a16:creationId xmlns:a16="http://schemas.microsoft.com/office/drawing/2014/main" id="{D7975DB1-FF00-4D18-BE4B-08B6CC6F466E}"/>
              </a:ext>
            </a:extLst>
          </p:cNvPr>
          <p:cNvGrpSpPr>
            <a:grpSpLocks noChangeAspect="1"/>
          </p:cNvGrpSpPr>
          <p:nvPr/>
        </p:nvGrpSpPr>
        <p:grpSpPr>
          <a:xfrm>
            <a:off x="8709834" y="2682195"/>
            <a:ext cx="197156" cy="197156"/>
            <a:chOff x="864708" y="7928616"/>
            <a:chExt cx="402336" cy="402336"/>
          </a:xfrm>
        </p:grpSpPr>
        <p:sp>
          <p:nvSpPr>
            <p:cNvPr id="561" name="Oval 560">
              <a:extLst>
                <a:ext uri="{FF2B5EF4-FFF2-40B4-BE49-F238E27FC236}">
                  <a16:creationId xmlns:a16="http://schemas.microsoft.com/office/drawing/2014/main" id="{98BDF1DB-8CE1-4DF1-9648-EB89A0A0E079}"/>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62" name="Oval 561">
              <a:extLst>
                <a:ext uri="{FF2B5EF4-FFF2-40B4-BE49-F238E27FC236}">
                  <a16:creationId xmlns:a16="http://schemas.microsoft.com/office/drawing/2014/main" id="{52A9DCFD-0340-4D4B-A476-252999ADD95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63" name="Yellow Oval 111">
            <a:extLst>
              <a:ext uri="{FF2B5EF4-FFF2-40B4-BE49-F238E27FC236}">
                <a16:creationId xmlns:a16="http://schemas.microsoft.com/office/drawing/2014/main" id="{805DE114-3118-4E39-ACB4-0F10FB6522E1}"/>
              </a:ext>
            </a:extLst>
          </p:cNvPr>
          <p:cNvGrpSpPr>
            <a:grpSpLocks noChangeAspect="1"/>
          </p:cNvGrpSpPr>
          <p:nvPr/>
        </p:nvGrpSpPr>
        <p:grpSpPr>
          <a:xfrm>
            <a:off x="8635154" y="3279641"/>
            <a:ext cx="197156" cy="197156"/>
            <a:chOff x="864708" y="7928616"/>
            <a:chExt cx="402336" cy="402336"/>
          </a:xfrm>
        </p:grpSpPr>
        <p:sp>
          <p:nvSpPr>
            <p:cNvPr id="564" name="Oval 563">
              <a:extLst>
                <a:ext uri="{FF2B5EF4-FFF2-40B4-BE49-F238E27FC236}">
                  <a16:creationId xmlns:a16="http://schemas.microsoft.com/office/drawing/2014/main" id="{29AA193B-958A-47B3-9862-FAF80869D05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65" name="Oval 564">
              <a:extLst>
                <a:ext uri="{FF2B5EF4-FFF2-40B4-BE49-F238E27FC236}">
                  <a16:creationId xmlns:a16="http://schemas.microsoft.com/office/drawing/2014/main" id="{3028AAE5-5FEF-4E6D-8F4D-C11AA1928D2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66" name="Yellow Oval 112">
            <a:extLst>
              <a:ext uri="{FF2B5EF4-FFF2-40B4-BE49-F238E27FC236}">
                <a16:creationId xmlns:a16="http://schemas.microsoft.com/office/drawing/2014/main" id="{BD4C0FB9-6584-4463-B8F0-3A538D214D8C}"/>
              </a:ext>
            </a:extLst>
          </p:cNvPr>
          <p:cNvGrpSpPr>
            <a:grpSpLocks noChangeAspect="1"/>
          </p:cNvGrpSpPr>
          <p:nvPr/>
        </p:nvGrpSpPr>
        <p:grpSpPr>
          <a:xfrm>
            <a:off x="8300646" y="2052075"/>
            <a:ext cx="197156" cy="197156"/>
            <a:chOff x="864708" y="7928616"/>
            <a:chExt cx="402336" cy="402336"/>
          </a:xfrm>
        </p:grpSpPr>
        <p:sp>
          <p:nvSpPr>
            <p:cNvPr id="567" name="Oval 566">
              <a:extLst>
                <a:ext uri="{FF2B5EF4-FFF2-40B4-BE49-F238E27FC236}">
                  <a16:creationId xmlns:a16="http://schemas.microsoft.com/office/drawing/2014/main" id="{85780956-940D-42A0-BF10-4CFB06C232CF}"/>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68" name="Oval 567">
              <a:extLst>
                <a:ext uri="{FF2B5EF4-FFF2-40B4-BE49-F238E27FC236}">
                  <a16:creationId xmlns:a16="http://schemas.microsoft.com/office/drawing/2014/main" id="{1FB8A456-073B-4799-8DB9-DFD9332A529A}"/>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69" name="Yellow Oval 113">
            <a:extLst>
              <a:ext uri="{FF2B5EF4-FFF2-40B4-BE49-F238E27FC236}">
                <a16:creationId xmlns:a16="http://schemas.microsoft.com/office/drawing/2014/main" id="{D4D66C1A-1539-4F06-842E-A952BD69DD5C}"/>
              </a:ext>
            </a:extLst>
          </p:cNvPr>
          <p:cNvGrpSpPr>
            <a:grpSpLocks noChangeAspect="1"/>
          </p:cNvGrpSpPr>
          <p:nvPr/>
        </p:nvGrpSpPr>
        <p:grpSpPr>
          <a:xfrm>
            <a:off x="8859197" y="1786025"/>
            <a:ext cx="197156" cy="197156"/>
            <a:chOff x="864708" y="7928616"/>
            <a:chExt cx="402336" cy="402336"/>
          </a:xfrm>
        </p:grpSpPr>
        <p:sp>
          <p:nvSpPr>
            <p:cNvPr id="570" name="Oval 569">
              <a:extLst>
                <a:ext uri="{FF2B5EF4-FFF2-40B4-BE49-F238E27FC236}">
                  <a16:creationId xmlns:a16="http://schemas.microsoft.com/office/drawing/2014/main" id="{7BB98625-1DA6-461C-AFD0-B06CF70020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71" name="Oval 570">
              <a:extLst>
                <a:ext uri="{FF2B5EF4-FFF2-40B4-BE49-F238E27FC236}">
                  <a16:creationId xmlns:a16="http://schemas.microsoft.com/office/drawing/2014/main" id="{739D8ACB-3C81-4FD1-9BBA-FC700226E26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72" name="Yellow Oval 114">
            <a:extLst>
              <a:ext uri="{FF2B5EF4-FFF2-40B4-BE49-F238E27FC236}">
                <a16:creationId xmlns:a16="http://schemas.microsoft.com/office/drawing/2014/main" id="{CD711F2F-B459-4A27-B1EC-5FEBD511CF91}"/>
              </a:ext>
            </a:extLst>
          </p:cNvPr>
          <p:cNvGrpSpPr>
            <a:grpSpLocks noChangeAspect="1"/>
          </p:cNvGrpSpPr>
          <p:nvPr/>
        </p:nvGrpSpPr>
        <p:grpSpPr>
          <a:xfrm>
            <a:off x="8237851" y="1860706"/>
            <a:ext cx="197156" cy="197156"/>
            <a:chOff x="864708" y="7928616"/>
            <a:chExt cx="402336" cy="402336"/>
          </a:xfrm>
        </p:grpSpPr>
        <p:sp>
          <p:nvSpPr>
            <p:cNvPr id="573" name="Oval 572">
              <a:extLst>
                <a:ext uri="{FF2B5EF4-FFF2-40B4-BE49-F238E27FC236}">
                  <a16:creationId xmlns:a16="http://schemas.microsoft.com/office/drawing/2014/main" id="{A796D8E9-C812-4E49-AC72-2B2BA8D1DB4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74" name="Oval 573">
              <a:extLst>
                <a:ext uri="{FF2B5EF4-FFF2-40B4-BE49-F238E27FC236}">
                  <a16:creationId xmlns:a16="http://schemas.microsoft.com/office/drawing/2014/main" id="{8F21C13E-E334-47FF-8A4C-E29546BD6F0C}"/>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75" name="Yellow Oval 115">
            <a:extLst>
              <a:ext uri="{FF2B5EF4-FFF2-40B4-BE49-F238E27FC236}">
                <a16:creationId xmlns:a16="http://schemas.microsoft.com/office/drawing/2014/main" id="{6D94AB7F-41FF-475E-82C6-BAC143AC0B51}"/>
              </a:ext>
            </a:extLst>
          </p:cNvPr>
          <p:cNvGrpSpPr>
            <a:grpSpLocks noChangeAspect="1"/>
          </p:cNvGrpSpPr>
          <p:nvPr/>
        </p:nvGrpSpPr>
        <p:grpSpPr>
          <a:xfrm>
            <a:off x="9381962" y="991421"/>
            <a:ext cx="197156" cy="197156"/>
            <a:chOff x="864708" y="7928616"/>
            <a:chExt cx="402336" cy="402336"/>
          </a:xfrm>
        </p:grpSpPr>
        <p:sp>
          <p:nvSpPr>
            <p:cNvPr id="576" name="Oval 575">
              <a:extLst>
                <a:ext uri="{FF2B5EF4-FFF2-40B4-BE49-F238E27FC236}">
                  <a16:creationId xmlns:a16="http://schemas.microsoft.com/office/drawing/2014/main" id="{18A8F295-351D-4FA6-9C2B-BE6A3C56EF1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77" name="Oval 576">
              <a:extLst>
                <a:ext uri="{FF2B5EF4-FFF2-40B4-BE49-F238E27FC236}">
                  <a16:creationId xmlns:a16="http://schemas.microsoft.com/office/drawing/2014/main" id="{B9AC7C8B-D93E-4646-8733-FAD527E599E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78" name="Yellow Oval 116">
            <a:extLst>
              <a:ext uri="{FF2B5EF4-FFF2-40B4-BE49-F238E27FC236}">
                <a16:creationId xmlns:a16="http://schemas.microsoft.com/office/drawing/2014/main" id="{DFC7EECB-FC20-4F44-B8AF-65CBFB051B13}"/>
              </a:ext>
            </a:extLst>
          </p:cNvPr>
          <p:cNvGrpSpPr>
            <a:grpSpLocks noChangeAspect="1"/>
          </p:cNvGrpSpPr>
          <p:nvPr/>
        </p:nvGrpSpPr>
        <p:grpSpPr>
          <a:xfrm>
            <a:off x="9381962" y="1218138"/>
            <a:ext cx="197156" cy="197156"/>
            <a:chOff x="864708" y="7928616"/>
            <a:chExt cx="402336" cy="402336"/>
          </a:xfrm>
        </p:grpSpPr>
        <p:sp>
          <p:nvSpPr>
            <p:cNvPr id="579" name="Oval 578">
              <a:extLst>
                <a:ext uri="{FF2B5EF4-FFF2-40B4-BE49-F238E27FC236}">
                  <a16:creationId xmlns:a16="http://schemas.microsoft.com/office/drawing/2014/main" id="{7E1A7D9B-DF8A-4CD7-AAC6-659FEC810C63}"/>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80" name="Oval 579">
              <a:extLst>
                <a:ext uri="{FF2B5EF4-FFF2-40B4-BE49-F238E27FC236}">
                  <a16:creationId xmlns:a16="http://schemas.microsoft.com/office/drawing/2014/main" id="{96E1A429-EC18-4BFD-AB6B-FC487E07968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81" name="Yellow Oval 117">
            <a:extLst>
              <a:ext uri="{FF2B5EF4-FFF2-40B4-BE49-F238E27FC236}">
                <a16:creationId xmlns:a16="http://schemas.microsoft.com/office/drawing/2014/main" id="{E9D7CFBE-DE81-4689-9063-6FDF29806277}"/>
              </a:ext>
            </a:extLst>
          </p:cNvPr>
          <p:cNvGrpSpPr>
            <a:grpSpLocks noChangeAspect="1"/>
          </p:cNvGrpSpPr>
          <p:nvPr/>
        </p:nvGrpSpPr>
        <p:grpSpPr>
          <a:xfrm>
            <a:off x="9606005" y="1263257"/>
            <a:ext cx="197156" cy="197156"/>
            <a:chOff x="864708" y="7928616"/>
            <a:chExt cx="402336" cy="402336"/>
          </a:xfrm>
        </p:grpSpPr>
        <p:sp>
          <p:nvSpPr>
            <p:cNvPr id="582" name="Oval 581">
              <a:extLst>
                <a:ext uri="{FF2B5EF4-FFF2-40B4-BE49-F238E27FC236}">
                  <a16:creationId xmlns:a16="http://schemas.microsoft.com/office/drawing/2014/main" id="{87114AE4-5B05-4426-8B19-619E80C515B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83" name="Oval 582">
              <a:extLst>
                <a:ext uri="{FF2B5EF4-FFF2-40B4-BE49-F238E27FC236}">
                  <a16:creationId xmlns:a16="http://schemas.microsoft.com/office/drawing/2014/main" id="{E24218C3-DCF6-460A-A57B-9A03CECAE142}"/>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84" name="Yellow Oval 118">
            <a:extLst>
              <a:ext uri="{FF2B5EF4-FFF2-40B4-BE49-F238E27FC236}">
                <a16:creationId xmlns:a16="http://schemas.microsoft.com/office/drawing/2014/main" id="{386FA36E-0B35-4599-82D7-575B16E38FA2}"/>
              </a:ext>
            </a:extLst>
          </p:cNvPr>
          <p:cNvGrpSpPr>
            <a:grpSpLocks noChangeAspect="1"/>
          </p:cNvGrpSpPr>
          <p:nvPr/>
        </p:nvGrpSpPr>
        <p:grpSpPr>
          <a:xfrm>
            <a:off x="9381962" y="1412618"/>
            <a:ext cx="197156" cy="197156"/>
            <a:chOff x="864708" y="7928616"/>
            <a:chExt cx="402336" cy="402336"/>
          </a:xfrm>
        </p:grpSpPr>
        <p:sp>
          <p:nvSpPr>
            <p:cNvPr id="585" name="Oval 584">
              <a:extLst>
                <a:ext uri="{FF2B5EF4-FFF2-40B4-BE49-F238E27FC236}">
                  <a16:creationId xmlns:a16="http://schemas.microsoft.com/office/drawing/2014/main" id="{2C57838D-A093-4386-AC68-63122B76C410}"/>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86" name="Oval 585">
              <a:extLst>
                <a:ext uri="{FF2B5EF4-FFF2-40B4-BE49-F238E27FC236}">
                  <a16:creationId xmlns:a16="http://schemas.microsoft.com/office/drawing/2014/main" id="{8676F9B2-4C92-48F3-9292-43F500A2E66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87" name="Yellow Oval 119">
            <a:extLst>
              <a:ext uri="{FF2B5EF4-FFF2-40B4-BE49-F238E27FC236}">
                <a16:creationId xmlns:a16="http://schemas.microsoft.com/office/drawing/2014/main" id="{C377E4A3-5B22-49AF-8BB7-A46B911DDAEE}"/>
              </a:ext>
            </a:extLst>
          </p:cNvPr>
          <p:cNvGrpSpPr>
            <a:grpSpLocks noChangeAspect="1"/>
          </p:cNvGrpSpPr>
          <p:nvPr/>
        </p:nvGrpSpPr>
        <p:grpSpPr>
          <a:xfrm>
            <a:off x="9606005" y="1561981"/>
            <a:ext cx="197156" cy="197156"/>
            <a:chOff x="864708" y="7928616"/>
            <a:chExt cx="402336" cy="402336"/>
          </a:xfrm>
        </p:grpSpPr>
        <p:sp>
          <p:nvSpPr>
            <p:cNvPr id="588" name="Oval 587">
              <a:extLst>
                <a:ext uri="{FF2B5EF4-FFF2-40B4-BE49-F238E27FC236}">
                  <a16:creationId xmlns:a16="http://schemas.microsoft.com/office/drawing/2014/main" id="{FC27D1FD-5037-44B5-9DDE-7DCABB541876}"/>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89" name="Oval 588">
              <a:extLst>
                <a:ext uri="{FF2B5EF4-FFF2-40B4-BE49-F238E27FC236}">
                  <a16:creationId xmlns:a16="http://schemas.microsoft.com/office/drawing/2014/main" id="{136EF14E-0D6B-4ACF-BF9E-D7DB7686BDE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90" name="Yellow Oval 120">
            <a:extLst>
              <a:ext uri="{FF2B5EF4-FFF2-40B4-BE49-F238E27FC236}">
                <a16:creationId xmlns:a16="http://schemas.microsoft.com/office/drawing/2014/main" id="{CCF8F05C-EF41-4E01-A022-44FD572B6A83}"/>
              </a:ext>
            </a:extLst>
          </p:cNvPr>
          <p:cNvGrpSpPr>
            <a:grpSpLocks noChangeAspect="1"/>
          </p:cNvGrpSpPr>
          <p:nvPr/>
        </p:nvGrpSpPr>
        <p:grpSpPr>
          <a:xfrm>
            <a:off x="9830046" y="1337938"/>
            <a:ext cx="197156" cy="197156"/>
            <a:chOff x="864708" y="7928616"/>
            <a:chExt cx="402336" cy="402336"/>
          </a:xfrm>
        </p:grpSpPr>
        <p:sp>
          <p:nvSpPr>
            <p:cNvPr id="591" name="Oval 590">
              <a:extLst>
                <a:ext uri="{FF2B5EF4-FFF2-40B4-BE49-F238E27FC236}">
                  <a16:creationId xmlns:a16="http://schemas.microsoft.com/office/drawing/2014/main" id="{49321D40-3560-4843-BDC0-D6D570CDCD0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92" name="Oval 591">
              <a:extLst>
                <a:ext uri="{FF2B5EF4-FFF2-40B4-BE49-F238E27FC236}">
                  <a16:creationId xmlns:a16="http://schemas.microsoft.com/office/drawing/2014/main" id="{EF855EA2-BAC6-4F85-A08A-D7D69F87A24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93" name="Yellow Oval 121">
            <a:extLst>
              <a:ext uri="{FF2B5EF4-FFF2-40B4-BE49-F238E27FC236}">
                <a16:creationId xmlns:a16="http://schemas.microsoft.com/office/drawing/2014/main" id="{F0F0AF90-FA5A-4EEA-AE5F-56A98BB9F66B}"/>
              </a:ext>
            </a:extLst>
          </p:cNvPr>
          <p:cNvGrpSpPr>
            <a:grpSpLocks noChangeAspect="1"/>
          </p:cNvGrpSpPr>
          <p:nvPr/>
        </p:nvGrpSpPr>
        <p:grpSpPr>
          <a:xfrm>
            <a:off x="10128771" y="1193245"/>
            <a:ext cx="197156" cy="197156"/>
            <a:chOff x="864708" y="7928616"/>
            <a:chExt cx="402336" cy="402336"/>
          </a:xfrm>
        </p:grpSpPr>
        <p:sp>
          <p:nvSpPr>
            <p:cNvPr id="594" name="Oval 593">
              <a:extLst>
                <a:ext uri="{FF2B5EF4-FFF2-40B4-BE49-F238E27FC236}">
                  <a16:creationId xmlns:a16="http://schemas.microsoft.com/office/drawing/2014/main" id="{CA3F0112-0220-4CFD-A9EB-01EBAAC8CF6A}"/>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95" name="Oval 594">
              <a:extLst>
                <a:ext uri="{FF2B5EF4-FFF2-40B4-BE49-F238E27FC236}">
                  <a16:creationId xmlns:a16="http://schemas.microsoft.com/office/drawing/2014/main" id="{8E025112-5DF9-4EBC-BD23-77E8825234C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96" name="Yellow Oval 122">
            <a:extLst>
              <a:ext uri="{FF2B5EF4-FFF2-40B4-BE49-F238E27FC236}">
                <a16:creationId xmlns:a16="http://schemas.microsoft.com/office/drawing/2014/main" id="{9B07795A-D239-4CB3-9689-A6BCFC4D62E6}"/>
              </a:ext>
            </a:extLst>
          </p:cNvPr>
          <p:cNvGrpSpPr>
            <a:grpSpLocks noChangeAspect="1"/>
          </p:cNvGrpSpPr>
          <p:nvPr/>
        </p:nvGrpSpPr>
        <p:grpSpPr>
          <a:xfrm>
            <a:off x="9755367" y="1711343"/>
            <a:ext cx="197156" cy="197156"/>
            <a:chOff x="864708" y="7928616"/>
            <a:chExt cx="402336" cy="402336"/>
          </a:xfrm>
        </p:grpSpPr>
        <p:sp>
          <p:nvSpPr>
            <p:cNvPr id="597" name="Oval 596">
              <a:extLst>
                <a:ext uri="{FF2B5EF4-FFF2-40B4-BE49-F238E27FC236}">
                  <a16:creationId xmlns:a16="http://schemas.microsoft.com/office/drawing/2014/main" id="{88D5F629-B13D-4663-93DD-A6CB25E817AD}"/>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98" name="Oval 597">
              <a:extLst>
                <a:ext uri="{FF2B5EF4-FFF2-40B4-BE49-F238E27FC236}">
                  <a16:creationId xmlns:a16="http://schemas.microsoft.com/office/drawing/2014/main" id="{9240201F-DC1C-4695-A88E-D3EBB6BCE83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599" name="Yellow Oval 123">
            <a:extLst>
              <a:ext uri="{FF2B5EF4-FFF2-40B4-BE49-F238E27FC236}">
                <a16:creationId xmlns:a16="http://schemas.microsoft.com/office/drawing/2014/main" id="{4B30A31C-EAE8-4A57-A73B-8B209A3FD97D}"/>
              </a:ext>
            </a:extLst>
          </p:cNvPr>
          <p:cNvGrpSpPr>
            <a:grpSpLocks noChangeAspect="1"/>
          </p:cNvGrpSpPr>
          <p:nvPr/>
        </p:nvGrpSpPr>
        <p:grpSpPr>
          <a:xfrm>
            <a:off x="9456642" y="2383471"/>
            <a:ext cx="197156" cy="197156"/>
            <a:chOff x="864708" y="7928616"/>
            <a:chExt cx="402336" cy="402336"/>
          </a:xfrm>
        </p:grpSpPr>
        <p:sp>
          <p:nvSpPr>
            <p:cNvPr id="600" name="Oval 599">
              <a:extLst>
                <a:ext uri="{FF2B5EF4-FFF2-40B4-BE49-F238E27FC236}">
                  <a16:creationId xmlns:a16="http://schemas.microsoft.com/office/drawing/2014/main" id="{F1DB0E76-53EB-4B66-B411-FCA8C78241F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01" name="Oval 600">
              <a:extLst>
                <a:ext uri="{FF2B5EF4-FFF2-40B4-BE49-F238E27FC236}">
                  <a16:creationId xmlns:a16="http://schemas.microsoft.com/office/drawing/2014/main" id="{5E358AF7-835A-46B7-A7B2-63D316F6E44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02" name="Yellow Oval 124">
            <a:extLst>
              <a:ext uri="{FF2B5EF4-FFF2-40B4-BE49-F238E27FC236}">
                <a16:creationId xmlns:a16="http://schemas.microsoft.com/office/drawing/2014/main" id="{3CA3FBB8-F042-4E71-B601-A0797AC029C0}"/>
              </a:ext>
            </a:extLst>
          </p:cNvPr>
          <p:cNvGrpSpPr>
            <a:grpSpLocks noChangeAspect="1"/>
          </p:cNvGrpSpPr>
          <p:nvPr/>
        </p:nvGrpSpPr>
        <p:grpSpPr>
          <a:xfrm>
            <a:off x="9134021" y="1786025"/>
            <a:ext cx="197156" cy="197156"/>
            <a:chOff x="864708" y="7928616"/>
            <a:chExt cx="402336" cy="402336"/>
          </a:xfrm>
        </p:grpSpPr>
        <p:sp>
          <p:nvSpPr>
            <p:cNvPr id="603" name="Oval 602">
              <a:extLst>
                <a:ext uri="{FF2B5EF4-FFF2-40B4-BE49-F238E27FC236}">
                  <a16:creationId xmlns:a16="http://schemas.microsoft.com/office/drawing/2014/main" id="{FF259FB6-C3F0-4DEC-8EC0-D8738C389C8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04" name="Oval 603">
              <a:extLst>
                <a:ext uri="{FF2B5EF4-FFF2-40B4-BE49-F238E27FC236}">
                  <a16:creationId xmlns:a16="http://schemas.microsoft.com/office/drawing/2014/main" id="{764E292E-3C4A-4AA0-B976-120C4FDFEBAD}"/>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05" name="Yellow Oval 125">
            <a:extLst>
              <a:ext uri="{FF2B5EF4-FFF2-40B4-BE49-F238E27FC236}">
                <a16:creationId xmlns:a16="http://schemas.microsoft.com/office/drawing/2014/main" id="{D90395EB-E5F9-4EC4-AF98-9688BE608FD9}"/>
              </a:ext>
            </a:extLst>
          </p:cNvPr>
          <p:cNvGrpSpPr>
            <a:grpSpLocks noChangeAspect="1"/>
          </p:cNvGrpSpPr>
          <p:nvPr/>
        </p:nvGrpSpPr>
        <p:grpSpPr>
          <a:xfrm>
            <a:off x="8933875" y="2383471"/>
            <a:ext cx="197156" cy="197156"/>
            <a:chOff x="864708" y="7928616"/>
            <a:chExt cx="402336" cy="402336"/>
          </a:xfrm>
        </p:grpSpPr>
        <p:sp>
          <p:nvSpPr>
            <p:cNvPr id="606" name="Oval 605">
              <a:extLst>
                <a:ext uri="{FF2B5EF4-FFF2-40B4-BE49-F238E27FC236}">
                  <a16:creationId xmlns:a16="http://schemas.microsoft.com/office/drawing/2014/main" id="{5DE0A5BD-9CF6-4CD1-BC15-CBA9E654311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07" name="Oval 606">
              <a:extLst>
                <a:ext uri="{FF2B5EF4-FFF2-40B4-BE49-F238E27FC236}">
                  <a16:creationId xmlns:a16="http://schemas.microsoft.com/office/drawing/2014/main" id="{F019B92B-358B-4095-9240-1839F9EF094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08" name="Yellow Oval 126">
            <a:extLst>
              <a:ext uri="{FF2B5EF4-FFF2-40B4-BE49-F238E27FC236}">
                <a16:creationId xmlns:a16="http://schemas.microsoft.com/office/drawing/2014/main" id="{0E283D69-0690-49E4-B3A3-A1FCE79F7CA8}"/>
              </a:ext>
            </a:extLst>
          </p:cNvPr>
          <p:cNvGrpSpPr>
            <a:grpSpLocks noChangeAspect="1"/>
          </p:cNvGrpSpPr>
          <p:nvPr/>
        </p:nvGrpSpPr>
        <p:grpSpPr>
          <a:xfrm>
            <a:off x="8560473" y="2084747"/>
            <a:ext cx="197156" cy="197156"/>
            <a:chOff x="864708" y="7928616"/>
            <a:chExt cx="402336" cy="402336"/>
          </a:xfrm>
        </p:grpSpPr>
        <p:sp>
          <p:nvSpPr>
            <p:cNvPr id="609" name="Oval 608">
              <a:extLst>
                <a:ext uri="{FF2B5EF4-FFF2-40B4-BE49-F238E27FC236}">
                  <a16:creationId xmlns:a16="http://schemas.microsoft.com/office/drawing/2014/main" id="{3DBD46BA-E73D-4F8D-B3F4-FB98111F9EC2}"/>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10" name="Oval 609">
              <a:extLst>
                <a:ext uri="{FF2B5EF4-FFF2-40B4-BE49-F238E27FC236}">
                  <a16:creationId xmlns:a16="http://schemas.microsoft.com/office/drawing/2014/main" id="{0B3E4E83-656D-4EF9-9888-331A87520073}"/>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11" name="Yellow Oval 127">
            <a:extLst>
              <a:ext uri="{FF2B5EF4-FFF2-40B4-BE49-F238E27FC236}">
                <a16:creationId xmlns:a16="http://schemas.microsoft.com/office/drawing/2014/main" id="{14D8269F-BBE2-465F-A60C-C14D52A800DB}"/>
              </a:ext>
            </a:extLst>
          </p:cNvPr>
          <p:cNvGrpSpPr>
            <a:grpSpLocks noChangeAspect="1"/>
          </p:cNvGrpSpPr>
          <p:nvPr/>
        </p:nvGrpSpPr>
        <p:grpSpPr>
          <a:xfrm>
            <a:off x="8485790" y="2532833"/>
            <a:ext cx="197156" cy="197156"/>
            <a:chOff x="864708" y="7928616"/>
            <a:chExt cx="402336" cy="402336"/>
          </a:xfrm>
        </p:grpSpPr>
        <p:sp>
          <p:nvSpPr>
            <p:cNvPr id="612" name="Oval 611">
              <a:extLst>
                <a:ext uri="{FF2B5EF4-FFF2-40B4-BE49-F238E27FC236}">
                  <a16:creationId xmlns:a16="http://schemas.microsoft.com/office/drawing/2014/main" id="{2E0F0BA5-B44D-4ABD-A020-5D04BA16642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13" name="Oval 612">
              <a:extLst>
                <a:ext uri="{FF2B5EF4-FFF2-40B4-BE49-F238E27FC236}">
                  <a16:creationId xmlns:a16="http://schemas.microsoft.com/office/drawing/2014/main" id="{EE38B844-566E-41D3-89BB-DE7BD67F46B0}"/>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14" name="Yellow Oval 128">
            <a:extLst>
              <a:ext uri="{FF2B5EF4-FFF2-40B4-BE49-F238E27FC236}">
                <a16:creationId xmlns:a16="http://schemas.microsoft.com/office/drawing/2014/main" id="{976721E8-F479-45D0-80B4-EBE9F0C73285}"/>
              </a:ext>
            </a:extLst>
          </p:cNvPr>
          <p:cNvGrpSpPr>
            <a:grpSpLocks noChangeAspect="1"/>
          </p:cNvGrpSpPr>
          <p:nvPr/>
        </p:nvGrpSpPr>
        <p:grpSpPr>
          <a:xfrm>
            <a:off x="9307281" y="4175811"/>
            <a:ext cx="197156" cy="197156"/>
            <a:chOff x="864708" y="7928616"/>
            <a:chExt cx="402336" cy="402336"/>
          </a:xfrm>
        </p:grpSpPr>
        <p:sp>
          <p:nvSpPr>
            <p:cNvPr id="615" name="Oval 614">
              <a:extLst>
                <a:ext uri="{FF2B5EF4-FFF2-40B4-BE49-F238E27FC236}">
                  <a16:creationId xmlns:a16="http://schemas.microsoft.com/office/drawing/2014/main" id="{4694E9A0-A51C-42C5-AB95-ACE4291AC7D8}"/>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16" name="Oval 615">
              <a:extLst>
                <a:ext uri="{FF2B5EF4-FFF2-40B4-BE49-F238E27FC236}">
                  <a16:creationId xmlns:a16="http://schemas.microsoft.com/office/drawing/2014/main" id="{CA7D4785-648D-4F32-8786-E1A20B01A47B}"/>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17" name="Yellow Oval 129">
            <a:extLst>
              <a:ext uri="{FF2B5EF4-FFF2-40B4-BE49-F238E27FC236}">
                <a16:creationId xmlns:a16="http://schemas.microsoft.com/office/drawing/2014/main" id="{8BD7B9B9-A789-45DA-8EEC-AEE6C3650E76}"/>
              </a:ext>
            </a:extLst>
          </p:cNvPr>
          <p:cNvGrpSpPr>
            <a:grpSpLocks noChangeAspect="1"/>
          </p:cNvGrpSpPr>
          <p:nvPr/>
        </p:nvGrpSpPr>
        <p:grpSpPr>
          <a:xfrm>
            <a:off x="9456642" y="3690823"/>
            <a:ext cx="197156" cy="197156"/>
            <a:chOff x="864708" y="7928616"/>
            <a:chExt cx="402336" cy="402336"/>
          </a:xfrm>
        </p:grpSpPr>
        <p:sp>
          <p:nvSpPr>
            <p:cNvPr id="618" name="Oval 617">
              <a:extLst>
                <a:ext uri="{FF2B5EF4-FFF2-40B4-BE49-F238E27FC236}">
                  <a16:creationId xmlns:a16="http://schemas.microsoft.com/office/drawing/2014/main" id="{0501483C-6321-4BCB-B217-46915B882145}"/>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19" name="Oval 618">
              <a:extLst>
                <a:ext uri="{FF2B5EF4-FFF2-40B4-BE49-F238E27FC236}">
                  <a16:creationId xmlns:a16="http://schemas.microsoft.com/office/drawing/2014/main" id="{7C6EEE04-E987-42FA-964A-4D09E5C603F4}"/>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20" name="Yellow Oval 130">
            <a:extLst>
              <a:ext uri="{FF2B5EF4-FFF2-40B4-BE49-F238E27FC236}">
                <a16:creationId xmlns:a16="http://schemas.microsoft.com/office/drawing/2014/main" id="{D57556F7-E638-4999-8C5B-B006006AC162}"/>
              </a:ext>
            </a:extLst>
          </p:cNvPr>
          <p:cNvGrpSpPr>
            <a:grpSpLocks noChangeAspect="1"/>
          </p:cNvGrpSpPr>
          <p:nvPr/>
        </p:nvGrpSpPr>
        <p:grpSpPr>
          <a:xfrm>
            <a:off x="9456642" y="5146663"/>
            <a:ext cx="197156" cy="197156"/>
            <a:chOff x="864708" y="7928616"/>
            <a:chExt cx="402336" cy="402336"/>
          </a:xfrm>
        </p:grpSpPr>
        <p:sp>
          <p:nvSpPr>
            <p:cNvPr id="621" name="Oval 620">
              <a:extLst>
                <a:ext uri="{FF2B5EF4-FFF2-40B4-BE49-F238E27FC236}">
                  <a16:creationId xmlns:a16="http://schemas.microsoft.com/office/drawing/2014/main" id="{4CA0FAA0-6AB2-4AF2-8077-AE42DAD0DBAE}"/>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22" name="Oval 621">
              <a:extLst>
                <a:ext uri="{FF2B5EF4-FFF2-40B4-BE49-F238E27FC236}">
                  <a16:creationId xmlns:a16="http://schemas.microsoft.com/office/drawing/2014/main" id="{6F91EC74-9F72-4CAF-B705-DC64A7C6EC1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23" name="Yellow Oval 131">
            <a:extLst>
              <a:ext uri="{FF2B5EF4-FFF2-40B4-BE49-F238E27FC236}">
                <a16:creationId xmlns:a16="http://schemas.microsoft.com/office/drawing/2014/main" id="{54BC5DAF-E72E-49B1-8307-7D9B389EB952}"/>
              </a:ext>
            </a:extLst>
          </p:cNvPr>
          <p:cNvGrpSpPr>
            <a:grpSpLocks noChangeAspect="1"/>
          </p:cNvGrpSpPr>
          <p:nvPr/>
        </p:nvGrpSpPr>
        <p:grpSpPr>
          <a:xfrm>
            <a:off x="9240379" y="5296025"/>
            <a:ext cx="197156" cy="197156"/>
            <a:chOff x="864708" y="7928616"/>
            <a:chExt cx="402336" cy="402336"/>
          </a:xfrm>
        </p:grpSpPr>
        <p:sp>
          <p:nvSpPr>
            <p:cNvPr id="624" name="Oval 623">
              <a:extLst>
                <a:ext uri="{FF2B5EF4-FFF2-40B4-BE49-F238E27FC236}">
                  <a16:creationId xmlns:a16="http://schemas.microsoft.com/office/drawing/2014/main" id="{F935017B-3F72-40D7-BDDC-E07C6C00394C}"/>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25" name="Oval 624">
              <a:extLst>
                <a:ext uri="{FF2B5EF4-FFF2-40B4-BE49-F238E27FC236}">
                  <a16:creationId xmlns:a16="http://schemas.microsoft.com/office/drawing/2014/main" id="{55526683-6AA4-40BD-BC3B-086C16A50C71}"/>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26" name="Yellow Oval 132">
            <a:extLst>
              <a:ext uri="{FF2B5EF4-FFF2-40B4-BE49-F238E27FC236}">
                <a16:creationId xmlns:a16="http://schemas.microsoft.com/office/drawing/2014/main" id="{013B6D6A-231D-4389-8A96-96F5E03DE7BB}"/>
              </a:ext>
            </a:extLst>
          </p:cNvPr>
          <p:cNvGrpSpPr>
            <a:grpSpLocks noChangeAspect="1"/>
          </p:cNvGrpSpPr>
          <p:nvPr/>
        </p:nvGrpSpPr>
        <p:grpSpPr>
          <a:xfrm>
            <a:off x="9531322" y="4599438"/>
            <a:ext cx="197156" cy="197156"/>
            <a:chOff x="864708" y="7928616"/>
            <a:chExt cx="402336" cy="402336"/>
          </a:xfrm>
        </p:grpSpPr>
        <p:sp>
          <p:nvSpPr>
            <p:cNvPr id="627" name="Oval 626">
              <a:extLst>
                <a:ext uri="{FF2B5EF4-FFF2-40B4-BE49-F238E27FC236}">
                  <a16:creationId xmlns:a16="http://schemas.microsoft.com/office/drawing/2014/main" id="{8E5FE70D-CC19-4A99-B1D0-97C750FFA67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28" name="Oval 627">
              <a:extLst>
                <a:ext uri="{FF2B5EF4-FFF2-40B4-BE49-F238E27FC236}">
                  <a16:creationId xmlns:a16="http://schemas.microsoft.com/office/drawing/2014/main" id="{8E6604FF-D638-490E-A987-FAB12466A75E}"/>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grpSp>
        <p:nvGrpSpPr>
          <p:cNvPr id="629" name="Yellow Oval 133">
            <a:extLst>
              <a:ext uri="{FF2B5EF4-FFF2-40B4-BE49-F238E27FC236}">
                <a16:creationId xmlns:a16="http://schemas.microsoft.com/office/drawing/2014/main" id="{0F9401FA-C933-4B21-84F2-9E7849F4CC9D}"/>
              </a:ext>
            </a:extLst>
          </p:cNvPr>
          <p:cNvGrpSpPr>
            <a:grpSpLocks noChangeAspect="1"/>
          </p:cNvGrpSpPr>
          <p:nvPr/>
        </p:nvGrpSpPr>
        <p:grpSpPr>
          <a:xfrm>
            <a:off x="9680685" y="5221345"/>
            <a:ext cx="197156" cy="197156"/>
            <a:chOff x="864708" y="7928616"/>
            <a:chExt cx="402336" cy="402336"/>
          </a:xfrm>
        </p:grpSpPr>
        <p:sp>
          <p:nvSpPr>
            <p:cNvPr id="630" name="Oval 629">
              <a:extLst>
                <a:ext uri="{FF2B5EF4-FFF2-40B4-BE49-F238E27FC236}">
                  <a16:creationId xmlns:a16="http://schemas.microsoft.com/office/drawing/2014/main" id="{A162C945-EF73-4765-8547-2F7249557704}"/>
                </a:ext>
              </a:extLst>
            </p:cNvPr>
            <p:cNvSpPr/>
            <p:nvPr/>
          </p:nvSpPr>
          <p:spPr bwMode="auto">
            <a:xfrm>
              <a:off x="864708" y="7928616"/>
              <a:ext cx="402336" cy="402336"/>
            </a:xfrm>
            <a:prstGeom prst="ellipse">
              <a:avLst/>
            </a:prstGeom>
            <a:solidFill>
              <a:srgbClr val="997C2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631" name="Oval 630">
              <a:extLst>
                <a:ext uri="{FF2B5EF4-FFF2-40B4-BE49-F238E27FC236}">
                  <a16:creationId xmlns:a16="http://schemas.microsoft.com/office/drawing/2014/main" id="{0039D57C-B52A-4F90-900E-AE25BE6D3A39}"/>
                </a:ext>
              </a:extLst>
            </p:cNvPr>
            <p:cNvSpPr/>
            <p:nvPr/>
          </p:nvSpPr>
          <p:spPr bwMode="auto">
            <a:xfrm>
              <a:off x="911669" y="7975580"/>
              <a:ext cx="308414" cy="308408"/>
            </a:xfrm>
            <a:prstGeom prst="ellipse">
              <a:avLst/>
            </a:prstGeom>
            <a:solidFill>
              <a:srgbClr val="FFB900"/>
            </a:solidFill>
            <a:ln w="1079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sp>
        <p:nvSpPr>
          <p:cNvPr id="633" name="Blue Oval 26">
            <a:extLst>
              <a:ext uri="{FF2B5EF4-FFF2-40B4-BE49-F238E27FC236}">
                <a16:creationId xmlns:a16="http://schemas.microsoft.com/office/drawing/2014/main" id="{1860BFF6-42AA-4160-83E4-4B701D4C80B6}"/>
              </a:ext>
            </a:extLst>
          </p:cNvPr>
          <p:cNvSpPr/>
          <p:nvPr/>
        </p:nvSpPr>
        <p:spPr bwMode="auto">
          <a:xfrm>
            <a:off x="6481666" y="4806457"/>
            <a:ext cx="304697" cy="304697"/>
          </a:xfrm>
          <a:prstGeom prst="ellipse">
            <a:avLst/>
          </a:prstGeom>
          <a:solidFill>
            <a:schemeClr val="bg1"/>
          </a:solidFill>
          <a:ln w="107950">
            <a:solidFill>
              <a:schemeClr val="tx2">
                <a:lumMod val="40000"/>
                <a:lumOff val="6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Arial"/>
              <a:ea typeface="+mn-ea"/>
              <a:cs typeface="Segoe UI" pitchFamily="34" charset="0"/>
            </a:endParaRPr>
          </a:p>
        </p:txBody>
      </p:sp>
      <p:pic>
        <p:nvPicPr>
          <p:cNvPr id="634" name="Picture 633">
            <a:extLst>
              <a:ext uri="{FF2B5EF4-FFF2-40B4-BE49-F238E27FC236}">
                <a16:creationId xmlns:a16="http://schemas.microsoft.com/office/drawing/2014/main" id="{B86855FA-8034-4563-ACF1-8DEAA67EE16D}"/>
              </a:ext>
            </a:extLst>
          </p:cNvPr>
          <p:cNvPicPr>
            <a:picLocks noChangeAspect="1"/>
          </p:cNvPicPr>
          <p:nvPr/>
        </p:nvPicPr>
        <p:blipFill>
          <a:blip r:embed="rId5"/>
          <a:stretch>
            <a:fillRect/>
          </a:stretch>
        </p:blipFill>
        <p:spPr>
          <a:xfrm>
            <a:off x="11043920" y="78045"/>
            <a:ext cx="1113959" cy="850660"/>
          </a:xfrm>
          <a:prstGeom prst="rect">
            <a:avLst/>
          </a:prstGeom>
        </p:spPr>
      </p:pic>
    </p:spTree>
    <p:extLst>
      <p:ext uri="{BB962C8B-B14F-4D97-AF65-F5344CB8AC3E}">
        <p14:creationId xmlns:p14="http://schemas.microsoft.com/office/powerpoint/2010/main" val="14391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
                                        <p:tgtEl>
                                          <p:spTgt spid="34"/>
                                        </p:tgtEl>
                                      </p:cBhvr>
                                    </p:animEffect>
                                  </p:childTnLst>
                                </p:cTn>
                              </p:par>
                            </p:childTnLst>
                          </p:cTn>
                        </p:par>
                        <p:par>
                          <p:cTn id="17" fill="hold">
                            <p:stCondLst>
                              <p:cond delay="6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
                                        <p:tgtEl>
                                          <p:spTgt spid="19"/>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
                                        <p:tgtEl>
                                          <p:spTgt spid="16"/>
                                        </p:tgtEl>
                                      </p:cBhvr>
                                    </p:animEffect>
                                  </p:childTnLst>
                                </p:cTn>
                              </p:par>
                            </p:childTnLst>
                          </p:cTn>
                        </p:par>
                        <p:par>
                          <p:cTn id="25" fill="hold">
                            <p:stCondLst>
                              <p:cond delay="800"/>
                            </p:stCondLst>
                            <p:childTnLst>
                              <p:par>
                                <p:cTn id="26" presetID="10"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
                                        <p:tgtEl>
                                          <p:spTgt spid="25"/>
                                        </p:tgtEl>
                                      </p:cBhvr>
                                    </p:animEffect>
                                  </p:childTnLst>
                                </p:cTn>
                              </p:par>
                            </p:childTnLst>
                          </p:cTn>
                        </p:par>
                        <p:par>
                          <p:cTn id="29" fill="hold">
                            <p:stCondLst>
                              <p:cond delay="9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
                                        <p:tgtEl>
                                          <p:spTgt spid="1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
                                        <p:tgtEl>
                                          <p:spTgt spid="14"/>
                                        </p:tgtEl>
                                      </p:cBhvr>
                                    </p:animEffect>
                                  </p:childTnLst>
                                </p:cTn>
                              </p:par>
                            </p:childTnLst>
                          </p:cTn>
                        </p:par>
                        <p:par>
                          <p:cTn id="37" fill="hold">
                            <p:stCondLst>
                              <p:cond delay="11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
                                        <p:tgtEl>
                                          <p:spTgt spid="15"/>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
                                        <p:tgtEl>
                                          <p:spTgt spid="13"/>
                                        </p:tgtEl>
                                      </p:cBhvr>
                                    </p:animEffect>
                                  </p:childTnLst>
                                </p:cTn>
                              </p:par>
                            </p:childTnLst>
                          </p:cTn>
                        </p:par>
                        <p:par>
                          <p:cTn id="45" fill="hold">
                            <p:stCondLst>
                              <p:cond delay="13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
                                        <p:tgtEl>
                                          <p:spTgt spid="27"/>
                                        </p:tgtEl>
                                      </p:cBhvr>
                                    </p:animEffect>
                                  </p:childTnLst>
                                </p:cTn>
                              </p:par>
                            </p:childTnLst>
                          </p:cTn>
                        </p:par>
                        <p:par>
                          <p:cTn id="49" fill="hold">
                            <p:stCondLst>
                              <p:cond delay="14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
                                        <p:tgtEl>
                                          <p:spTgt spid="28"/>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
                                        <p:tgtEl>
                                          <p:spTgt spid="17"/>
                                        </p:tgtEl>
                                      </p:cBhvr>
                                    </p:animEffect>
                                  </p:childTnLst>
                                </p:cTn>
                              </p:par>
                            </p:childTnLst>
                          </p:cTn>
                        </p:par>
                        <p:par>
                          <p:cTn id="57" fill="hold">
                            <p:stCondLst>
                              <p:cond delay="16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
                                        <p:tgtEl>
                                          <p:spTgt spid="12"/>
                                        </p:tgtEl>
                                      </p:cBhvr>
                                    </p:animEffect>
                                  </p:childTnLst>
                                </p:cTn>
                              </p:par>
                            </p:childTnLst>
                          </p:cTn>
                        </p:par>
                        <p:par>
                          <p:cTn id="61" fill="hold">
                            <p:stCondLst>
                              <p:cond delay="17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
                                        <p:tgtEl>
                                          <p:spTgt spid="30"/>
                                        </p:tgtEl>
                                      </p:cBhvr>
                                    </p:animEffect>
                                  </p:childTnLst>
                                </p:cTn>
                              </p:par>
                            </p:childTnLst>
                          </p:cTn>
                        </p:par>
                        <p:par>
                          <p:cTn id="65" fill="hold">
                            <p:stCondLst>
                              <p:cond delay="1800"/>
                            </p:stCondLst>
                            <p:childTnLst>
                              <p:par>
                                <p:cTn id="66" presetID="10" presetClass="entr" presetSubtype="0"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
                                        <p:tgtEl>
                                          <p:spTgt spid="11"/>
                                        </p:tgtEl>
                                      </p:cBhvr>
                                    </p:animEffect>
                                  </p:childTnLst>
                                </p:cTn>
                              </p:par>
                            </p:childTnLst>
                          </p:cTn>
                        </p:par>
                        <p:par>
                          <p:cTn id="69" fill="hold">
                            <p:stCondLst>
                              <p:cond delay="1900"/>
                            </p:stCondLst>
                            <p:childTnLst>
                              <p:par>
                                <p:cTn id="70" presetID="10" presetClass="entr" presetSubtype="0"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
                                        <p:tgtEl>
                                          <p:spTgt spid="3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100"/>
                                        <p:tgtEl>
                                          <p:spTgt spid="29"/>
                                        </p:tgtEl>
                                      </p:cBhvr>
                                    </p:animEffect>
                                  </p:childTnLst>
                                </p:cTn>
                              </p:par>
                            </p:childTnLst>
                          </p:cTn>
                        </p:par>
                        <p:par>
                          <p:cTn id="77" fill="hold">
                            <p:stCondLst>
                              <p:cond delay="21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100"/>
                                        <p:tgtEl>
                                          <p:spTgt spid="31"/>
                                        </p:tgtEl>
                                      </p:cBhvr>
                                    </p:animEffect>
                                  </p:childTnLst>
                                </p:cTn>
                              </p:par>
                            </p:childTnLst>
                          </p:cTn>
                        </p:par>
                        <p:par>
                          <p:cTn id="81" fill="hold">
                            <p:stCondLst>
                              <p:cond delay="2200"/>
                            </p:stCondLst>
                            <p:childTnLst>
                              <p:par>
                                <p:cTn id="82" presetID="10" presetClass="entr" presetSubtype="0" fill="hold" grpId="0"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
                                        <p:tgtEl>
                                          <p:spTgt spid="8"/>
                                        </p:tgtEl>
                                      </p:cBhvr>
                                    </p:animEffect>
                                  </p:childTnLst>
                                </p:cTn>
                              </p:par>
                            </p:childTnLst>
                          </p:cTn>
                        </p:par>
                        <p:par>
                          <p:cTn id="85" fill="hold">
                            <p:stCondLst>
                              <p:cond delay="2300"/>
                            </p:stCondLst>
                            <p:childTnLst>
                              <p:par>
                                <p:cTn id="86" presetID="10" presetClass="entr" presetSubtype="0"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100"/>
                                        <p:tgtEl>
                                          <p:spTgt spid="9"/>
                                        </p:tgtEl>
                                      </p:cBhvr>
                                    </p:animEffect>
                                  </p:childTnLst>
                                </p:cTn>
                              </p:par>
                            </p:childTnLst>
                          </p:cTn>
                        </p:par>
                        <p:par>
                          <p:cTn id="89" fill="hold">
                            <p:stCondLst>
                              <p:cond delay="2400"/>
                            </p:stCondLst>
                            <p:childTnLst>
                              <p:par>
                                <p:cTn id="90" presetID="10" presetClass="entr" presetSubtype="0"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
                                        <p:tgtEl>
                                          <p:spTgt spid="26"/>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100"/>
                                        <p:tgtEl>
                                          <p:spTgt spid="24"/>
                                        </p:tgtEl>
                                      </p:cBhvr>
                                    </p:animEffect>
                                  </p:childTnLst>
                                </p:cTn>
                              </p:par>
                            </p:childTnLst>
                          </p:cTn>
                        </p:par>
                        <p:par>
                          <p:cTn id="97" fill="hold">
                            <p:stCondLst>
                              <p:cond delay="2600"/>
                            </p:stCondLst>
                            <p:childTnLst>
                              <p:par>
                                <p:cTn id="98" presetID="10" presetClass="entr" presetSubtype="0" fill="hold" grpId="0" nodeType="after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100"/>
                                        <p:tgtEl>
                                          <p:spTgt spid="5"/>
                                        </p:tgtEl>
                                      </p:cBhvr>
                                    </p:animEffect>
                                  </p:childTnLst>
                                </p:cTn>
                              </p:par>
                            </p:childTnLst>
                          </p:cTn>
                        </p:par>
                        <p:par>
                          <p:cTn id="101" fill="hold">
                            <p:stCondLst>
                              <p:cond delay="2700"/>
                            </p:stCondLst>
                            <p:childTnLst>
                              <p:par>
                                <p:cTn id="102" presetID="10" presetClass="entr" presetSubtype="0"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100"/>
                                        <p:tgtEl>
                                          <p:spTgt spid="6"/>
                                        </p:tgtEl>
                                      </p:cBhvr>
                                    </p:animEffect>
                                  </p:childTnLst>
                                </p:cTn>
                              </p:par>
                            </p:childTnLst>
                          </p:cTn>
                        </p:par>
                        <p:par>
                          <p:cTn id="105" fill="hold">
                            <p:stCondLst>
                              <p:cond delay="2800"/>
                            </p:stCondLst>
                            <p:childTnLst>
                              <p:par>
                                <p:cTn id="106" presetID="10" presetClass="entr" presetSubtype="0" fill="hold" grpId="0" nodeType="after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100"/>
                                        <p:tgtEl>
                                          <p:spTgt spid="7"/>
                                        </p:tgtEl>
                                      </p:cBhvr>
                                    </p:animEffect>
                                  </p:childTnLst>
                                </p:cTn>
                              </p:par>
                            </p:childTnLst>
                          </p:cTn>
                        </p:par>
                        <p:par>
                          <p:cTn id="109" fill="hold">
                            <p:stCondLst>
                              <p:cond delay="2900"/>
                            </p:stCondLst>
                            <p:childTnLst>
                              <p:par>
                                <p:cTn id="110" presetID="10" presetClass="entr" presetSubtype="0"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
                                        <p:tgtEl>
                                          <p:spTgt spid="21"/>
                                        </p:tgtEl>
                                      </p:cBhvr>
                                    </p:animEffect>
                                  </p:childTnLst>
                                </p:cTn>
                              </p:par>
                            </p:childTnLst>
                          </p:cTn>
                        </p:par>
                        <p:par>
                          <p:cTn id="113" fill="hold">
                            <p:stCondLst>
                              <p:cond delay="3000"/>
                            </p:stCondLst>
                            <p:childTnLst>
                              <p:par>
                                <p:cTn id="114" presetID="10" presetClass="entr" presetSubtype="0"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
                                        <p:tgtEl>
                                          <p:spTgt spid="20"/>
                                        </p:tgtEl>
                                      </p:cBhvr>
                                    </p:animEffect>
                                  </p:childTnLst>
                                </p:cTn>
                              </p:par>
                            </p:childTnLst>
                          </p:cTn>
                        </p:par>
                        <p:par>
                          <p:cTn id="117" fill="hold">
                            <p:stCondLst>
                              <p:cond delay="31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100"/>
                                        <p:tgtEl>
                                          <p:spTgt spid="23"/>
                                        </p:tgtEl>
                                      </p:cBhvr>
                                    </p:animEffect>
                                  </p:childTnLst>
                                </p:cTn>
                              </p:par>
                            </p:childTnLst>
                          </p:cTn>
                        </p:par>
                        <p:par>
                          <p:cTn id="121" fill="hold">
                            <p:stCondLst>
                              <p:cond delay="3200"/>
                            </p:stCondLst>
                            <p:childTnLst>
                              <p:par>
                                <p:cTn id="122" presetID="10" presetClass="entr" presetSubtype="0"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fade">
                                      <p:cBhvr>
                                        <p:cTn id="124" dur="100"/>
                                        <p:tgtEl>
                                          <p:spTgt spid="22"/>
                                        </p:tgtEl>
                                      </p:cBhvr>
                                    </p:animEffect>
                                  </p:childTnLst>
                                </p:cTn>
                              </p:par>
                            </p:childTnLst>
                          </p:cTn>
                        </p:par>
                        <p:par>
                          <p:cTn id="125" fill="hold">
                            <p:stCondLst>
                              <p:cond delay="3300"/>
                            </p:stCondLst>
                            <p:childTnLst>
                              <p:par>
                                <p:cTn id="126" presetID="10" presetClass="entr" presetSubtype="0" fill="hold" grpId="0" nodeType="after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1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200"/>
                                        <p:tgtEl>
                                          <p:spTgt spid="37"/>
                                        </p:tgtEl>
                                      </p:cBhvr>
                                    </p:animEffect>
                                  </p:childTnLst>
                                </p:cTn>
                              </p:par>
                            </p:childTnLst>
                          </p:cTn>
                        </p:par>
                        <p:par>
                          <p:cTn id="134" fill="hold">
                            <p:stCondLst>
                              <p:cond delay="200"/>
                            </p:stCondLst>
                            <p:childTnLst>
                              <p:par>
                                <p:cTn id="135" presetID="10" presetClass="entr" presetSubtype="0" fill="hold" nodeType="afterEffect">
                                  <p:stCondLst>
                                    <p:cond delay="0"/>
                                  </p:stCondLst>
                                  <p:childTnLst>
                                    <p:set>
                                      <p:cBhvr>
                                        <p:cTn id="136" dur="1" fill="hold">
                                          <p:stCondLst>
                                            <p:cond delay="0"/>
                                          </p:stCondLst>
                                        </p:cTn>
                                        <p:tgtEl>
                                          <p:spTgt spid="305"/>
                                        </p:tgtEl>
                                        <p:attrNameLst>
                                          <p:attrName>style.visibility</p:attrName>
                                        </p:attrNameLst>
                                      </p:cBhvr>
                                      <p:to>
                                        <p:strVal val="visible"/>
                                      </p:to>
                                    </p:set>
                                    <p:animEffect transition="in" filter="fade">
                                      <p:cBhvr>
                                        <p:cTn id="137" dur="50"/>
                                        <p:tgtEl>
                                          <p:spTgt spid="305"/>
                                        </p:tgtEl>
                                      </p:cBhvr>
                                    </p:animEffect>
                                  </p:childTnLst>
                                </p:cTn>
                              </p:par>
                            </p:childTnLst>
                          </p:cTn>
                        </p:par>
                        <p:par>
                          <p:cTn id="138" fill="hold">
                            <p:stCondLst>
                              <p:cond delay="250"/>
                            </p:stCondLst>
                            <p:childTnLst>
                              <p:par>
                                <p:cTn id="139" presetID="10" presetClass="entr" presetSubtype="0" fill="hold" nodeType="afterEffect">
                                  <p:stCondLst>
                                    <p:cond delay="0"/>
                                  </p:stCondLst>
                                  <p:childTnLst>
                                    <p:set>
                                      <p:cBhvr>
                                        <p:cTn id="140" dur="1" fill="hold">
                                          <p:stCondLst>
                                            <p:cond delay="0"/>
                                          </p:stCondLst>
                                        </p:cTn>
                                        <p:tgtEl>
                                          <p:spTgt spid="299"/>
                                        </p:tgtEl>
                                        <p:attrNameLst>
                                          <p:attrName>style.visibility</p:attrName>
                                        </p:attrNameLst>
                                      </p:cBhvr>
                                      <p:to>
                                        <p:strVal val="visible"/>
                                      </p:to>
                                    </p:set>
                                    <p:animEffect transition="in" filter="fade">
                                      <p:cBhvr>
                                        <p:cTn id="141" dur="50"/>
                                        <p:tgtEl>
                                          <p:spTgt spid="299"/>
                                        </p:tgtEl>
                                      </p:cBhvr>
                                    </p:animEffect>
                                  </p:childTnLst>
                                </p:cTn>
                              </p:par>
                            </p:childTnLst>
                          </p:cTn>
                        </p:par>
                        <p:par>
                          <p:cTn id="142" fill="hold">
                            <p:stCondLst>
                              <p:cond delay="300"/>
                            </p:stCondLst>
                            <p:childTnLst>
                              <p:par>
                                <p:cTn id="143" presetID="10" presetClass="entr" presetSubtype="0" fill="hold" nodeType="afterEffect">
                                  <p:stCondLst>
                                    <p:cond delay="0"/>
                                  </p:stCondLst>
                                  <p:childTnLst>
                                    <p:set>
                                      <p:cBhvr>
                                        <p:cTn id="144" dur="1" fill="hold">
                                          <p:stCondLst>
                                            <p:cond delay="0"/>
                                          </p:stCondLst>
                                        </p:cTn>
                                        <p:tgtEl>
                                          <p:spTgt spid="293"/>
                                        </p:tgtEl>
                                        <p:attrNameLst>
                                          <p:attrName>style.visibility</p:attrName>
                                        </p:attrNameLst>
                                      </p:cBhvr>
                                      <p:to>
                                        <p:strVal val="visible"/>
                                      </p:to>
                                    </p:set>
                                    <p:animEffect transition="in" filter="fade">
                                      <p:cBhvr>
                                        <p:cTn id="145" dur="50"/>
                                        <p:tgtEl>
                                          <p:spTgt spid="293"/>
                                        </p:tgtEl>
                                      </p:cBhvr>
                                    </p:animEffect>
                                  </p:childTnLst>
                                </p:cTn>
                              </p:par>
                            </p:childTnLst>
                          </p:cTn>
                        </p:par>
                        <p:par>
                          <p:cTn id="146" fill="hold">
                            <p:stCondLst>
                              <p:cond delay="350"/>
                            </p:stCondLst>
                            <p:childTnLst>
                              <p:par>
                                <p:cTn id="147" presetID="10" presetClass="entr" presetSubtype="0" fill="hold" nodeType="afterEffect">
                                  <p:stCondLst>
                                    <p:cond delay="0"/>
                                  </p:stCondLst>
                                  <p:childTnLst>
                                    <p:set>
                                      <p:cBhvr>
                                        <p:cTn id="148" dur="1" fill="hold">
                                          <p:stCondLst>
                                            <p:cond delay="0"/>
                                          </p:stCondLst>
                                        </p:cTn>
                                        <p:tgtEl>
                                          <p:spTgt spid="287"/>
                                        </p:tgtEl>
                                        <p:attrNameLst>
                                          <p:attrName>style.visibility</p:attrName>
                                        </p:attrNameLst>
                                      </p:cBhvr>
                                      <p:to>
                                        <p:strVal val="visible"/>
                                      </p:to>
                                    </p:set>
                                    <p:animEffect transition="in" filter="fade">
                                      <p:cBhvr>
                                        <p:cTn id="149" dur="50"/>
                                        <p:tgtEl>
                                          <p:spTgt spid="287"/>
                                        </p:tgtEl>
                                      </p:cBhvr>
                                    </p:animEffect>
                                  </p:childTnLst>
                                </p:cTn>
                              </p:par>
                            </p:childTnLst>
                          </p:cTn>
                        </p:par>
                        <p:par>
                          <p:cTn id="150" fill="hold">
                            <p:stCondLst>
                              <p:cond delay="400"/>
                            </p:stCondLst>
                            <p:childTnLst>
                              <p:par>
                                <p:cTn id="151" presetID="10" presetClass="entr" presetSubtype="0" fill="hold" nodeType="afterEffect">
                                  <p:stCondLst>
                                    <p:cond delay="0"/>
                                  </p:stCondLst>
                                  <p:childTnLst>
                                    <p:set>
                                      <p:cBhvr>
                                        <p:cTn id="152" dur="1" fill="hold">
                                          <p:stCondLst>
                                            <p:cond delay="0"/>
                                          </p:stCondLst>
                                        </p:cTn>
                                        <p:tgtEl>
                                          <p:spTgt spid="281"/>
                                        </p:tgtEl>
                                        <p:attrNameLst>
                                          <p:attrName>style.visibility</p:attrName>
                                        </p:attrNameLst>
                                      </p:cBhvr>
                                      <p:to>
                                        <p:strVal val="visible"/>
                                      </p:to>
                                    </p:set>
                                    <p:animEffect transition="in" filter="fade">
                                      <p:cBhvr>
                                        <p:cTn id="153" dur="50"/>
                                        <p:tgtEl>
                                          <p:spTgt spid="281"/>
                                        </p:tgtEl>
                                      </p:cBhvr>
                                    </p:animEffect>
                                  </p:childTnLst>
                                </p:cTn>
                              </p:par>
                            </p:childTnLst>
                          </p:cTn>
                        </p:par>
                        <p:par>
                          <p:cTn id="154" fill="hold">
                            <p:stCondLst>
                              <p:cond delay="450"/>
                            </p:stCondLst>
                            <p:childTnLst>
                              <p:par>
                                <p:cTn id="155" presetID="10" presetClass="entr" presetSubtype="0" fill="hold" nodeType="afterEffect">
                                  <p:stCondLst>
                                    <p:cond delay="0"/>
                                  </p:stCondLst>
                                  <p:childTnLst>
                                    <p:set>
                                      <p:cBhvr>
                                        <p:cTn id="156" dur="1" fill="hold">
                                          <p:stCondLst>
                                            <p:cond delay="0"/>
                                          </p:stCondLst>
                                        </p:cTn>
                                        <p:tgtEl>
                                          <p:spTgt spid="275"/>
                                        </p:tgtEl>
                                        <p:attrNameLst>
                                          <p:attrName>style.visibility</p:attrName>
                                        </p:attrNameLst>
                                      </p:cBhvr>
                                      <p:to>
                                        <p:strVal val="visible"/>
                                      </p:to>
                                    </p:set>
                                    <p:animEffect transition="in" filter="fade">
                                      <p:cBhvr>
                                        <p:cTn id="157" dur="50"/>
                                        <p:tgtEl>
                                          <p:spTgt spid="275"/>
                                        </p:tgtEl>
                                      </p:cBhvr>
                                    </p:animEffect>
                                  </p:childTnLst>
                                </p:cTn>
                              </p:par>
                            </p:childTnLst>
                          </p:cTn>
                        </p:par>
                        <p:par>
                          <p:cTn id="158" fill="hold">
                            <p:stCondLst>
                              <p:cond delay="500"/>
                            </p:stCondLst>
                            <p:childTnLst>
                              <p:par>
                                <p:cTn id="159" presetID="10" presetClass="entr" presetSubtype="0" fill="hold" nodeType="afterEffect">
                                  <p:stCondLst>
                                    <p:cond delay="0"/>
                                  </p:stCondLst>
                                  <p:childTnLst>
                                    <p:set>
                                      <p:cBhvr>
                                        <p:cTn id="160" dur="1" fill="hold">
                                          <p:stCondLst>
                                            <p:cond delay="0"/>
                                          </p:stCondLst>
                                        </p:cTn>
                                        <p:tgtEl>
                                          <p:spTgt spid="269"/>
                                        </p:tgtEl>
                                        <p:attrNameLst>
                                          <p:attrName>style.visibility</p:attrName>
                                        </p:attrNameLst>
                                      </p:cBhvr>
                                      <p:to>
                                        <p:strVal val="visible"/>
                                      </p:to>
                                    </p:set>
                                    <p:animEffect transition="in" filter="fade">
                                      <p:cBhvr>
                                        <p:cTn id="161" dur="50"/>
                                        <p:tgtEl>
                                          <p:spTgt spid="269"/>
                                        </p:tgtEl>
                                      </p:cBhvr>
                                    </p:animEffect>
                                  </p:childTnLst>
                                </p:cTn>
                              </p:par>
                            </p:childTnLst>
                          </p:cTn>
                        </p:par>
                        <p:par>
                          <p:cTn id="162" fill="hold">
                            <p:stCondLst>
                              <p:cond delay="550"/>
                            </p:stCondLst>
                            <p:childTnLst>
                              <p:par>
                                <p:cTn id="163" presetID="10" presetClass="entr" presetSubtype="0" fill="hold" nodeType="afterEffect">
                                  <p:stCondLst>
                                    <p:cond delay="0"/>
                                  </p:stCondLst>
                                  <p:childTnLst>
                                    <p:set>
                                      <p:cBhvr>
                                        <p:cTn id="164" dur="1" fill="hold">
                                          <p:stCondLst>
                                            <p:cond delay="0"/>
                                          </p:stCondLst>
                                        </p:cTn>
                                        <p:tgtEl>
                                          <p:spTgt spid="263"/>
                                        </p:tgtEl>
                                        <p:attrNameLst>
                                          <p:attrName>style.visibility</p:attrName>
                                        </p:attrNameLst>
                                      </p:cBhvr>
                                      <p:to>
                                        <p:strVal val="visible"/>
                                      </p:to>
                                    </p:set>
                                    <p:animEffect transition="in" filter="fade">
                                      <p:cBhvr>
                                        <p:cTn id="165" dur="50"/>
                                        <p:tgtEl>
                                          <p:spTgt spid="263"/>
                                        </p:tgtEl>
                                      </p:cBhvr>
                                    </p:animEffect>
                                  </p:childTnLst>
                                </p:cTn>
                              </p:par>
                            </p:childTnLst>
                          </p:cTn>
                        </p:par>
                        <p:par>
                          <p:cTn id="166" fill="hold">
                            <p:stCondLst>
                              <p:cond delay="600"/>
                            </p:stCondLst>
                            <p:childTnLst>
                              <p:par>
                                <p:cTn id="167" presetID="10" presetClass="entr" presetSubtype="0" fill="hold" nodeType="afterEffect">
                                  <p:stCondLst>
                                    <p:cond delay="0"/>
                                  </p:stCondLst>
                                  <p:childTnLst>
                                    <p:set>
                                      <p:cBhvr>
                                        <p:cTn id="168" dur="1" fill="hold">
                                          <p:stCondLst>
                                            <p:cond delay="0"/>
                                          </p:stCondLst>
                                        </p:cTn>
                                        <p:tgtEl>
                                          <p:spTgt spid="257"/>
                                        </p:tgtEl>
                                        <p:attrNameLst>
                                          <p:attrName>style.visibility</p:attrName>
                                        </p:attrNameLst>
                                      </p:cBhvr>
                                      <p:to>
                                        <p:strVal val="visible"/>
                                      </p:to>
                                    </p:set>
                                    <p:animEffect transition="in" filter="fade">
                                      <p:cBhvr>
                                        <p:cTn id="169" dur="50"/>
                                        <p:tgtEl>
                                          <p:spTgt spid="257"/>
                                        </p:tgtEl>
                                      </p:cBhvr>
                                    </p:animEffect>
                                  </p:childTnLst>
                                </p:cTn>
                              </p:par>
                            </p:childTnLst>
                          </p:cTn>
                        </p:par>
                        <p:par>
                          <p:cTn id="170" fill="hold">
                            <p:stCondLst>
                              <p:cond delay="650"/>
                            </p:stCondLst>
                            <p:childTnLst>
                              <p:par>
                                <p:cTn id="171" presetID="10" presetClass="entr" presetSubtype="0" fill="hold" nodeType="afterEffect">
                                  <p:stCondLst>
                                    <p:cond delay="0"/>
                                  </p:stCondLst>
                                  <p:childTnLst>
                                    <p:set>
                                      <p:cBhvr>
                                        <p:cTn id="172" dur="1" fill="hold">
                                          <p:stCondLst>
                                            <p:cond delay="0"/>
                                          </p:stCondLst>
                                        </p:cTn>
                                        <p:tgtEl>
                                          <p:spTgt spid="137"/>
                                        </p:tgtEl>
                                        <p:attrNameLst>
                                          <p:attrName>style.visibility</p:attrName>
                                        </p:attrNameLst>
                                      </p:cBhvr>
                                      <p:to>
                                        <p:strVal val="visible"/>
                                      </p:to>
                                    </p:set>
                                    <p:animEffect transition="in" filter="fade">
                                      <p:cBhvr>
                                        <p:cTn id="173" dur="50"/>
                                        <p:tgtEl>
                                          <p:spTgt spid="137"/>
                                        </p:tgtEl>
                                      </p:cBhvr>
                                    </p:animEffect>
                                  </p:childTnLst>
                                </p:cTn>
                              </p:par>
                            </p:childTnLst>
                          </p:cTn>
                        </p:par>
                        <p:par>
                          <p:cTn id="174" fill="hold">
                            <p:stCondLst>
                              <p:cond delay="700"/>
                            </p:stCondLst>
                            <p:childTnLst>
                              <p:par>
                                <p:cTn id="175" presetID="10" presetClass="entr" presetSubtype="0" fill="hold" nodeType="afterEffect">
                                  <p:stCondLst>
                                    <p:cond delay="0"/>
                                  </p:stCondLst>
                                  <p:childTnLst>
                                    <p:set>
                                      <p:cBhvr>
                                        <p:cTn id="176" dur="1" fill="hold">
                                          <p:stCondLst>
                                            <p:cond delay="0"/>
                                          </p:stCondLst>
                                        </p:cTn>
                                        <p:tgtEl>
                                          <p:spTgt spid="146"/>
                                        </p:tgtEl>
                                        <p:attrNameLst>
                                          <p:attrName>style.visibility</p:attrName>
                                        </p:attrNameLst>
                                      </p:cBhvr>
                                      <p:to>
                                        <p:strVal val="visible"/>
                                      </p:to>
                                    </p:set>
                                    <p:animEffect transition="in" filter="fade">
                                      <p:cBhvr>
                                        <p:cTn id="177" dur="50"/>
                                        <p:tgtEl>
                                          <p:spTgt spid="146"/>
                                        </p:tgtEl>
                                      </p:cBhvr>
                                    </p:animEffect>
                                  </p:childTnLst>
                                </p:cTn>
                              </p:par>
                            </p:childTnLst>
                          </p:cTn>
                        </p:par>
                        <p:par>
                          <p:cTn id="178" fill="hold">
                            <p:stCondLst>
                              <p:cond delay="750"/>
                            </p:stCondLst>
                            <p:childTnLst>
                              <p:par>
                                <p:cTn id="179" presetID="10" presetClass="entr" presetSubtype="0" fill="hold" nodeType="afterEffect">
                                  <p:stCondLst>
                                    <p:cond delay="0"/>
                                  </p:stCondLst>
                                  <p:childTnLst>
                                    <p:set>
                                      <p:cBhvr>
                                        <p:cTn id="180" dur="1" fill="hold">
                                          <p:stCondLst>
                                            <p:cond delay="0"/>
                                          </p:stCondLst>
                                        </p:cTn>
                                        <p:tgtEl>
                                          <p:spTgt spid="131"/>
                                        </p:tgtEl>
                                        <p:attrNameLst>
                                          <p:attrName>style.visibility</p:attrName>
                                        </p:attrNameLst>
                                      </p:cBhvr>
                                      <p:to>
                                        <p:strVal val="visible"/>
                                      </p:to>
                                    </p:set>
                                    <p:animEffect transition="in" filter="fade">
                                      <p:cBhvr>
                                        <p:cTn id="181" dur="50"/>
                                        <p:tgtEl>
                                          <p:spTgt spid="131"/>
                                        </p:tgtEl>
                                      </p:cBhvr>
                                    </p:animEffect>
                                  </p:childTnLst>
                                </p:cTn>
                              </p:par>
                            </p:childTnLst>
                          </p:cTn>
                        </p:par>
                        <p:par>
                          <p:cTn id="182" fill="hold">
                            <p:stCondLst>
                              <p:cond delay="800"/>
                            </p:stCondLst>
                            <p:childTnLst>
                              <p:par>
                                <p:cTn id="183" presetID="10" presetClass="entr" presetSubtype="0" fill="hold" nodeType="afterEffect">
                                  <p:stCondLst>
                                    <p:cond delay="0"/>
                                  </p:stCondLst>
                                  <p:childTnLst>
                                    <p:set>
                                      <p:cBhvr>
                                        <p:cTn id="184" dur="1" fill="hold">
                                          <p:stCondLst>
                                            <p:cond delay="0"/>
                                          </p:stCondLst>
                                        </p:cTn>
                                        <p:tgtEl>
                                          <p:spTgt spid="254"/>
                                        </p:tgtEl>
                                        <p:attrNameLst>
                                          <p:attrName>style.visibility</p:attrName>
                                        </p:attrNameLst>
                                      </p:cBhvr>
                                      <p:to>
                                        <p:strVal val="visible"/>
                                      </p:to>
                                    </p:set>
                                    <p:animEffect transition="in" filter="fade">
                                      <p:cBhvr>
                                        <p:cTn id="185" dur="50"/>
                                        <p:tgtEl>
                                          <p:spTgt spid="254"/>
                                        </p:tgtEl>
                                      </p:cBhvr>
                                    </p:animEffect>
                                  </p:childTnLst>
                                </p:cTn>
                              </p:par>
                            </p:childTnLst>
                          </p:cTn>
                        </p:par>
                        <p:par>
                          <p:cTn id="186" fill="hold">
                            <p:stCondLst>
                              <p:cond delay="850"/>
                            </p:stCondLst>
                            <p:childTnLst>
                              <p:par>
                                <p:cTn id="187" presetID="10" presetClass="entr" presetSubtype="0" fill="hold" nodeType="afterEffect">
                                  <p:stCondLst>
                                    <p:cond delay="0"/>
                                  </p:stCondLst>
                                  <p:childTnLst>
                                    <p:set>
                                      <p:cBhvr>
                                        <p:cTn id="188" dur="1" fill="hold">
                                          <p:stCondLst>
                                            <p:cond delay="0"/>
                                          </p:stCondLst>
                                        </p:cTn>
                                        <p:tgtEl>
                                          <p:spTgt spid="248"/>
                                        </p:tgtEl>
                                        <p:attrNameLst>
                                          <p:attrName>style.visibility</p:attrName>
                                        </p:attrNameLst>
                                      </p:cBhvr>
                                      <p:to>
                                        <p:strVal val="visible"/>
                                      </p:to>
                                    </p:set>
                                    <p:animEffect transition="in" filter="fade">
                                      <p:cBhvr>
                                        <p:cTn id="189" dur="50"/>
                                        <p:tgtEl>
                                          <p:spTgt spid="248"/>
                                        </p:tgtEl>
                                      </p:cBhvr>
                                    </p:animEffect>
                                  </p:childTnLst>
                                </p:cTn>
                              </p:par>
                            </p:childTnLst>
                          </p:cTn>
                        </p:par>
                        <p:par>
                          <p:cTn id="190" fill="hold">
                            <p:stCondLst>
                              <p:cond delay="900"/>
                            </p:stCondLst>
                            <p:childTnLst>
                              <p:par>
                                <p:cTn id="191" presetID="10" presetClass="entr" presetSubtype="0" fill="hold" nodeType="afterEffect">
                                  <p:stCondLst>
                                    <p:cond delay="0"/>
                                  </p:stCondLst>
                                  <p:childTnLst>
                                    <p:set>
                                      <p:cBhvr>
                                        <p:cTn id="192" dur="1" fill="hold">
                                          <p:stCondLst>
                                            <p:cond delay="0"/>
                                          </p:stCondLst>
                                        </p:cTn>
                                        <p:tgtEl>
                                          <p:spTgt spid="530"/>
                                        </p:tgtEl>
                                        <p:attrNameLst>
                                          <p:attrName>style.visibility</p:attrName>
                                        </p:attrNameLst>
                                      </p:cBhvr>
                                      <p:to>
                                        <p:strVal val="visible"/>
                                      </p:to>
                                    </p:set>
                                    <p:animEffect transition="in" filter="fade">
                                      <p:cBhvr>
                                        <p:cTn id="193" dur="50"/>
                                        <p:tgtEl>
                                          <p:spTgt spid="530"/>
                                        </p:tgtEl>
                                      </p:cBhvr>
                                    </p:animEffect>
                                  </p:childTnLst>
                                </p:cTn>
                              </p:par>
                            </p:childTnLst>
                          </p:cTn>
                        </p:par>
                        <p:par>
                          <p:cTn id="194" fill="hold">
                            <p:stCondLst>
                              <p:cond delay="950"/>
                            </p:stCondLst>
                            <p:childTnLst>
                              <p:par>
                                <p:cTn id="195" presetID="10" presetClass="entr" presetSubtype="0" fill="hold" nodeType="afterEffect">
                                  <p:stCondLst>
                                    <p:cond delay="0"/>
                                  </p:stCondLst>
                                  <p:childTnLst>
                                    <p:set>
                                      <p:cBhvr>
                                        <p:cTn id="196" dur="1" fill="hold">
                                          <p:stCondLst>
                                            <p:cond delay="0"/>
                                          </p:stCondLst>
                                        </p:cTn>
                                        <p:tgtEl>
                                          <p:spTgt spid="245"/>
                                        </p:tgtEl>
                                        <p:attrNameLst>
                                          <p:attrName>style.visibility</p:attrName>
                                        </p:attrNameLst>
                                      </p:cBhvr>
                                      <p:to>
                                        <p:strVal val="visible"/>
                                      </p:to>
                                    </p:set>
                                    <p:animEffect transition="in" filter="fade">
                                      <p:cBhvr>
                                        <p:cTn id="197" dur="50"/>
                                        <p:tgtEl>
                                          <p:spTgt spid="245"/>
                                        </p:tgtEl>
                                      </p:cBhvr>
                                    </p:animEffec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149"/>
                                        </p:tgtEl>
                                        <p:attrNameLst>
                                          <p:attrName>style.visibility</p:attrName>
                                        </p:attrNameLst>
                                      </p:cBhvr>
                                      <p:to>
                                        <p:strVal val="visible"/>
                                      </p:to>
                                    </p:set>
                                    <p:animEffect transition="in" filter="fade">
                                      <p:cBhvr>
                                        <p:cTn id="201" dur="50"/>
                                        <p:tgtEl>
                                          <p:spTgt spid="149"/>
                                        </p:tgtEl>
                                      </p:cBhvr>
                                    </p:animEffect>
                                  </p:childTnLst>
                                </p:cTn>
                              </p:par>
                            </p:childTnLst>
                          </p:cTn>
                        </p:par>
                        <p:par>
                          <p:cTn id="202" fill="hold">
                            <p:stCondLst>
                              <p:cond delay="1050"/>
                            </p:stCondLst>
                            <p:childTnLst>
                              <p:par>
                                <p:cTn id="203" presetID="10" presetClass="entr" presetSubtype="0" fill="hold" nodeType="afterEffect">
                                  <p:stCondLst>
                                    <p:cond delay="0"/>
                                  </p:stCondLst>
                                  <p:childTnLst>
                                    <p:set>
                                      <p:cBhvr>
                                        <p:cTn id="204" dur="1" fill="hold">
                                          <p:stCondLst>
                                            <p:cond delay="0"/>
                                          </p:stCondLst>
                                        </p:cTn>
                                        <p:tgtEl>
                                          <p:spTgt spid="164"/>
                                        </p:tgtEl>
                                        <p:attrNameLst>
                                          <p:attrName>style.visibility</p:attrName>
                                        </p:attrNameLst>
                                      </p:cBhvr>
                                      <p:to>
                                        <p:strVal val="visible"/>
                                      </p:to>
                                    </p:set>
                                    <p:animEffect transition="in" filter="fade">
                                      <p:cBhvr>
                                        <p:cTn id="205" dur="50"/>
                                        <p:tgtEl>
                                          <p:spTgt spid="164"/>
                                        </p:tgtEl>
                                      </p:cBhvr>
                                    </p:animEffect>
                                  </p:childTnLst>
                                </p:cTn>
                              </p:par>
                            </p:childTnLst>
                          </p:cTn>
                        </p:par>
                        <p:par>
                          <p:cTn id="206" fill="hold">
                            <p:stCondLst>
                              <p:cond delay="1100"/>
                            </p:stCondLst>
                            <p:childTnLst>
                              <p:par>
                                <p:cTn id="207" presetID="10" presetClass="entr" presetSubtype="0" fill="hold" nodeType="afterEffect">
                                  <p:stCondLst>
                                    <p:cond delay="0"/>
                                  </p:stCondLst>
                                  <p:childTnLst>
                                    <p:set>
                                      <p:cBhvr>
                                        <p:cTn id="208" dur="1" fill="hold">
                                          <p:stCondLst>
                                            <p:cond delay="0"/>
                                          </p:stCondLst>
                                        </p:cTn>
                                        <p:tgtEl>
                                          <p:spTgt spid="170"/>
                                        </p:tgtEl>
                                        <p:attrNameLst>
                                          <p:attrName>style.visibility</p:attrName>
                                        </p:attrNameLst>
                                      </p:cBhvr>
                                      <p:to>
                                        <p:strVal val="visible"/>
                                      </p:to>
                                    </p:set>
                                    <p:animEffect transition="in" filter="fade">
                                      <p:cBhvr>
                                        <p:cTn id="209" dur="50"/>
                                        <p:tgtEl>
                                          <p:spTgt spid="170"/>
                                        </p:tgtEl>
                                      </p:cBhvr>
                                    </p:animEffect>
                                  </p:childTnLst>
                                </p:cTn>
                              </p:par>
                            </p:childTnLst>
                          </p:cTn>
                        </p:par>
                        <p:par>
                          <p:cTn id="210" fill="hold">
                            <p:stCondLst>
                              <p:cond delay="1150"/>
                            </p:stCondLst>
                            <p:childTnLst>
                              <p:par>
                                <p:cTn id="211" presetID="10" presetClass="entr" presetSubtype="0" fill="hold" nodeType="afterEffect">
                                  <p:stCondLst>
                                    <p:cond delay="0"/>
                                  </p:stCondLst>
                                  <p:childTnLst>
                                    <p:set>
                                      <p:cBhvr>
                                        <p:cTn id="212" dur="1" fill="hold">
                                          <p:stCondLst>
                                            <p:cond delay="0"/>
                                          </p:stCondLst>
                                        </p:cTn>
                                        <p:tgtEl>
                                          <p:spTgt spid="152"/>
                                        </p:tgtEl>
                                        <p:attrNameLst>
                                          <p:attrName>style.visibility</p:attrName>
                                        </p:attrNameLst>
                                      </p:cBhvr>
                                      <p:to>
                                        <p:strVal val="visible"/>
                                      </p:to>
                                    </p:set>
                                    <p:animEffect transition="in" filter="fade">
                                      <p:cBhvr>
                                        <p:cTn id="213" dur="50"/>
                                        <p:tgtEl>
                                          <p:spTgt spid="152"/>
                                        </p:tgtEl>
                                      </p:cBhvr>
                                    </p:animEffect>
                                  </p:childTnLst>
                                </p:cTn>
                              </p:par>
                            </p:childTnLst>
                          </p:cTn>
                        </p:par>
                        <p:par>
                          <p:cTn id="214" fill="hold">
                            <p:stCondLst>
                              <p:cond delay="1200"/>
                            </p:stCondLst>
                            <p:childTnLst>
                              <p:par>
                                <p:cTn id="215" presetID="10" presetClass="entr" presetSubtype="0" fill="hold" nodeType="afterEffect">
                                  <p:stCondLst>
                                    <p:cond delay="0"/>
                                  </p:stCondLst>
                                  <p:childTnLst>
                                    <p:set>
                                      <p:cBhvr>
                                        <p:cTn id="216" dur="1" fill="hold">
                                          <p:stCondLst>
                                            <p:cond delay="0"/>
                                          </p:stCondLst>
                                        </p:cTn>
                                        <p:tgtEl>
                                          <p:spTgt spid="167"/>
                                        </p:tgtEl>
                                        <p:attrNameLst>
                                          <p:attrName>style.visibility</p:attrName>
                                        </p:attrNameLst>
                                      </p:cBhvr>
                                      <p:to>
                                        <p:strVal val="visible"/>
                                      </p:to>
                                    </p:set>
                                    <p:animEffect transition="in" filter="fade">
                                      <p:cBhvr>
                                        <p:cTn id="217" dur="50"/>
                                        <p:tgtEl>
                                          <p:spTgt spid="167"/>
                                        </p:tgtEl>
                                      </p:cBhvr>
                                    </p:animEffect>
                                  </p:childTnLst>
                                </p:cTn>
                              </p:par>
                            </p:childTnLst>
                          </p:cTn>
                        </p:par>
                        <p:par>
                          <p:cTn id="218" fill="hold">
                            <p:stCondLst>
                              <p:cond delay="1250"/>
                            </p:stCondLst>
                            <p:childTnLst>
                              <p:par>
                                <p:cTn id="219" presetID="10" presetClass="entr" presetSubtype="0" fill="hold" nodeType="afterEffect">
                                  <p:stCondLst>
                                    <p:cond delay="0"/>
                                  </p:stCondLst>
                                  <p:childTnLst>
                                    <p:set>
                                      <p:cBhvr>
                                        <p:cTn id="220" dur="1" fill="hold">
                                          <p:stCondLst>
                                            <p:cond delay="0"/>
                                          </p:stCondLst>
                                        </p:cTn>
                                        <p:tgtEl>
                                          <p:spTgt spid="155"/>
                                        </p:tgtEl>
                                        <p:attrNameLst>
                                          <p:attrName>style.visibility</p:attrName>
                                        </p:attrNameLst>
                                      </p:cBhvr>
                                      <p:to>
                                        <p:strVal val="visible"/>
                                      </p:to>
                                    </p:set>
                                    <p:animEffect transition="in" filter="fade">
                                      <p:cBhvr>
                                        <p:cTn id="221" dur="50"/>
                                        <p:tgtEl>
                                          <p:spTgt spid="155"/>
                                        </p:tgtEl>
                                      </p:cBhvr>
                                    </p:animEffect>
                                  </p:childTnLst>
                                </p:cTn>
                              </p:par>
                            </p:childTnLst>
                          </p:cTn>
                        </p:par>
                        <p:par>
                          <p:cTn id="222" fill="hold">
                            <p:stCondLst>
                              <p:cond delay="1300"/>
                            </p:stCondLst>
                            <p:childTnLst>
                              <p:par>
                                <p:cTn id="223" presetID="10" presetClass="entr" presetSubtype="0" fill="hold" nodeType="afterEffect">
                                  <p:stCondLst>
                                    <p:cond delay="0"/>
                                  </p:stCondLst>
                                  <p:childTnLst>
                                    <p:set>
                                      <p:cBhvr>
                                        <p:cTn id="224" dur="1" fill="hold">
                                          <p:stCondLst>
                                            <p:cond delay="0"/>
                                          </p:stCondLst>
                                        </p:cTn>
                                        <p:tgtEl>
                                          <p:spTgt spid="158"/>
                                        </p:tgtEl>
                                        <p:attrNameLst>
                                          <p:attrName>style.visibility</p:attrName>
                                        </p:attrNameLst>
                                      </p:cBhvr>
                                      <p:to>
                                        <p:strVal val="visible"/>
                                      </p:to>
                                    </p:set>
                                    <p:animEffect transition="in" filter="fade">
                                      <p:cBhvr>
                                        <p:cTn id="225" dur="50"/>
                                        <p:tgtEl>
                                          <p:spTgt spid="158"/>
                                        </p:tgtEl>
                                      </p:cBhvr>
                                    </p:animEffect>
                                  </p:childTnLst>
                                </p:cTn>
                              </p:par>
                            </p:childTnLst>
                          </p:cTn>
                        </p:par>
                        <p:par>
                          <p:cTn id="226" fill="hold">
                            <p:stCondLst>
                              <p:cond delay="1350"/>
                            </p:stCondLst>
                            <p:childTnLst>
                              <p:par>
                                <p:cTn id="227" presetID="10" presetClass="entr" presetSubtype="0" fill="hold" nodeType="afterEffect">
                                  <p:stCondLst>
                                    <p:cond delay="0"/>
                                  </p:stCondLst>
                                  <p:childTnLst>
                                    <p:set>
                                      <p:cBhvr>
                                        <p:cTn id="228" dur="1" fill="hold">
                                          <p:stCondLst>
                                            <p:cond delay="0"/>
                                          </p:stCondLst>
                                        </p:cTn>
                                        <p:tgtEl>
                                          <p:spTgt spid="161"/>
                                        </p:tgtEl>
                                        <p:attrNameLst>
                                          <p:attrName>style.visibility</p:attrName>
                                        </p:attrNameLst>
                                      </p:cBhvr>
                                      <p:to>
                                        <p:strVal val="visible"/>
                                      </p:to>
                                    </p:set>
                                    <p:animEffect transition="in" filter="fade">
                                      <p:cBhvr>
                                        <p:cTn id="229" dur="50"/>
                                        <p:tgtEl>
                                          <p:spTgt spid="161"/>
                                        </p:tgtEl>
                                      </p:cBhvr>
                                    </p:animEffect>
                                  </p:childTnLst>
                                </p:cTn>
                              </p:par>
                            </p:childTnLst>
                          </p:cTn>
                        </p:par>
                        <p:par>
                          <p:cTn id="230" fill="hold">
                            <p:stCondLst>
                              <p:cond delay="1400"/>
                            </p:stCondLst>
                            <p:childTnLst>
                              <p:par>
                                <p:cTn id="231" presetID="10" presetClass="entr" presetSubtype="0" fill="hold" nodeType="afterEffect">
                                  <p:stCondLst>
                                    <p:cond delay="0"/>
                                  </p:stCondLst>
                                  <p:childTnLst>
                                    <p:set>
                                      <p:cBhvr>
                                        <p:cTn id="232" dur="1" fill="hold">
                                          <p:stCondLst>
                                            <p:cond delay="0"/>
                                          </p:stCondLst>
                                        </p:cTn>
                                        <p:tgtEl>
                                          <p:spTgt spid="179"/>
                                        </p:tgtEl>
                                        <p:attrNameLst>
                                          <p:attrName>style.visibility</p:attrName>
                                        </p:attrNameLst>
                                      </p:cBhvr>
                                      <p:to>
                                        <p:strVal val="visible"/>
                                      </p:to>
                                    </p:set>
                                    <p:animEffect transition="in" filter="fade">
                                      <p:cBhvr>
                                        <p:cTn id="233" dur="50"/>
                                        <p:tgtEl>
                                          <p:spTgt spid="179"/>
                                        </p:tgtEl>
                                      </p:cBhvr>
                                    </p:animEffect>
                                  </p:childTnLst>
                                </p:cTn>
                              </p:par>
                            </p:childTnLst>
                          </p:cTn>
                        </p:par>
                        <p:par>
                          <p:cTn id="234" fill="hold">
                            <p:stCondLst>
                              <p:cond delay="1450"/>
                            </p:stCondLst>
                            <p:childTnLst>
                              <p:par>
                                <p:cTn id="235" presetID="10" presetClass="entr" presetSubtype="0" fill="hold" nodeType="afterEffect">
                                  <p:stCondLst>
                                    <p:cond delay="0"/>
                                  </p:stCondLst>
                                  <p:childTnLst>
                                    <p:set>
                                      <p:cBhvr>
                                        <p:cTn id="236" dur="1" fill="hold">
                                          <p:stCondLst>
                                            <p:cond delay="0"/>
                                          </p:stCondLst>
                                        </p:cTn>
                                        <p:tgtEl>
                                          <p:spTgt spid="176"/>
                                        </p:tgtEl>
                                        <p:attrNameLst>
                                          <p:attrName>style.visibility</p:attrName>
                                        </p:attrNameLst>
                                      </p:cBhvr>
                                      <p:to>
                                        <p:strVal val="visible"/>
                                      </p:to>
                                    </p:set>
                                    <p:animEffect transition="in" filter="fade">
                                      <p:cBhvr>
                                        <p:cTn id="237" dur="50"/>
                                        <p:tgtEl>
                                          <p:spTgt spid="176"/>
                                        </p:tgtEl>
                                      </p:cBhvr>
                                    </p:animEffect>
                                  </p:childTnLst>
                                </p:cTn>
                              </p:par>
                            </p:childTnLst>
                          </p:cTn>
                        </p:par>
                        <p:par>
                          <p:cTn id="238" fill="hold">
                            <p:stCondLst>
                              <p:cond delay="1500"/>
                            </p:stCondLst>
                            <p:childTnLst>
                              <p:par>
                                <p:cTn id="239" presetID="10" presetClass="entr" presetSubtype="0" fill="hold" nodeType="after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fade">
                                      <p:cBhvr>
                                        <p:cTn id="241" dur="50"/>
                                        <p:tgtEl>
                                          <p:spTgt spid="173"/>
                                        </p:tgtEl>
                                      </p:cBhvr>
                                    </p:animEffect>
                                  </p:childTnLst>
                                </p:cTn>
                              </p:par>
                            </p:childTnLst>
                          </p:cTn>
                        </p:par>
                        <p:par>
                          <p:cTn id="242" fill="hold">
                            <p:stCondLst>
                              <p:cond delay="1550"/>
                            </p:stCondLst>
                            <p:childTnLst>
                              <p:par>
                                <p:cTn id="243" presetID="10" presetClass="entr" presetSubtype="0" fill="hold" nodeType="afterEffect">
                                  <p:stCondLst>
                                    <p:cond delay="0"/>
                                  </p:stCondLst>
                                  <p:childTnLst>
                                    <p:set>
                                      <p:cBhvr>
                                        <p:cTn id="244" dur="1" fill="hold">
                                          <p:stCondLst>
                                            <p:cond delay="0"/>
                                          </p:stCondLst>
                                        </p:cTn>
                                        <p:tgtEl>
                                          <p:spTgt spid="188"/>
                                        </p:tgtEl>
                                        <p:attrNameLst>
                                          <p:attrName>style.visibility</p:attrName>
                                        </p:attrNameLst>
                                      </p:cBhvr>
                                      <p:to>
                                        <p:strVal val="visible"/>
                                      </p:to>
                                    </p:set>
                                    <p:animEffect transition="in" filter="fade">
                                      <p:cBhvr>
                                        <p:cTn id="245" dur="50"/>
                                        <p:tgtEl>
                                          <p:spTgt spid="188"/>
                                        </p:tgtEl>
                                      </p:cBhvr>
                                    </p:animEffect>
                                  </p:childTnLst>
                                </p:cTn>
                              </p:par>
                            </p:childTnLst>
                          </p:cTn>
                        </p:par>
                        <p:par>
                          <p:cTn id="246" fill="hold">
                            <p:stCondLst>
                              <p:cond delay="1600"/>
                            </p:stCondLst>
                            <p:childTnLst>
                              <p:par>
                                <p:cTn id="247" presetID="10" presetClass="entr" presetSubtype="0" fill="hold" nodeType="afterEffect">
                                  <p:stCondLst>
                                    <p:cond delay="0"/>
                                  </p:stCondLst>
                                  <p:childTnLst>
                                    <p:set>
                                      <p:cBhvr>
                                        <p:cTn id="248" dur="1" fill="hold">
                                          <p:stCondLst>
                                            <p:cond delay="0"/>
                                          </p:stCondLst>
                                        </p:cTn>
                                        <p:tgtEl>
                                          <p:spTgt spid="185"/>
                                        </p:tgtEl>
                                        <p:attrNameLst>
                                          <p:attrName>style.visibility</p:attrName>
                                        </p:attrNameLst>
                                      </p:cBhvr>
                                      <p:to>
                                        <p:strVal val="visible"/>
                                      </p:to>
                                    </p:set>
                                    <p:animEffect transition="in" filter="fade">
                                      <p:cBhvr>
                                        <p:cTn id="249" dur="50"/>
                                        <p:tgtEl>
                                          <p:spTgt spid="185"/>
                                        </p:tgtEl>
                                      </p:cBhvr>
                                    </p:animEffect>
                                  </p:childTnLst>
                                </p:cTn>
                              </p:par>
                            </p:childTnLst>
                          </p:cTn>
                        </p:par>
                        <p:par>
                          <p:cTn id="250" fill="hold">
                            <p:stCondLst>
                              <p:cond delay="1650"/>
                            </p:stCondLst>
                            <p:childTnLst>
                              <p:par>
                                <p:cTn id="251" presetID="10" presetClass="entr" presetSubtype="0" fill="hold" nodeType="after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
                                        <p:tgtEl>
                                          <p:spTgt spid="182"/>
                                        </p:tgtEl>
                                      </p:cBhvr>
                                    </p:animEffect>
                                  </p:childTnLst>
                                </p:cTn>
                              </p:par>
                            </p:childTnLst>
                          </p:cTn>
                        </p:par>
                        <p:par>
                          <p:cTn id="254" fill="hold">
                            <p:stCondLst>
                              <p:cond delay="1700"/>
                            </p:stCondLst>
                            <p:childTnLst>
                              <p:par>
                                <p:cTn id="255" presetID="10" presetClass="entr" presetSubtype="0" fill="hold" nodeType="afterEffect">
                                  <p:stCondLst>
                                    <p:cond delay="0"/>
                                  </p:stCondLst>
                                  <p:childTnLst>
                                    <p:set>
                                      <p:cBhvr>
                                        <p:cTn id="256" dur="1" fill="hold">
                                          <p:stCondLst>
                                            <p:cond delay="0"/>
                                          </p:stCondLst>
                                        </p:cTn>
                                        <p:tgtEl>
                                          <p:spTgt spid="197"/>
                                        </p:tgtEl>
                                        <p:attrNameLst>
                                          <p:attrName>style.visibility</p:attrName>
                                        </p:attrNameLst>
                                      </p:cBhvr>
                                      <p:to>
                                        <p:strVal val="visible"/>
                                      </p:to>
                                    </p:set>
                                    <p:animEffect transition="in" filter="fade">
                                      <p:cBhvr>
                                        <p:cTn id="257" dur="50"/>
                                        <p:tgtEl>
                                          <p:spTgt spid="197"/>
                                        </p:tgtEl>
                                      </p:cBhvr>
                                    </p:animEffect>
                                  </p:childTnLst>
                                </p:cTn>
                              </p:par>
                            </p:childTnLst>
                          </p:cTn>
                        </p:par>
                        <p:par>
                          <p:cTn id="258" fill="hold">
                            <p:stCondLst>
                              <p:cond delay="1750"/>
                            </p:stCondLst>
                            <p:childTnLst>
                              <p:par>
                                <p:cTn id="259" presetID="10" presetClass="entr" presetSubtype="0" fill="hold" nodeType="afterEffect">
                                  <p:stCondLst>
                                    <p:cond delay="0"/>
                                  </p:stCondLst>
                                  <p:childTnLst>
                                    <p:set>
                                      <p:cBhvr>
                                        <p:cTn id="260" dur="1" fill="hold">
                                          <p:stCondLst>
                                            <p:cond delay="0"/>
                                          </p:stCondLst>
                                        </p:cTn>
                                        <p:tgtEl>
                                          <p:spTgt spid="194"/>
                                        </p:tgtEl>
                                        <p:attrNameLst>
                                          <p:attrName>style.visibility</p:attrName>
                                        </p:attrNameLst>
                                      </p:cBhvr>
                                      <p:to>
                                        <p:strVal val="visible"/>
                                      </p:to>
                                    </p:set>
                                    <p:animEffect transition="in" filter="fade">
                                      <p:cBhvr>
                                        <p:cTn id="261" dur="50"/>
                                        <p:tgtEl>
                                          <p:spTgt spid="194"/>
                                        </p:tgtEl>
                                      </p:cBhvr>
                                    </p:animEffect>
                                  </p:childTnLst>
                                </p:cTn>
                              </p:par>
                            </p:childTnLst>
                          </p:cTn>
                        </p:par>
                        <p:par>
                          <p:cTn id="262" fill="hold">
                            <p:stCondLst>
                              <p:cond delay="1800"/>
                            </p:stCondLst>
                            <p:childTnLst>
                              <p:par>
                                <p:cTn id="263" presetID="10" presetClass="entr" presetSubtype="0" fill="hold" nodeType="afterEffect">
                                  <p:stCondLst>
                                    <p:cond delay="0"/>
                                  </p:stCondLst>
                                  <p:childTnLst>
                                    <p:set>
                                      <p:cBhvr>
                                        <p:cTn id="264" dur="1" fill="hold">
                                          <p:stCondLst>
                                            <p:cond delay="0"/>
                                          </p:stCondLst>
                                        </p:cTn>
                                        <p:tgtEl>
                                          <p:spTgt spid="191"/>
                                        </p:tgtEl>
                                        <p:attrNameLst>
                                          <p:attrName>style.visibility</p:attrName>
                                        </p:attrNameLst>
                                      </p:cBhvr>
                                      <p:to>
                                        <p:strVal val="visible"/>
                                      </p:to>
                                    </p:set>
                                    <p:animEffect transition="in" filter="fade">
                                      <p:cBhvr>
                                        <p:cTn id="265" dur="50"/>
                                        <p:tgtEl>
                                          <p:spTgt spid="191"/>
                                        </p:tgtEl>
                                      </p:cBhvr>
                                    </p:animEffect>
                                  </p:childTnLst>
                                </p:cTn>
                              </p:par>
                            </p:childTnLst>
                          </p:cTn>
                        </p:par>
                        <p:par>
                          <p:cTn id="266" fill="hold">
                            <p:stCondLst>
                              <p:cond delay="1850"/>
                            </p:stCondLst>
                            <p:childTnLst>
                              <p:par>
                                <p:cTn id="267" presetID="10" presetClass="entr" presetSubtype="0" fill="hold" nodeType="afterEffect">
                                  <p:stCondLst>
                                    <p:cond delay="0"/>
                                  </p:stCondLst>
                                  <p:childTnLst>
                                    <p:set>
                                      <p:cBhvr>
                                        <p:cTn id="268" dur="1" fill="hold">
                                          <p:stCondLst>
                                            <p:cond delay="0"/>
                                          </p:stCondLst>
                                        </p:cTn>
                                        <p:tgtEl>
                                          <p:spTgt spid="203"/>
                                        </p:tgtEl>
                                        <p:attrNameLst>
                                          <p:attrName>style.visibility</p:attrName>
                                        </p:attrNameLst>
                                      </p:cBhvr>
                                      <p:to>
                                        <p:strVal val="visible"/>
                                      </p:to>
                                    </p:set>
                                    <p:animEffect transition="in" filter="fade">
                                      <p:cBhvr>
                                        <p:cTn id="269" dur="50"/>
                                        <p:tgtEl>
                                          <p:spTgt spid="203"/>
                                        </p:tgtEl>
                                      </p:cBhvr>
                                    </p:animEffect>
                                  </p:childTnLst>
                                </p:cTn>
                              </p:par>
                            </p:childTnLst>
                          </p:cTn>
                        </p:par>
                        <p:par>
                          <p:cTn id="270" fill="hold">
                            <p:stCondLst>
                              <p:cond delay="1900"/>
                            </p:stCondLst>
                            <p:childTnLst>
                              <p:par>
                                <p:cTn id="271" presetID="10" presetClass="entr" presetSubtype="0" fill="hold" nodeType="afterEffect">
                                  <p:stCondLst>
                                    <p:cond delay="0"/>
                                  </p:stCondLst>
                                  <p:childTnLst>
                                    <p:set>
                                      <p:cBhvr>
                                        <p:cTn id="272" dur="1" fill="hold">
                                          <p:stCondLst>
                                            <p:cond delay="0"/>
                                          </p:stCondLst>
                                        </p:cTn>
                                        <p:tgtEl>
                                          <p:spTgt spid="200"/>
                                        </p:tgtEl>
                                        <p:attrNameLst>
                                          <p:attrName>style.visibility</p:attrName>
                                        </p:attrNameLst>
                                      </p:cBhvr>
                                      <p:to>
                                        <p:strVal val="visible"/>
                                      </p:to>
                                    </p:set>
                                    <p:animEffect transition="in" filter="fade">
                                      <p:cBhvr>
                                        <p:cTn id="273" dur="50"/>
                                        <p:tgtEl>
                                          <p:spTgt spid="200"/>
                                        </p:tgtEl>
                                      </p:cBhvr>
                                    </p:animEffect>
                                  </p:childTnLst>
                                </p:cTn>
                              </p:par>
                            </p:childTnLst>
                          </p:cTn>
                        </p:par>
                        <p:par>
                          <p:cTn id="274" fill="hold">
                            <p:stCondLst>
                              <p:cond delay="1950"/>
                            </p:stCondLst>
                            <p:childTnLst>
                              <p:par>
                                <p:cTn id="275" presetID="10" presetClass="entr" presetSubtype="0" fill="hold" nodeType="afterEffect">
                                  <p:stCondLst>
                                    <p:cond delay="0"/>
                                  </p:stCondLst>
                                  <p:childTnLst>
                                    <p:set>
                                      <p:cBhvr>
                                        <p:cTn id="276" dur="1" fill="hold">
                                          <p:stCondLst>
                                            <p:cond delay="0"/>
                                          </p:stCondLst>
                                        </p:cTn>
                                        <p:tgtEl>
                                          <p:spTgt spid="206"/>
                                        </p:tgtEl>
                                        <p:attrNameLst>
                                          <p:attrName>style.visibility</p:attrName>
                                        </p:attrNameLst>
                                      </p:cBhvr>
                                      <p:to>
                                        <p:strVal val="visible"/>
                                      </p:to>
                                    </p:set>
                                    <p:animEffect transition="in" filter="fade">
                                      <p:cBhvr>
                                        <p:cTn id="277" dur="50"/>
                                        <p:tgtEl>
                                          <p:spTgt spid="206"/>
                                        </p:tgtEl>
                                      </p:cBhvr>
                                    </p:animEffect>
                                  </p:childTnLst>
                                </p:cTn>
                              </p:par>
                            </p:childTnLst>
                          </p:cTn>
                        </p:par>
                        <p:par>
                          <p:cTn id="278" fill="hold">
                            <p:stCondLst>
                              <p:cond delay="2000"/>
                            </p:stCondLst>
                            <p:childTnLst>
                              <p:par>
                                <p:cTn id="279" presetID="10" presetClass="entr" presetSubtype="0" fill="hold" nodeType="afterEffect">
                                  <p:stCondLst>
                                    <p:cond delay="0"/>
                                  </p:stCondLst>
                                  <p:childTnLst>
                                    <p:set>
                                      <p:cBhvr>
                                        <p:cTn id="280" dur="1" fill="hold">
                                          <p:stCondLst>
                                            <p:cond delay="0"/>
                                          </p:stCondLst>
                                        </p:cTn>
                                        <p:tgtEl>
                                          <p:spTgt spid="209"/>
                                        </p:tgtEl>
                                        <p:attrNameLst>
                                          <p:attrName>style.visibility</p:attrName>
                                        </p:attrNameLst>
                                      </p:cBhvr>
                                      <p:to>
                                        <p:strVal val="visible"/>
                                      </p:to>
                                    </p:set>
                                    <p:animEffect transition="in" filter="fade">
                                      <p:cBhvr>
                                        <p:cTn id="281" dur="50"/>
                                        <p:tgtEl>
                                          <p:spTgt spid="209"/>
                                        </p:tgtEl>
                                      </p:cBhvr>
                                    </p:animEffect>
                                  </p:childTnLst>
                                </p:cTn>
                              </p:par>
                            </p:childTnLst>
                          </p:cTn>
                        </p:par>
                        <p:par>
                          <p:cTn id="282" fill="hold">
                            <p:stCondLst>
                              <p:cond delay="2050"/>
                            </p:stCondLst>
                            <p:childTnLst>
                              <p:par>
                                <p:cTn id="283" presetID="10" presetClass="entr" presetSubtype="0" fill="hold" nodeType="afterEffect">
                                  <p:stCondLst>
                                    <p:cond delay="0"/>
                                  </p:stCondLst>
                                  <p:childTnLst>
                                    <p:set>
                                      <p:cBhvr>
                                        <p:cTn id="284" dur="1" fill="hold">
                                          <p:stCondLst>
                                            <p:cond delay="0"/>
                                          </p:stCondLst>
                                        </p:cTn>
                                        <p:tgtEl>
                                          <p:spTgt spid="212"/>
                                        </p:tgtEl>
                                        <p:attrNameLst>
                                          <p:attrName>style.visibility</p:attrName>
                                        </p:attrNameLst>
                                      </p:cBhvr>
                                      <p:to>
                                        <p:strVal val="visible"/>
                                      </p:to>
                                    </p:set>
                                    <p:animEffect transition="in" filter="fade">
                                      <p:cBhvr>
                                        <p:cTn id="285" dur="50"/>
                                        <p:tgtEl>
                                          <p:spTgt spid="212"/>
                                        </p:tgtEl>
                                      </p:cBhvr>
                                    </p:animEffect>
                                  </p:childTnLst>
                                </p:cTn>
                              </p:par>
                            </p:childTnLst>
                          </p:cTn>
                        </p:par>
                        <p:par>
                          <p:cTn id="286" fill="hold">
                            <p:stCondLst>
                              <p:cond delay="2100"/>
                            </p:stCondLst>
                            <p:childTnLst>
                              <p:par>
                                <p:cTn id="287" presetID="10" presetClass="entr" presetSubtype="0" fill="hold" nodeType="afterEffect">
                                  <p:stCondLst>
                                    <p:cond delay="0"/>
                                  </p:stCondLst>
                                  <p:childTnLst>
                                    <p:set>
                                      <p:cBhvr>
                                        <p:cTn id="288" dur="1" fill="hold">
                                          <p:stCondLst>
                                            <p:cond delay="0"/>
                                          </p:stCondLst>
                                        </p:cTn>
                                        <p:tgtEl>
                                          <p:spTgt spid="215"/>
                                        </p:tgtEl>
                                        <p:attrNameLst>
                                          <p:attrName>style.visibility</p:attrName>
                                        </p:attrNameLst>
                                      </p:cBhvr>
                                      <p:to>
                                        <p:strVal val="visible"/>
                                      </p:to>
                                    </p:set>
                                    <p:animEffect transition="in" filter="fade">
                                      <p:cBhvr>
                                        <p:cTn id="289" dur="50"/>
                                        <p:tgtEl>
                                          <p:spTgt spid="215"/>
                                        </p:tgtEl>
                                      </p:cBhvr>
                                    </p:animEffect>
                                  </p:childTnLst>
                                </p:cTn>
                              </p:par>
                            </p:childTnLst>
                          </p:cTn>
                        </p:par>
                        <p:par>
                          <p:cTn id="290" fill="hold">
                            <p:stCondLst>
                              <p:cond delay="2150"/>
                            </p:stCondLst>
                            <p:childTnLst>
                              <p:par>
                                <p:cTn id="291" presetID="10" presetClass="entr" presetSubtype="0" fill="hold" nodeType="afterEffect">
                                  <p:stCondLst>
                                    <p:cond delay="0"/>
                                  </p:stCondLst>
                                  <p:childTnLst>
                                    <p:set>
                                      <p:cBhvr>
                                        <p:cTn id="292" dur="1" fill="hold">
                                          <p:stCondLst>
                                            <p:cond delay="0"/>
                                          </p:stCondLst>
                                        </p:cTn>
                                        <p:tgtEl>
                                          <p:spTgt spid="251"/>
                                        </p:tgtEl>
                                        <p:attrNameLst>
                                          <p:attrName>style.visibility</p:attrName>
                                        </p:attrNameLst>
                                      </p:cBhvr>
                                      <p:to>
                                        <p:strVal val="visible"/>
                                      </p:to>
                                    </p:set>
                                    <p:animEffect transition="in" filter="fade">
                                      <p:cBhvr>
                                        <p:cTn id="293" dur="50"/>
                                        <p:tgtEl>
                                          <p:spTgt spid="251"/>
                                        </p:tgtEl>
                                      </p:cBhvr>
                                    </p:animEffect>
                                  </p:childTnLst>
                                </p:cTn>
                              </p:par>
                            </p:childTnLst>
                          </p:cTn>
                        </p:par>
                        <p:par>
                          <p:cTn id="294" fill="hold">
                            <p:stCondLst>
                              <p:cond delay="2200"/>
                            </p:stCondLst>
                            <p:childTnLst>
                              <p:par>
                                <p:cTn id="295" presetID="10" presetClass="entr" presetSubtype="0" fill="hold" nodeType="afterEffect">
                                  <p:stCondLst>
                                    <p:cond delay="0"/>
                                  </p:stCondLst>
                                  <p:childTnLst>
                                    <p:set>
                                      <p:cBhvr>
                                        <p:cTn id="296" dur="1" fill="hold">
                                          <p:stCondLst>
                                            <p:cond delay="0"/>
                                          </p:stCondLst>
                                        </p:cTn>
                                        <p:tgtEl>
                                          <p:spTgt spid="47"/>
                                        </p:tgtEl>
                                        <p:attrNameLst>
                                          <p:attrName>style.visibility</p:attrName>
                                        </p:attrNameLst>
                                      </p:cBhvr>
                                      <p:to>
                                        <p:strVal val="visible"/>
                                      </p:to>
                                    </p:set>
                                    <p:animEffect transition="in" filter="fade">
                                      <p:cBhvr>
                                        <p:cTn id="297" dur="50"/>
                                        <p:tgtEl>
                                          <p:spTgt spid="47"/>
                                        </p:tgtEl>
                                      </p:cBhvr>
                                    </p:animEffect>
                                  </p:childTnLst>
                                </p:cTn>
                              </p:par>
                            </p:childTnLst>
                          </p:cTn>
                        </p:par>
                        <p:par>
                          <p:cTn id="298" fill="hold">
                            <p:stCondLst>
                              <p:cond delay="2250"/>
                            </p:stCondLst>
                            <p:childTnLst>
                              <p:par>
                                <p:cTn id="299" presetID="10" presetClass="entr" presetSubtype="0" fill="hold" nodeType="afterEffect">
                                  <p:stCondLst>
                                    <p:cond delay="0"/>
                                  </p:stCondLst>
                                  <p:childTnLst>
                                    <p:set>
                                      <p:cBhvr>
                                        <p:cTn id="300" dur="1" fill="hold">
                                          <p:stCondLst>
                                            <p:cond delay="0"/>
                                          </p:stCondLst>
                                        </p:cTn>
                                        <p:tgtEl>
                                          <p:spTgt spid="134"/>
                                        </p:tgtEl>
                                        <p:attrNameLst>
                                          <p:attrName>style.visibility</p:attrName>
                                        </p:attrNameLst>
                                      </p:cBhvr>
                                      <p:to>
                                        <p:strVal val="visible"/>
                                      </p:to>
                                    </p:set>
                                    <p:animEffect transition="in" filter="fade">
                                      <p:cBhvr>
                                        <p:cTn id="301" dur="50"/>
                                        <p:tgtEl>
                                          <p:spTgt spid="134"/>
                                        </p:tgtEl>
                                      </p:cBhvr>
                                    </p:animEffect>
                                  </p:childTnLst>
                                </p:cTn>
                              </p:par>
                            </p:childTnLst>
                          </p:cTn>
                        </p:par>
                        <p:par>
                          <p:cTn id="302" fill="hold">
                            <p:stCondLst>
                              <p:cond delay="2300"/>
                            </p:stCondLst>
                            <p:childTnLst>
                              <p:par>
                                <p:cTn id="303" presetID="10" presetClass="entr" presetSubtype="0" fill="hold" nodeType="afterEffect">
                                  <p:stCondLst>
                                    <p:cond delay="0"/>
                                  </p:stCondLst>
                                  <p:childTnLst>
                                    <p:set>
                                      <p:cBhvr>
                                        <p:cTn id="304" dur="1" fill="hold">
                                          <p:stCondLst>
                                            <p:cond delay="0"/>
                                          </p:stCondLst>
                                        </p:cTn>
                                        <p:tgtEl>
                                          <p:spTgt spid="143"/>
                                        </p:tgtEl>
                                        <p:attrNameLst>
                                          <p:attrName>style.visibility</p:attrName>
                                        </p:attrNameLst>
                                      </p:cBhvr>
                                      <p:to>
                                        <p:strVal val="visible"/>
                                      </p:to>
                                    </p:set>
                                    <p:animEffect transition="in" filter="fade">
                                      <p:cBhvr>
                                        <p:cTn id="305" dur="50"/>
                                        <p:tgtEl>
                                          <p:spTgt spid="143"/>
                                        </p:tgtEl>
                                      </p:cBhvr>
                                    </p:animEffect>
                                  </p:childTnLst>
                                </p:cTn>
                              </p:par>
                            </p:childTnLst>
                          </p:cTn>
                        </p:par>
                        <p:par>
                          <p:cTn id="306" fill="hold">
                            <p:stCondLst>
                              <p:cond delay="2350"/>
                            </p:stCondLst>
                            <p:childTnLst>
                              <p:par>
                                <p:cTn id="307" presetID="10" presetClass="entr" presetSubtype="0" fill="hold" nodeType="afterEffect">
                                  <p:stCondLst>
                                    <p:cond delay="0"/>
                                  </p:stCondLst>
                                  <p:childTnLst>
                                    <p:set>
                                      <p:cBhvr>
                                        <p:cTn id="308" dur="1" fill="hold">
                                          <p:stCondLst>
                                            <p:cond delay="0"/>
                                          </p:stCondLst>
                                        </p:cTn>
                                        <p:tgtEl>
                                          <p:spTgt spid="140"/>
                                        </p:tgtEl>
                                        <p:attrNameLst>
                                          <p:attrName>style.visibility</p:attrName>
                                        </p:attrNameLst>
                                      </p:cBhvr>
                                      <p:to>
                                        <p:strVal val="visible"/>
                                      </p:to>
                                    </p:set>
                                    <p:animEffect transition="in" filter="fade">
                                      <p:cBhvr>
                                        <p:cTn id="309" dur="50"/>
                                        <p:tgtEl>
                                          <p:spTgt spid="140"/>
                                        </p:tgtEl>
                                      </p:cBhvr>
                                    </p:animEffect>
                                  </p:childTnLst>
                                </p:cTn>
                              </p:par>
                            </p:childTnLst>
                          </p:cTn>
                        </p:par>
                        <p:par>
                          <p:cTn id="310" fill="hold">
                            <p:stCondLst>
                              <p:cond delay="2400"/>
                            </p:stCondLst>
                            <p:childTnLst>
                              <p:par>
                                <p:cTn id="311" presetID="10" presetClass="entr" presetSubtype="0" fill="hold" nodeType="afterEffect">
                                  <p:stCondLst>
                                    <p:cond delay="0"/>
                                  </p:stCondLst>
                                  <p:childTnLst>
                                    <p:set>
                                      <p:cBhvr>
                                        <p:cTn id="312" dur="1" fill="hold">
                                          <p:stCondLst>
                                            <p:cond delay="0"/>
                                          </p:stCondLst>
                                        </p:cTn>
                                        <p:tgtEl>
                                          <p:spTgt spid="260"/>
                                        </p:tgtEl>
                                        <p:attrNameLst>
                                          <p:attrName>style.visibility</p:attrName>
                                        </p:attrNameLst>
                                      </p:cBhvr>
                                      <p:to>
                                        <p:strVal val="visible"/>
                                      </p:to>
                                    </p:set>
                                    <p:animEffect transition="in" filter="fade">
                                      <p:cBhvr>
                                        <p:cTn id="313" dur="50"/>
                                        <p:tgtEl>
                                          <p:spTgt spid="260"/>
                                        </p:tgtEl>
                                      </p:cBhvr>
                                    </p:animEffect>
                                  </p:childTnLst>
                                </p:cTn>
                              </p:par>
                            </p:childTnLst>
                          </p:cTn>
                        </p:par>
                        <p:par>
                          <p:cTn id="314" fill="hold">
                            <p:stCondLst>
                              <p:cond delay="2450"/>
                            </p:stCondLst>
                            <p:childTnLst>
                              <p:par>
                                <p:cTn id="315" presetID="10" presetClass="entr" presetSubtype="0" fill="hold" nodeType="afterEffect">
                                  <p:stCondLst>
                                    <p:cond delay="0"/>
                                  </p:stCondLst>
                                  <p:childTnLst>
                                    <p:set>
                                      <p:cBhvr>
                                        <p:cTn id="316" dur="1" fill="hold">
                                          <p:stCondLst>
                                            <p:cond delay="0"/>
                                          </p:stCondLst>
                                        </p:cTn>
                                        <p:tgtEl>
                                          <p:spTgt spid="266"/>
                                        </p:tgtEl>
                                        <p:attrNameLst>
                                          <p:attrName>style.visibility</p:attrName>
                                        </p:attrNameLst>
                                      </p:cBhvr>
                                      <p:to>
                                        <p:strVal val="visible"/>
                                      </p:to>
                                    </p:set>
                                    <p:animEffect transition="in" filter="fade">
                                      <p:cBhvr>
                                        <p:cTn id="317" dur="50"/>
                                        <p:tgtEl>
                                          <p:spTgt spid="266"/>
                                        </p:tgtEl>
                                      </p:cBhvr>
                                    </p:animEffect>
                                  </p:childTnLst>
                                </p:cTn>
                              </p:par>
                            </p:childTnLst>
                          </p:cTn>
                        </p:par>
                        <p:par>
                          <p:cTn id="318" fill="hold">
                            <p:stCondLst>
                              <p:cond delay="2500"/>
                            </p:stCondLst>
                            <p:childTnLst>
                              <p:par>
                                <p:cTn id="319" presetID="10" presetClass="entr" presetSubtype="0" fill="hold" nodeType="afterEffect">
                                  <p:stCondLst>
                                    <p:cond delay="0"/>
                                  </p:stCondLst>
                                  <p:childTnLst>
                                    <p:set>
                                      <p:cBhvr>
                                        <p:cTn id="320" dur="1" fill="hold">
                                          <p:stCondLst>
                                            <p:cond delay="0"/>
                                          </p:stCondLst>
                                        </p:cTn>
                                        <p:tgtEl>
                                          <p:spTgt spid="272"/>
                                        </p:tgtEl>
                                        <p:attrNameLst>
                                          <p:attrName>style.visibility</p:attrName>
                                        </p:attrNameLst>
                                      </p:cBhvr>
                                      <p:to>
                                        <p:strVal val="visible"/>
                                      </p:to>
                                    </p:set>
                                    <p:animEffect transition="in" filter="fade">
                                      <p:cBhvr>
                                        <p:cTn id="321" dur="50"/>
                                        <p:tgtEl>
                                          <p:spTgt spid="272"/>
                                        </p:tgtEl>
                                      </p:cBhvr>
                                    </p:animEffect>
                                  </p:childTnLst>
                                </p:cTn>
                              </p:par>
                            </p:childTnLst>
                          </p:cTn>
                        </p:par>
                        <p:par>
                          <p:cTn id="322" fill="hold">
                            <p:stCondLst>
                              <p:cond delay="2550"/>
                            </p:stCondLst>
                            <p:childTnLst>
                              <p:par>
                                <p:cTn id="323" presetID="10" presetClass="entr" presetSubtype="0" fill="hold" nodeType="afterEffect">
                                  <p:stCondLst>
                                    <p:cond delay="0"/>
                                  </p:stCondLst>
                                  <p:childTnLst>
                                    <p:set>
                                      <p:cBhvr>
                                        <p:cTn id="324" dur="1" fill="hold">
                                          <p:stCondLst>
                                            <p:cond delay="0"/>
                                          </p:stCondLst>
                                        </p:cTn>
                                        <p:tgtEl>
                                          <p:spTgt spid="278"/>
                                        </p:tgtEl>
                                        <p:attrNameLst>
                                          <p:attrName>style.visibility</p:attrName>
                                        </p:attrNameLst>
                                      </p:cBhvr>
                                      <p:to>
                                        <p:strVal val="visible"/>
                                      </p:to>
                                    </p:set>
                                    <p:animEffect transition="in" filter="fade">
                                      <p:cBhvr>
                                        <p:cTn id="325" dur="50"/>
                                        <p:tgtEl>
                                          <p:spTgt spid="278"/>
                                        </p:tgtEl>
                                      </p:cBhvr>
                                    </p:animEffect>
                                  </p:childTnLst>
                                </p:cTn>
                              </p:par>
                            </p:childTnLst>
                          </p:cTn>
                        </p:par>
                        <p:par>
                          <p:cTn id="326" fill="hold">
                            <p:stCondLst>
                              <p:cond delay="2600"/>
                            </p:stCondLst>
                            <p:childTnLst>
                              <p:par>
                                <p:cTn id="327" presetID="10" presetClass="entr" presetSubtype="0" fill="hold" nodeType="afterEffect">
                                  <p:stCondLst>
                                    <p:cond delay="0"/>
                                  </p:stCondLst>
                                  <p:childTnLst>
                                    <p:set>
                                      <p:cBhvr>
                                        <p:cTn id="328" dur="1" fill="hold">
                                          <p:stCondLst>
                                            <p:cond delay="0"/>
                                          </p:stCondLst>
                                        </p:cTn>
                                        <p:tgtEl>
                                          <p:spTgt spid="284"/>
                                        </p:tgtEl>
                                        <p:attrNameLst>
                                          <p:attrName>style.visibility</p:attrName>
                                        </p:attrNameLst>
                                      </p:cBhvr>
                                      <p:to>
                                        <p:strVal val="visible"/>
                                      </p:to>
                                    </p:set>
                                    <p:animEffect transition="in" filter="fade">
                                      <p:cBhvr>
                                        <p:cTn id="329" dur="50"/>
                                        <p:tgtEl>
                                          <p:spTgt spid="284"/>
                                        </p:tgtEl>
                                      </p:cBhvr>
                                    </p:animEffect>
                                  </p:childTnLst>
                                </p:cTn>
                              </p:par>
                            </p:childTnLst>
                          </p:cTn>
                        </p:par>
                        <p:par>
                          <p:cTn id="330" fill="hold">
                            <p:stCondLst>
                              <p:cond delay="2650"/>
                            </p:stCondLst>
                            <p:childTnLst>
                              <p:par>
                                <p:cTn id="331" presetID="10" presetClass="entr" presetSubtype="0" fill="hold" nodeType="afterEffect">
                                  <p:stCondLst>
                                    <p:cond delay="0"/>
                                  </p:stCondLst>
                                  <p:childTnLst>
                                    <p:set>
                                      <p:cBhvr>
                                        <p:cTn id="332" dur="1" fill="hold">
                                          <p:stCondLst>
                                            <p:cond delay="0"/>
                                          </p:stCondLst>
                                        </p:cTn>
                                        <p:tgtEl>
                                          <p:spTgt spid="290"/>
                                        </p:tgtEl>
                                        <p:attrNameLst>
                                          <p:attrName>style.visibility</p:attrName>
                                        </p:attrNameLst>
                                      </p:cBhvr>
                                      <p:to>
                                        <p:strVal val="visible"/>
                                      </p:to>
                                    </p:set>
                                    <p:animEffect transition="in" filter="fade">
                                      <p:cBhvr>
                                        <p:cTn id="333" dur="50"/>
                                        <p:tgtEl>
                                          <p:spTgt spid="290"/>
                                        </p:tgtEl>
                                      </p:cBhvr>
                                    </p:animEffect>
                                  </p:childTnLst>
                                </p:cTn>
                              </p:par>
                            </p:childTnLst>
                          </p:cTn>
                        </p:par>
                        <p:par>
                          <p:cTn id="334" fill="hold">
                            <p:stCondLst>
                              <p:cond delay="2700"/>
                            </p:stCondLst>
                            <p:childTnLst>
                              <p:par>
                                <p:cTn id="335" presetID="10" presetClass="entr" presetSubtype="0" fill="hold" nodeType="afterEffect">
                                  <p:stCondLst>
                                    <p:cond delay="0"/>
                                  </p:stCondLst>
                                  <p:childTnLst>
                                    <p:set>
                                      <p:cBhvr>
                                        <p:cTn id="336" dur="1" fill="hold">
                                          <p:stCondLst>
                                            <p:cond delay="0"/>
                                          </p:stCondLst>
                                        </p:cTn>
                                        <p:tgtEl>
                                          <p:spTgt spid="296"/>
                                        </p:tgtEl>
                                        <p:attrNameLst>
                                          <p:attrName>style.visibility</p:attrName>
                                        </p:attrNameLst>
                                      </p:cBhvr>
                                      <p:to>
                                        <p:strVal val="visible"/>
                                      </p:to>
                                    </p:set>
                                    <p:animEffect transition="in" filter="fade">
                                      <p:cBhvr>
                                        <p:cTn id="337" dur="50"/>
                                        <p:tgtEl>
                                          <p:spTgt spid="296"/>
                                        </p:tgtEl>
                                      </p:cBhvr>
                                    </p:animEffect>
                                  </p:childTnLst>
                                </p:cTn>
                              </p:par>
                            </p:childTnLst>
                          </p:cTn>
                        </p:par>
                        <p:par>
                          <p:cTn id="338" fill="hold">
                            <p:stCondLst>
                              <p:cond delay="2750"/>
                            </p:stCondLst>
                            <p:childTnLst>
                              <p:par>
                                <p:cTn id="339" presetID="10" presetClass="entr" presetSubtype="0" fill="hold" nodeType="afterEffect">
                                  <p:stCondLst>
                                    <p:cond delay="0"/>
                                  </p:stCondLst>
                                  <p:childTnLst>
                                    <p:set>
                                      <p:cBhvr>
                                        <p:cTn id="340" dur="1" fill="hold">
                                          <p:stCondLst>
                                            <p:cond delay="0"/>
                                          </p:stCondLst>
                                        </p:cTn>
                                        <p:tgtEl>
                                          <p:spTgt spid="302"/>
                                        </p:tgtEl>
                                        <p:attrNameLst>
                                          <p:attrName>style.visibility</p:attrName>
                                        </p:attrNameLst>
                                      </p:cBhvr>
                                      <p:to>
                                        <p:strVal val="visible"/>
                                      </p:to>
                                    </p:set>
                                    <p:animEffect transition="in" filter="fade">
                                      <p:cBhvr>
                                        <p:cTn id="341" dur="50"/>
                                        <p:tgtEl>
                                          <p:spTgt spid="302"/>
                                        </p:tgtEl>
                                      </p:cBhvr>
                                    </p:animEffect>
                                  </p:childTnLst>
                                </p:cTn>
                              </p:par>
                            </p:childTnLst>
                          </p:cTn>
                        </p:par>
                        <p:par>
                          <p:cTn id="342" fill="hold">
                            <p:stCondLst>
                              <p:cond delay="2800"/>
                            </p:stCondLst>
                            <p:childTnLst>
                              <p:par>
                                <p:cTn id="343" presetID="10" presetClass="entr" presetSubtype="0" fill="hold" nodeType="afterEffect">
                                  <p:stCondLst>
                                    <p:cond delay="0"/>
                                  </p:stCondLst>
                                  <p:childTnLst>
                                    <p:set>
                                      <p:cBhvr>
                                        <p:cTn id="344" dur="1" fill="hold">
                                          <p:stCondLst>
                                            <p:cond delay="0"/>
                                          </p:stCondLst>
                                        </p:cTn>
                                        <p:tgtEl>
                                          <p:spTgt spid="218"/>
                                        </p:tgtEl>
                                        <p:attrNameLst>
                                          <p:attrName>style.visibility</p:attrName>
                                        </p:attrNameLst>
                                      </p:cBhvr>
                                      <p:to>
                                        <p:strVal val="visible"/>
                                      </p:to>
                                    </p:set>
                                    <p:animEffect transition="in" filter="fade">
                                      <p:cBhvr>
                                        <p:cTn id="345" dur="50"/>
                                        <p:tgtEl>
                                          <p:spTgt spid="218"/>
                                        </p:tgtEl>
                                      </p:cBhvr>
                                    </p:animEffect>
                                  </p:childTnLst>
                                </p:cTn>
                              </p:par>
                            </p:childTnLst>
                          </p:cTn>
                        </p:par>
                        <p:par>
                          <p:cTn id="346" fill="hold">
                            <p:stCondLst>
                              <p:cond delay="2850"/>
                            </p:stCondLst>
                            <p:childTnLst>
                              <p:par>
                                <p:cTn id="347" presetID="10" presetClass="entr" presetSubtype="0" fill="hold" nodeType="afterEffect">
                                  <p:stCondLst>
                                    <p:cond delay="0"/>
                                  </p:stCondLst>
                                  <p:childTnLst>
                                    <p:set>
                                      <p:cBhvr>
                                        <p:cTn id="348" dur="1" fill="hold">
                                          <p:stCondLst>
                                            <p:cond delay="0"/>
                                          </p:stCondLst>
                                        </p:cTn>
                                        <p:tgtEl>
                                          <p:spTgt spid="221"/>
                                        </p:tgtEl>
                                        <p:attrNameLst>
                                          <p:attrName>style.visibility</p:attrName>
                                        </p:attrNameLst>
                                      </p:cBhvr>
                                      <p:to>
                                        <p:strVal val="visible"/>
                                      </p:to>
                                    </p:set>
                                    <p:animEffect transition="in" filter="fade">
                                      <p:cBhvr>
                                        <p:cTn id="349" dur="50"/>
                                        <p:tgtEl>
                                          <p:spTgt spid="221"/>
                                        </p:tgtEl>
                                      </p:cBhvr>
                                    </p:animEffect>
                                  </p:childTnLst>
                                </p:cTn>
                              </p:par>
                            </p:childTnLst>
                          </p:cTn>
                        </p:par>
                        <p:par>
                          <p:cTn id="350" fill="hold">
                            <p:stCondLst>
                              <p:cond delay="2900"/>
                            </p:stCondLst>
                            <p:childTnLst>
                              <p:par>
                                <p:cTn id="351" presetID="10" presetClass="entr" presetSubtype="0" fill="hold" nodeType="afterEffect">
                                  <p:stCondLst>
                                    <p:cond delay="0"/>
                                  </p:stCondLst>
                                  <p:childTnLst>
                                    <p:set>
                                      <p:cBhvr>
                                        <p:cTn id="352" dur="1" fill="hold">
                                          <p:stCondLst>
                                            <p:cond delay="0"/>
                                          </p:stCondLst>
                                        </p:cTn>
                                        <p:tgtEl>
                                          <p:spTgt spid="224"/>
                                        </p:tgtEl>
                                        <p:attrNameLst>
                                          <p:attrName>style.visibility</p:attrName>
                                        </p:attrNameLst>
                                      </p:cBhvr>
                                      <p:to>
                                        <p:strVal val="visible"/>
                                      </p:to>
                                    </p:set>
                                    <p:animEffect transition="in" filter="fade">
                                      <p:cBhvr>
                                        <p:cTn id="353" dur="50"/>
                                        <p:tgtEl>
                                          <p:spTgt spid="224"/>
                                        </p:tgtEl>
                                      </p:cBhvr>
                                    </p:animEffect>
                                  </p:childTnLst>
                                </p:cTn>
                              </p:par>
                            </p:childTnLst>
                          </p:cTn>
                        </p:par>
                        <p:par>
                          <p:cTn id="354" fill="hold">
                            <p:stCondLst>
                              <p:cond delay="2950"/>
                            </p:stCondLst>
                            <p:childTnLst>
                              <p:par>
                                <p:cTn id="355" presetID="10" presetClass="entr" presetSubtype="0" fill="hold" nodeType="afterEffect">
                                  <p:stCondLst>
                                    <p:cond delay="0"/>
                                  </p:stCondLst>
                                  <p:childTnLst>
                                    <p:set>
                                      <p:cBhvr>
                                        <p:cTn id="356" dur="1" fill="hold">
                                          <p:stCondLst>
                                            <p:cond delay="0"/>
                                          </p:stCondLst>
                                        </p:cTn>
                                        <p:tgtEl>
                                          <p:spTgt spid="227"/>
                                        </p:tgtEl>
                                        <p:attrNameLst>
                                          <p:attrName>style.visibility</p:attrName>
                                        </p:attrNameLst>
                                      </p:cBhvr>
                                      <p:to>
                                        <p:strVal val="visible"/>
                                      </p:to>
                                    </p:set>
                                    <p:animEffect transition="in" filter="fade">
                                      <p:cBhvr>
                                        <p:cTn id="357" dur="50"/>
                                        <p:tgtEl>
                                          <p:spTgt spid="227"/>
                                        </p:tgtEl>
                                      </p:cBhvr>
                                    </p:animEffect>
                                  </p:childTnLst>
                                </p:cTn>
                              </p:par>
                            </p:childTnLst>
                          </p:cTn>
                        </p:par>
                        <p:par>
                          <p:cTn id="358" fill="hold">
                            <p:stCondLst>
                              <p:cond delay="3000"/>
                            </p:stCondLst>
                            <p:childTnLst>
                              <p:par>
                                <p:cTn id="359" presetID="10" presetClass="entr" presetSubtype="0" fill="hold" nodeType="afterEffect">
                                  <p:stCondLst>
                                    <p:cond delay="0"/>
                                  </p:stCondLst>
                                  <p:childTnLst>
                                    <p:set>
                                      <p:cBhvr>
                                        <p:cTn id="360" dur="1" fill="hold">
                                          <p:stCondLst>
                                            <p:cond delay="0"/>
                                          </p:stCondLst>
                                        </p:cTn>
                                        <p:tgtEl>
                                          <p:spTgt spid="230"/>
                                        </p:tgtEl>
                                        <p:attrNameLst>
                                          <p:attrName>style.visibility</p:attrName>
                                        </p:attrNameLst>
                                      </p:cBhvr>
                                      <p:to>
                                        <p:strVal val="visible"/>
                                      </p:to>
                                    </p:set>
                                    <p:animEffect transition="in" filter="fade">
                                      <p:cBhvr>
                                        <p:cTn id="361" dur="50"/>
                                        <p:tgtEl>
                                          <p:spTgt spid="230"/>
                                        </p:tgtEl>
                                      </p:cBhvr>
                                    </p:animEffect>
                                  </p:childTnLst>
                                </p:cTn>
                              </p:par>
                            </p:childTnLst>
                          </p:cTn>
                        </p:par>
                        <p:par>
                          <p:cTn id="362" fill="hold">
                            <p:stCondLst>
                              <p:cond delay="3050"/>
                            </p:stCondLst>
                            <p:childTnLst>
                              <p:par>
                                <p:cTn id="363" presetID="10" presetClass="entr" presetSubtype="0" fill="hold" nodeType="afterEffect">
                                  <p:stCondLst>
                                    <p:cond delay="0"/>
                                  </p:stCondLst>
                                  <p:childTnLst>
                                    <p:set>
                                      <p:cBhvr>
                                        <p:cTn id="364" dur="1" fill="hold">
                                          <p:stCondLst>
                                            <p:cond delay="0"/>
                                          </p:stCondLst>
                                        </p:cTn>
                                        <p:tgtEl>
                                          <p:spTgt spid="233"/>
                                        </p:tgtEl>
                                        <p:attrNameLst>
                                          <p:attrName>style.visibility</p:attrName>
                                        </p:attrNameLst>
                                      </p:cBhvr>
                                      <p:to>
                                        <p:strVal val="visible"/>
                                      </p:to>
                                    </p:set>
                                    <p:animEffect transition="in" filter="fade">
                                      <p:cBhvr>
                                        <p:cTn id="365" dur="50"/>
                                        <p:tgtEl>
                                          <p:spTgt spid="233"/>
                                        </p:tgtEl>
                                      </p:cBhvr>
                                    </p:animEffect>
                                  </p:childTnLst>
                                </p:cTn>
                              </p:par>
                            </p:childTnLst>
                          </p:cTn>
                        </p:par>
                        <p:par>
                          <p:cTn id="366" fill="hold">
                            <p:stCondLst>
                              <p:cond delay="3100"/>
                            </p:stCondLst>
                            <p:childTnLst>
                              <p:par>
                                <p:cTn id="367" presetID="10" presetClass="entr" presetSubtype="0" fill="hold" nodeType="afterEffect">
                                  <p:stCondLst>
                                    <p:cond delay="0"/>
                                  </p:stCondLst>
                                  <p:childTnLst>
                                    <p:set>
                                      <p:cBhvr>
                                        <p:cTn id="368" dur="1" fill="hold">
                                          <p:stCondLst>
                                            <p:cond delay="0"/>
                                          </p:stCondLst>
                                        </p:cTn>
                                        <p:tgtEl>
                                          <p:spTgt spid="236"/>
                                        </p:tgtEl>
                                        <p:attrNameLst>
                                          <p:attrName>style.visibility</p:attrName>
                                        </p:attrNameLst>
                                      </p:cBhvr>
                                      <p:to>
                                        <p:strVal val="visible"/>
                                      </p:to>
                                    </p:set>
                                    <p:animEffect transition="in" filter="fade">
                                      <p:cBhvr>
                                        <p:cTn id="369" dur="50"/>
                                        <p:tgtEl>
                                          <p:spTgt spid="236"/>
                                        </p:tgtEl>
                                      </p:cBhvr>
                                    </p:animEffect>
                                  </p:childTnLst>
                                </p:cTn>
                              </p:par>
                            </p:childTnLst>
                          </p:cTn>
                        </p:par>
                        <p:par>
                          <p:cTn id="370" fill="hold">
                            <p:stCondLst>
                              <p:cond delay="3150"/>
                            </p:stCondLst>
                            <p:childTnLst>
                              <p:par>
                                <p:cTn id="371" presetID="10" presetClass="entr" presetSubtype="0" fill="hold" nodeType="afterEffect">
                                  <p:stCondLst>
                                    <p:cond delay="0"/>
                                  </p:stCondLst>
                                  <p:childTnLst>
                                    <p:set>
                                      <p:cBhvr>
                                        <p:cTn id="372" dur="1" fill="hold">
                                          <p:stCondLst>
                                            <p:cond delay="0"/>
                                          </p:stCondLst>
                                        </p:cTn>
                                        <p:tgtEl>
                                          <p:spTgt spid="239"/>
                                        </p:tgtEl>
                                        <p:attrNameLst>
                                          <p:attrName>style.visibility</p:attrName>
                                        </p:attrNameLst>
                                      </p:cBhvr>
                                      <p:to>
                                        <p:strVal val="visible"/>
                                      </p:to>
                                    </p:set>
                                    <p:animEffect transition="in" filter="fade">
                                      <p:cBhvr>
                                        <p:cTn id="373" dur="50"/>
                                        <p:tgtEl>
                                          <p:spTgt spid="239"/>
                                        </p:tgtEl>
                                      </p:cBhvr>
                                    </p:animEffect>
                                  </p:childTnLst>
                                </p:cTn>
                              </p:par>
                            </p:childTnLst>
                          </p:cTn>
                        </p:par>
                        <p:par>
                          <p:cTn id="374" fill="hold">
                            <p:stCondLst>
                              <p:cond delay="3200"/>
                            </p:stCondLst>
                            <p:childTnLst>
                              <p:par>
                                <p:cTn id="375" presetID="10" presetClass="entr" presetSubtype="0" fill="hold" nodeType="afterEffect">
                                  <p:stCondLst>
                                    <p:cond delay="0"/>
                                  </p:stCondLst>
                                  <p:childTnLst>
                                    <p:set>
                                      <p:cBhvr>
                                        <p:cTn id="376" dur="1" fill="hold">
                                          <p:stCondLst>
                                            <p:cond delay="0"/>
                                          </p:stCondLst>
                                        </p:cTn>
                                        <p:tgtEl>
                                          <p:spTgt spid="242"/>
                                        </p:tgtEl>
                                        <p:attrNameLst>
                                          <p:attrName>style.visibility</p:attrName>
                                        </p:attrNameLst>
                                      </p:cBhvr>
                                      <p:to>
                                        <p:strVal val="visible"/>
                                      </p:to>
                                    </p:set>
                                    <p:animEffect transition="in" filter="fade">
                                      <p:cBhvr>
                                        <p:cTn id="377" dur="50"/>
                                        <p:tgtEl>
                                          <p:spTgt spid="242"/>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nodeType="clickEffect">
                                  <p:stCondLst>
                                    <p:cond delay="0"/>
                                  </p:stCondLst>
                                  <p:childTnLst>
                                    <p:set>
                                      <p:cBhvr>
                                        <p:cTn id="381" dur="1" fill="hold">
                                          <p:stCondLst>
                                            <p:cond delay="0"/>
                                          </p:stCondLst>
                                        </p:cTn>
                                        <p:tgtEl>
                                          <p:spTgt spid="42"/>
                                        </p:tgtEl>
                                        <p:attrNameLst>
                                          <p:attrName>style.visibility</p:attrName>
                                        </p:attrNameLst>
                                      </p:cBhvr>
                                      <p:to>
                                        <p:strVal val="visible"/>
                                      </p:to>
                                    </p:set>
                                    <p:animEffect transition="in" filter="fade">
                                      <p:cBhvr>
                                        <p:cTn id="382" dur="200"/>
                                        <p:tgtEl>
                                          <p:spTgt spid="42"/>
                                        </p:tgtEl>
                                      </p:cBhvr>
                                    </p:animEffect>
                                  </p:childTnLst>
                                </p:cTn>
                              </p:par>
                            </p:childTnLst>
                          </p:cTn>
                        </p:par>
                        <p:par>
                          <p:cTn id="383" fill="hold">
                            <p:stCondLst>
                              <p:cond delay="200"/>
                            </p:stCondLst>
                            <p:childTnLst>
                              <p:par>
                                <p:cTn id="384" presetID="10" presetClass="entr" presetSubtype="0" fill="hold" nodeType="afterEffect">
                                  <p:stCondLst>
                                    <p:cond delay="0"/>
                                  </p:stCondLst>
                                  <p:childTnLst>
                                    <p:set>
                                      <p:cBhvr>
                                        <p:cTn id="385" dur="1" fill="hold">
                                          <p:stCondLst>
                                            <p:cond delay="0"/>
                                          </p:stCondLst>
                                        </p:cTn>
                                        <p:tgtEl>
                                          <p:spTgt spid="629"/>
                                        </p:tgtEl>
                                        <p:attrNameLst>
                                          <p:attrName>style.visibility</p:attrName>
                                        </p:attrNameLst>
                                      </p:cBhvr>
                                      <p:to>
                                        <p:strVal val="visible"/>
                                      </p:to>
                                    </p:set>
                                    <p:animEffect transition="in" filter="fade">
                                      <p:cBhvr>
                                        <p:cTn id="386" dur="50"/>
                                        <p:tgtEl>
                                          <p:spTgt spid="629"/>
                                        </p:tgtEl>
                                      </p:cBhvr>
                                    </p:animEffect>
                                  </p:childTnLst>
                                </p:cTn>
                              </p:par>
                            </p:childTnLst>
                          </p:cTn>
                        </p:par>
                        <p:par>
                          <p:cTn id="387" fill="hold">
                            <p:stCondLst>
                              <p:cond delay="250"/>
                            </p:stCondLst>
                            <p:childTnLst>
                              <p:par>
                                <p:cTn id="388" presetID="10" presetClass="entr" presetSubtype="0" fill="hold" nodeType="afterEffect">
                                  <p:stCondLst>
                                    <p:cond delay="0"/>
                                  </p:stCondLst>
                                  <p:childTnLst>
                                    <p:set>
                                      <p:cBhvr>
                                        <p:cTn id="389" dur="1" fill="hold">
                                          <p:stCondLst>
                                            <p:cond delay="0"/>
                                          </p:stCondLst>
                                        </p:cTn>
                                        <p:tgtEl>
                                          <p:spTgt spid="623"/>
                                        </p:tgtEl>
                                        <p:attrNameLst>
                                          <p:attrName>style.visibility</p:attrName>
                                        </p:attrNameLst>
                                      </p:cBhvr>
                                      <p:to>
                                        <p:strVal val="visible"/>
                                      </p:to>
                                    </p:set>
                                    <p:animEffect transition="in" filter="fade">
                                      <p:cBhvr>
                                        <p:cTn id="390" dur="50"/>
                                        <p:tgtEl>
                                          <p:spTgt spid="623"/>
                                        </p:tgtEl>
                                      </p:cBhvr>
                                    </p:animEffect>
                                  </p:childTnLst>
                                </p:cTn>
                              </p:par>
                            </p:childTnLst>
                          </p:cTn>
                        </p:par>
                        <p:par>
                          <p:cTn id="391" fill="hold">
                            <p:stCondLst>
                              <p:cond delay="300"/>
                            </p:stCondLst>
                            <p:childTnLst>
                              <p:par>
                                <p:cTn id="392" presetID="10" presetClass="entr" presetSubtype="0" fill="hold" nodeType="afterEffect">
                                  <p:stCondLst>
                                    <p:cond delay="0"/>
                                  </p:stCondLst>
                                  <p:childTnLst>
                                    <p:set>
                                      <p:cBhvr>
                                        <p:cTn id="393" dur="1" fill="hold">
                                          <p:stCondLst>
                                            <p:cond delay="0"/>
                                          </p:stCondLst>
                                        </p:cTn>
                                        <p:tgtEl>
                                          <p:spTgt spid="617"/>
                                        </p:tgtEl>
                                        <p:attrNameLst>
                                          <p:attrName>style.visibility</p:attrName>
                                        </p:attrNameLst>
                                      </p:cBhvr>
                                      <p:to>
                                        <p:strVal val="visible"/>
                                      </p:to>
                                    </p:set>
                                    <p:animEffect transition="in" filter="fade">
                                      <p:cBhvr>
                                        <p:cTn id="394" dur="50"/>
                                        <p:tgtEl>
                                          <p:spTgt spid="617"/>
                                        </p:tgtEl>
                                      </p:cBhvr>
                                    </p:animEffect>
                                  </p:childTnLst>
                                </p:cTn>
                              </p:par>
                            </p:childTnLst>
                          </p:cTn>
                        </p:par>
                        <p:par>
                          <p:cTn id="395" fill="hold">
                            <p:stCondLst>
                              <p:cond delay="350"/>
                            </p:stCondLst>
                            <p:childTnLst>
                              <p:par>
                                <p:cTn id="396" presetID="10" presetClass="entr" presetSubtype="0" fill="hold" nodeType="afterEffect">
                                  <p:stCondLst>
                                    <p:cond delay="0"/>
                                  </p:stCondLst>
                                  <p:childTnLst>
                                    <p:set>
                                      <p:cBhvr>
                                        <p:cTn id="397" dur="1" fill="hold">
                                          <p:stCondLst>
                                            <p:cond delay="0"/>
                                          </p:stCondLst>
                                        </p:cTn>
                                        <p:tgtEl>
                                          <p:spTgt spid="611"/>
                                        </p:tgtEl>
                                        <p:attrNameLst>
                                          <p:attrName>style.visibility</p:attrName>
                                        </p:attrNameLst>
                                      </p:cBhvr>
                                      <p:to>
                                        <p:strVal val="visible"/>
                                      </p:to>
                                    </p:set>
                                    <p:animEffect transition="in" filter="fade">
                                      <p:cBhvr>
                                        <p:cTn id="398" dur="50"/>
                                        <p:tgtEl>
                                          <p:spTgt spid="611"/>
                                        </p:tgtEl>
                                      </p:cBhvr>
                                    </p:animEffect>
                                  </p:childTnLst>
                                </p:cTn>
                              </p:par>
                            </p:childTnLst>
                          </p:cTn>
                        </p:par>
                        <p:par>
                          <p:cTn id="399" fill="hold">
                            <p:stCondLst>
                              <p:cond delay="400"/>
                            </p:stCondLst>
                            <p:childTnLst>
                              <p:par>
                                <p:cTn id="400" presetID="10" presetClass="entr" presetSubtype="0" fill="hold" nodeType="afterEffect">
                                  <p:stCondLst>
                                    <p:cond delay="0"/>
                                  </p:stCondLst>
                                  <p:childTnLst>
                                    <p:set>
                                      <p:cBhvr>
                                        <p:cTn id="401" dur="1" fill="hold">
                                          <p:stCondLst>
                                            <p:cond delay="0"/>
                                          </p:stCondLst>
                                        </p:cTn>
                                        <p:tgtEl>
                                          <p:spTgt spid="605"/>
                                        </p:tgtEl>
                                        <p:attrNameLst>
                                          <p:attrName>style.visibility</p:attrName>
                                        </p:attrNameLst>
                                      </p:cBhvr>
                                      <p:to>
                                        <p:strVal val="visible"/>
                                      </p:to>
                                    </p:set>
                                    <p:animEffect transition="in" filter="fade">
                                      <p:cBhvr>
                                        <p:cTn id="402" dur="50"/>
                                        <p:tgtEl>
                                          <p:spTgt spid="605"/>
                                        </p:tgtEl>
                                      </p:cBhvr>
                                    </p:animEffect>
                                  </p:childTnLst>
                                </p:cTn>
                              </p:par>
                            </p:childTnLst>
                          </p:cTn>
                        </p:par>
                        <p:par>
                          <p:cTn id="403" fill="hold">
                            <p:stCondLst>
                              <p:cond delay="450"/>
                            </p:stCondLst>
                            <p:childTnLst>
                              <p:par>
                                <p:cTn id="404" presetID="10" presetClass="entr" presetSubtype="0" fill="hold" nodeType="afterEffect">
                                  <p:stCondLst>
                                    <p:cond delay="0"/>
                                  </p:stCondLst>
                                  <p:childTnLst>
                                    <p:set>
                                      <p:cBhvr>
                                        <p:cTn id="405" dur="1" fill="hold">
                                          <p:stCondLst>
                                            <p:cond delay="0"/>
                                          </p:stCondLst>
                                        </p:cTn>
                                        <p:tgtEl>
                                          <p:spTgt spid="482"/>
                                        </p:tgtEl>
                                        <p:attrNameLst>
                                          <p:attrName>style.visibility</p:attrName>
                                        </p:attrNameLst>
                                      </p:cBhvr>
                                      <p:to>
                                        <p:strVal val="visible"/>
                                      </p:to>
                                    </p:set>
                                    <p:animEffect transition="in" filter="fade">
                                      <p:cBhvr>
                                        <p:cTn id="406" dur="50"/>
                                        <p:tgtEl>
                                          <p:spTgt spid="482"/>
                                        </p:tgtEl>
                                      </p:cBhvr>
                                    </p:animEffect>
                                  </p:childTnLst>
                                </p:cTn>
                              </p:par>
                            </p:childTnLst>
                          </p:cTn>
                        </p:par>
                        <p:par>
                          <p:cTn id="407" fill="hold">
                            <p:stCondLst>
                              <p:cond delay="500"/>
                            </p:stCondLst>
                            <p:childTnLst>
                              <p:par>
                                <p:cTn id="408" presetID="10" presetClass="entr" presetSubtype="0" fill="hold" nodeType="afterEffect">
                                  <p:stCondLst>
                                    <p:cond delay="0"/>
                                  </p:stCondLst>
                                  <p:childTnLst>
                                    <p:set>
                                      <p:cBhvr>
                                        <p:cTn id="409" dur="1" fill="hold">
                                          <p:stCondLst>
                                            <p:cond delay="0"/>
                                          </p:stCondLst>
                                        </p:cTn>
                                        <p:tgtEl>
                                          <p:spTgt spid="476"/>
                                        </p:tgtEl>
                                        <p:attrNameLst>
                                          <p:attrName>style.visibility</p:attrName>
                                        </p:attrNameLst>
                                      </p:cBhvr>
                                      <p:to>
                                        <p:strVal val="visible"/>
                                      </p:to>
                                    </p:set>
                                    <p:animEffect transition="in" filter="fade">
                                      <p:cBhvr>
                                        <p:cTn id="410" dur="50"/>
                                        <p:tgtEl>
                                          <p:spTgt spid="476"/>
                                        </p:tgtEl>
                                      </p:cBhvr>
                                    </p:animEffect>
                                  </p:childTnLst>
                                </p:cTn>
                              </p:par>
                            </p:childTnLst>
                          </p:cTn>
                        </p:par>
                        <p:par>
                          <p:cTn id="411" fill="hold">
                            <p:stCondLst>
                              <p:cond delay="550"/>
                            </p:stCondLst>
                            <p:childTnLst>
                              <p:par>
                                <p:cTn id="412" presetID="10" presetClass="entr" presetSubtype="0" fill="hold" nodeType="afterEffect">
                                  <p:stCondLst>
                                    <p:cond delay="0"/>
                                  </p:stCondLst>
                                  <p:childTnLst>
                                    <p:set>
                                      <p:cBhvr>
                                        <p:cTn id="413" dur="1" fill="hold">
                                          <p:stCondLst>
                                            <p:cond delay="0"/>
                                          </p:stCondLst>
                                        </p:cTn>
                                        <p:tgtEl>
                                          <p:spTgt spid="599"/>
                                        </p:tgtEl>
                                        <p:attrNameLst>
                                          <p:attrName>style.visibility</p:attrName>
                                        </p:attrNameLst>
                                      </p:cBhvr>
                                      <p:to>
                                        <p:strVal val="visible"/>
                                      </p:to>
                                    </p:set>
                                    <p:animEffect transition="in" filter="fade">
                                      <p:cBhvr>
                                        <p:cTn id="414" dur="50"/>
                                        <p:tgtEl>
                                          <p:spTgt spid="599"/>
                                        </p:tgtEl>
                                      </p:cBhvr>
                                    </p:animEffect>
                                  </p:childTnLst>
                                </p:cTn>
                              </p:par>
                            </p:childTnLst>
                          </p:cTn>
                        </p:par>
                        <p:par>
                          <p:cTn id="415" fill="hold">
                            <p:stCondLst>
                              <p:cond delay="600"/>
                            </p:stCondLst>
                            <p:childTnLst>
                              <p:par>
                                <p:cTn id="416" presetID="10" presetClass="entr" presetSubtype="0" fill="hold" nodeType="afterEffect">
                                  <p:stCondLst>
                                    <p:cond delay="0"/>
                                  </p:stCondLst>
                                  <p:childTnLst>
                                    <p:set>
                                      <p:cBhvr>
                                        <p:cTn id="417" dur="1" fill="hold">
                                          <p:stCondLst>
                                            <p:cond delay="0"/>
                                          </p:stCondLst>
                                        </p:cTn>
                                        <p:tgtEl>
                                          <p:spTgt spid="593"/>
                                        </p:tgtEl>
                                        <p:attrNameLst>
                                          <p:attrName>style.visibility</p:attrName>
                                        </p:attrNameLst>
                                      </p:cBhvr>
                                      <p:to>
                                        <p:strVal val="visible"/>
                                      </p:to>
                                    </p:set>
                                    <p:animEffect transition="in" filter="fade">
                                      <p:cBhvr>
                                        <p:cTn id="418" dur="50"/>
                                        <p:tgtEl>
                                          <p:spTgt spid="593"/>
                                        </p:tgtEl>
                                      </p:cBhvr>
                                    </p:animEffect>
                                  </p:childTnLst>
                                </p:cTn>
                              </p:par>
                            </p:childTnLst>
                          </p:cTn>
                        </p:par>
                        <p:par>
                          <p:cTn id="419" fill="hold">
                            <p:stCondLst>
                              <p:cond delay="650"/>
                            </p:stCondLst>
                            <p:childTnLst>
                              <p:par>
                                <p:cTn id="420" presetID="10" presetClass="entr" presetSubtype="0" fill="hold" nodeType="afterEffect">
                                  <p:stCondLst>
                                    <p:cond delay="0"/>
                                  </p:stCondLst>
                                  <p:childTnLst>
                                    <p:set>
                                      <p:cBhvr>
                                        <p:cTn id="421" dur="1" fill="hold">
                                          <p:stCondLst>
                                            <p:cond delay="0"/>
                                          </p:stCondLst>
                                        </p:cTn>
                                        <p:tgtEl>
                                          <p:spTgt spid="587"/>
                                        </p:tgtEl>
                                        <p:attrNameLst>
                                          <p:attrName>style.visibility</p:attrName>
                                        </p:attrNameLst>
                                      </p:cBhvr>
                                      <p:to>
                                        <p:strVal val="visible"/>
                                      </p:to>
                                    </p:set>
                                    <p:animEffect transition="in" filter="fade">
                                      <p:cBhvr>
                                        <p:cTn id="422" dur="50"/>
                                        <p:tgtEl>
                                          <p:spTgt spid="587"/>
                                        </p:tgtEl>
                                      </p:cBhvr>
                                    </p:animEffect>
                                  </p:childTnLst>
                                </p:cTn>
                              </p:par>
                            </p:childTnLst>
                          </p:cTn>
                        </p:par>
                        <p:par>
                          <p:cTn id="423" fill="hold">
                            <p:stCondLst>
                              <p:cond delay="700"/>
                            </p:stCondLst>
                            <p:childTnLst>
                              <p:par>
                                <p:cTn id="424" presetID="10" presetClass="entr" presetSubtype="0" fill="hold" nodeType="afterEffect">
                                  <p:stCondLst>
                                    <p:cond delay="0"/>
                                  </p:stCondLst>
                                  <p:childTnLst>
                                    <p:set>
                                      <p:cBhvr>
                                        <p:cTn id="425" dur="1" fill="hold">
                                          <p:stCondLst>
                                            <p:cond delay="0"/>
                                          </p:stCondLst>
                                        </p:cTn>
                                        <p:tgtEl>
                                          <p:spTgt spid="581"/>
                                        </p:tgtEl>
                                        <p:attrNameLst>
                                          <p:attrName>style.visibility</p:attrName>
                                        </p:attrNameLst>
                                      </p:cBhvr>
                                      <p:to>
                                        <p:strVal val="visible"/>
                                      </p:to>
                                    </p:set>
                                    <p:animEffect transition="in" filter="fade">
                                      <p:cBhvr>
                                        <p:cTn id="426" dur="50"/>
                                        <p:tgtEl>
                                          <p:spTgt spid="581"/>
                                        </p:tgtEl>
                                      </p:cBhvr>
                                    </p:animEffect>
                                  </p:childTnLst>
                                </p:cTn>
                              </p:par>
                            </p:childTnLst>
                          </p:cTn>
                        </p:par>
                        <p:par>
                          <p:cTn id="427" fill="hold">
                            <p:stCondLst>
                              <p:cond delay="750"/>
                            </p:stCondLst>
                            <p:childTnLst>
                              <p:par>
                                <p:cTn id="428" presetID="10" presetClass="entr" presetSubtype="0" fill="hold" nodeType="afterEffect">
                                  <p:stCondLst>
                                    <p:cond delay="0"/>
                                  </p:stCondLst>
                                  <p:childTnLst>
                                    <p:set>
                                      <p:cBhvr>
                                        <p:cTn id="429" dur="1" fill="hold">
                                          <p:stCondLst>
                                            <p:cond delay="0"/>
                                          </p:stCondLst>
                                        </p:cTn>
                                        <p:tgtEl>
                                          <p:spTgt spid="578"/>
                                        </p:tgtEl>
                                        <p:attrNameLst>
                                          <p:attrName>style.visibility</p:attrName>
                                        </p:attrNameLst>
                                      </p:cBhvr>
                                      <p:to>
                                        <p:strVal val="visible"/>
                                      </p:to>
                                    </p:set>
                                    <p:animEffect transition="in" filter="fade">
                                      <p:cBhvr>
                                        <p:cTn id="430" dur="50"/>
                                        <p:tgtEl>
                                          <p:spTgt spid="578"/>
                                        </p:tgtEl>
                                      </p:cBhvr>
                                    </p:animEffect>
                                  </p:childTnLst>
                                </p:cTn>
                              </p:par>
                            </p:childTnLst>
                          </p:cTn>
                        </p:par>
                        <p:par>
                          <p:cTn id="431" fill="hold">
                            <p:stCondLst>
                              <p:cond delay="800"/>
                            </p:stCondLst>
                            <p:childTnLst>
                              <p:par>
                                <p:cTn id="432" presetID="10" presetClass="entr" presetSubtype="0" fill="hold" nodeType="afterEffect">
                                  <p:stCondLst>
                                    <p:cond delay="0"/>
                                  </p:stCondLst>
                                  <p:childTnLst>
                                    <p:set>
                                      <p:cBhvr>
                                        <p:cTn id="433" dur="1" fill="hold">
                                          <p:stCondLst>
                                            <p:cond delay="0"/>
                                          </p:stCondLst>
                                        </p:cTn>
                                        <p:tgtEl>
                                          <p:spTgt spid="575"/>
                                        </p:tgtEl>
                                        <p:attrNameLst>
                                          <p:attrName>style.visibility</p:attrName>
                                        </p:attrNameLst>
                                      </p:cBhvr>
                                      <p:to>
                                        <p:strVal val="visible"/>
                                      </p:to>
                                    </p:set>
                                    <p:animEffect transition="in" filter="fade">
                                      <p:cBhvr>
                                        <p:cTn id="434" dur="50"/>
                                        <p:tgtEl>
                                          <p:spTgt spid="575"/>
                                        </p:tgtEl>
                                      </p:cBhvr>
                                    </p:animEffect>
                                  </p:childTnLst>
                                </p:cTn>
                              </p:par>
                            </p:childTnLst>
                          </p:cTn>
                        </p:par>
                        <p:par>
                          <p:cTn id="435" fill="hold">
                            <p:stCondLst>
                              <p:cond delay="850"/>
                            </p:stCondLst>
                            <p:childTnLst>
                              <p:par>
                                <p:cTn id="436" presetID="10" presetClass="entr" presetSubtype="0" fill="hold" nodeType="afterEffect">
                                  <p:stCondLst>
                                    <p:cond delay="0"/>
                                  </p:stCondLst>
                                  <p:childTnLst>
                                    <p:set>
                                      <p:cBhvr>
                                        <p:cTn id="437" dur="1" fill="hold">
                                          <p:stCondLst>
                                            <p:cond delay="0"/>
                                          </p:stCondLst>
                                        </p:cTn>
                                        <p:tgtEl>
                                          <p:spTgt spid="572"/>
                                        </p:tgtEl>
                                        <p:attrNameLst>
                                          <p:attrName>style.visibility</p:attrName>
                                        </p:attrNameLst>
                                      </p:cBhvr>
                                      <p:to>
                                        <p:strVal val="visible"/>
                                      </p:to>
                                    </p:set>
                                    <p:animEffect transition="in" filter="fade">
                                      <p:cBhvr>
                                        <p:cTn id="438" dur="50"/>
                                        <p:tgtEl>
                                          <p:spTgt spid="572"/>
                                        </p:tgtEl>
                                      </p:cBhvr>
                                    </p:animEffect>
                                  </p:childTnLst>
                                </p:cTn>
                              </p:par>
                            </p:childTnLst>
                          </p:cTn>
                        </p:par>
                        <p:par>
                          <p:cTn id="439" fill="hold">
                            <p:stCondLst>
                              <p:cond delay="900"/>
                            </p:stCondLst>
                            <p:childTnLst>
                              <p:par>
                                <p:cTn id="440" presetID="10" presetClass="entr" presetSubtype="0" fill="hold" nodeType="afterEffect">
                                  <p:stCondLst>
                                    <p:cond delay="0"/>
                                  </p:stCondLst>
                                  <p:childTnLst>
                                    <p:set>
                                      <p:cBhvr>
                                        <p:cTn id="441" dur="1" fill="hold">
                                          <p:stCondLst>
                                            <p:cond delay="0"/>
                                          </p:stCondLst>
                                        </p:cTn>
                                        <p:tgtEl>
                                          <p:spTgt spid="566"/>
                                        </p:tgtEl>
                                        <p:attrNameLst>
                                          <p:attrName>style.visibility</p:attrName>
                                        </p:attrNameLst>
                                      </p:cBhvr>
                                      <p:to>
                                        <p:strVal val="visible"/>
                                      </p:to>
                                    </p:set>
                                    <p:animEffect transition="in" filter="fade">
                                      <p:cBhvr>
                                        <p:cTn id="442" dur="50"/>
                                        <p:tgtEl>
                                          <p:spTgt spid="566"/>
                                        </p:tgtEl>
                                      </p:cBhvr>
                                    </p:animEffect>
                                  </p:childTnLst>
                                </p:cTn>
                              </p:par>
                            </p:childTnLst>
                          </p:cTn>
                        </p:par>
                        <p:par>
                          <p:cTn id="443" fill="hold">
                            <p:stCondLst>
                              <p:cond delay="950"/>
                            </p:stCondLst>
                            <p:childTnLst>
                              <p:par>
                                <p:cTn id="444" presetID="10" presetClass="entr" presetSubtype="0" fill="hold" nodeType="afterEffect">
                                  <p:stCondLst>
                                    <p:cond delay="0"/>
                                  </p:stCondLst>
                                  <p:childTnLst>
                                    <p:set>
                                      <p:cBhvr>
                                        <p:cTn id="445" dur="1" fill="hold">
                                          <p:stCondLst>
                                            <p:cond delay="0"/>
                                          </p:stCondLst>
                                        </p:cTn>
                                        <p:tgtEl>
                                          <p:spTgt spid="536"/>
                                        </p:tgtEl>
                                        <p:attrNameLst>
                                          <p:attrName>style.visibility</p:attrName>
                                        </p:attrNameLst>
                                      </p:cBhvr>
                                      <p:to>
                                        <p:strVal val="visible"/>
                                      </p:to>
                                    </p:set>
                                    <p:animEffect transition="in" filter="fade">
                                      <p:cBhvr>
                                        <p:cTn id="446" dur="50"/>
                                        <p:tgtEl>
                                          <p:spTgt spid="536"/>
                                        </p:tgtEl>
                                      </p:cBhvr>
                                    </p:animEffect>
                                  </p:childTnLst>
                                </p:cTn>
                              </p:par>
                            </p:childTnLst>
                          </p:cTn>
                        </p:par>
                        <p:par>
                          <p:cTn id="447" fill="hold">
                            <p:stCondLst>
                              <p:cond delay="1000"/>
                            </p:stCondLst>
                            <p:childTnLst>
                              <p:par>
                                <p:cTn id="448" presetID="10" presetClass="entr" presetSubtype="0" fill="hold" nodeType="afterEffect">
                                  <p:stCondLst>
                                    <p:cond delay="0"/>
                                  </p:stCondLst>
                                  <p:childTnLst>
                                    <p:set>
                                      <p:cBhvr>
                                        <p:cTn id="449" dur="1" fill="hold">
                                          <p:stCondLst>
                                            <p:cond delay="0"/>
                                          </p:stCondLst>
                                        </p:cTn>
                                        <p:tgtEl>
                                          <p:spTgt spid="524"/>
                                        </p:tgtEl>
                                        <p:attrNameLst>
                                          <p:attrName>style.visibility</p:attrName>
                                        </p:attrNameLst>
                                      </p:cBhvr>
                                      <p:to>
                                        <p:strVal val="visible"/>
                                      </p:to>
                                    </p:set>
                                    <p:animEffect transition="in" filter="fade">
                                      <p:cBhvr>
                                        <p:cTn id="450" dur="50"/>
                                        <p:tgtEl>
                                          <p:spTgt spid="524"/>
                                        </p:tgtEl>
                                      </p:cBhvr>
                                    </p:animEffect>
                                  </p:childTnLst>
                                </p:cTn>
                              </p:par>
                            </p:childTnLst>
                          </p:cTn>
                        </p:par>
                        <p:par>
                          <p:cTn id="451" fill="hold">
                            <p:stCondLst>
                              <p:cond delay="1050"/>
                            </p:stCondLst>
                            <p:childTnLst>
                              <p:par>
                                <p:cTn id="452" presetID="10" presetClass="entr" presetSubtype="0" fill="hold" nodeType="afterEffect">
                                  <p:stCondLst>
                                    <p:cond delay="0"/>
                                  </p:stCondLst>
                                  <p:childTnLst>
                                    <p:set>
                                      <p:cBhvr>
                                        <p:cTn id="453" dur="1" fill="hold">
                                          <p:stCondLst>
                                            <p:cond delay="0"/>
                                          </p:stCondLst>
                                        </p:cTn>
                                        <p:tgtEl>
                                          <p:spTgt spid="518"/>
                                        </p:tgtEl>
                                        <p:attrNameLst>
                                          <p:attrName>style.visibility</p:attrName>
                                        </p:attrNameLst>
                                      </p:cBhvr>
                                      <p:to>
                                        <p:strVal val="visible"/>
                                      </p:to>
                                    </p:set>
                                    <p:animEffect transition="in" filter="fade">
                                      <p:cBhvr>
                                        <p:cTn id="454" dur="50"/>
                                        <p:tgtEl>
                                          <p:spTgt spid="518"/>
                                        </p:tgtEl>
                                      </p:cBhvr>
                                    </p:animEffect>
                                  </p:childTnLst>
                                </p:cTn>
                              </p:par>
                            </p:childTnLst>
                          </p:cTn>
                        </p:par>
                        <p:par>
                          <p:cTn id="455" fill="hold">
                            <p:stCondLst>
                              <p:cond delay="1100"/>
                            </p:stCondLst>
                            <p:childTnLst>
                              <p:par>
                                <p:cTn id="456" presetID="10" presetClass="entr" presetSubtype="0" fill="hold" nodeType="afterEffect">
                                  <p:stCondLst>
                                    <p:cond delay="0"/>
                                  </p:stCondLst>
                                  <p:childTnLst>
                                    <p:set>
                                      <p:cBhvr>
                                        <p:cTn id="457" dur="1" fill="hold">
                                          <p:stCondLst>
                                            <p:cond delay="0"/>
                                          </p:stCondLst>
                                        </p:cTn>
                                        <p:tgtEl>
                                          <p:spTgt spid="512"/>
                                        </p:tgtEl>
                                        <p:attrNameLst>
                                          <p:attrName>style.visibility</p:attrName>
                                        </p:attrNameLst>
                                      </p:cBhvr>
                                      <p:to>
                                        <p:strVal val="visible"/>
                                      </p:to>
                                    </p:set>
                                    <p:animEffect transition="in" filter="fade">
                                      <p:cBhvr>
                                        <p:cTn id="458" dur="50"/>
                                        <p:tgtEl>
                                          <p:spTgt spid="512"/>
                                        </p:tgtEl>
                                      </p:cBhvr>
                                    </p:animEffect>
                                  </p:childTnLst>
                                </p:cTn>
                              </p:par>
                            </p:childTnLst>
                          </p:cTn>
                        </p:par>
                        <p:par>
                          <p:cTn id="459" fill="hold">
                            <p:stCondLst>
                              <p:cond delay="1150"/>
                            </p:stCondLst>
                            <p:childTnLst>
                              <p:par>
                                <p:cTn id="460" presetID="10" presetClass="entr" presetSubtype="0" fill="hold" nodeType="afterEffect">
                                  <p:stCondLst>
                                    <p:cond delay="0"/>
                                  </p:stCondLst>
                                  <p:childTnLst>
                                    <p:set>
                                      <p:cBhvr>
                                        <p:cTn id="461" dur="1" fill="hold">
                                          <p:stCondLst>
                                            <p:cond delay="0"/>
                                          </p:stCondLst>
                                        </p:cTn>
                                        <p:tgtEl>
                                          <p:spTgt spid="485"/>
                                        </p:tgtEl>
                                        <p:attrNameLst>
                                          <p:attrName>style.visibility</p:attrName>
                                        </p:attrNameLst>
                                      </p:cBhvr>
                                      <p:to>
                                        <p:strVal val="visible"/>
                                      </p:to>
                                    </p:set>
                                    <p:animEffect transition="in" filter="fade">
                                      <p:cBhvr>
                                        <p:cTn id="462" dur="50"/>
                                        <p:tgtEl>
                                          <p:spTgt spid="485"/>
                                        </p:tgtEl>
                                      </p:cBhvr>
                                    </p:animEffect>
                                  </p:childTnLst>
                                </p:cTn>
                              </p:par>
                            </p:childTnLst>
                          </p:cTn>
                        </p:par>
                        <p:par>
                          <p:cTn id="463" fill="hold">
                            <p:stCondLst>
                              <p:cond delay="1200"/>
                            </p:stCondLst>
                            <p:childTnLst>
                              <p:par>
                                <p:cTn id="464" presetID="10" presetClass="entr" presetSubtype="0" fill="hold" nodeType="afterEffect">
                                  <p:stCondLst>
                                    <p:cond delay="0"/>
                                  </p:stCondLst>
                                  <p:childTnLst>
                                    <p:set>
                                      <p:cBhvr>
                                        <p:cTn id="465" dur="1" fill="hold">
                                          <p:stCondLst>
                                            <p:cond delay="0"/>
                                          </p:stCondLst>
                                        </p:cTn>
                                        <p:tgtEl>
                                          <p:spTgt spid="467"/>
                                        </p:tgtEl>
                                        <p:attrNameLst>
                                          <p:attrName>style.visibility</p:attrName>
                                        </p:attrNameLst>
                                      </p:cBhvr>
                                      <p:to>
                                        <p:strVal val="visible"/>
                                      </p:to>
                                    </p:set>
                                    <p:animEffect transition="in" filter="fade">
                                      <p:cBhvr>
                                        <p:cTn id="466" dur="50"/>
                                        <p:tgtEl>
                                          <p:spTgt spid="467"/>
                                        </p:tgtEl>
                                      </p:cBhvr>
                                    </p:animEffect>
                                  </p:childTnLst>
                                </p:cTn>
                              </p:par>
                            </p:childTnLst>
                          </p:cTn>
                        </p:par>
                        <p:par>
                          <p:cTn id="467" fill="hold">
                            <p:stCondLst>
                              <p:cond delay="1250"/>
                            </p:stCondLst>
                            <p:childTnLst>
                              <p:par>
                                <p:cTn id="468" presetID="10" presetClass="entr" presetSubtype="0" fill="hold" nodeType="afterEffect">
                                  <p:stCondLst>
                                    <p:cond delay="0"/>
                                  </p:stCondLst>
                                  <p:childTnLst>
                                    <p:set>
                                      <p:cBhvr>
                                        <p:cTn id="469" dur="1" fill="hold">
                                          <p:stCondLst>
                                            <p:cond delay="0"/>
                                          </p:stCondLst>
                                        </p:cTn>
                                        <p:tgtEl>
                                          <p:spTgt spid="461"/>
                                        </p:tgtEl>
                                        <p:attrNameLst>
                                          <p:attrName>style.visibility</p:attrName>
                                        </p:attrNameLst>
                                      </p:cBhvr>
                                      <p:to>
                                        <p:strVal val="visible"/>
                                      </p:to>
                                    </p:set>
                                    <p:animEffect transition="in" filter="fade">
                                      <p:cBhvr>
                                        <p:cTn id="470" dur="50"/>
                                        <p:tgtEl>
                                          <p:spTgt spid="461"/>
                                        </p:tgtEl>
                                      </p:cBhvr>
                                    </p:animEffect>
                                  </p:childTnLst>
                                </p:cTn>
                              </p:par>
                            </p:childTnLst>
                          </p:cTn>
                        </p:par>
                        <p:par>
                          <p:cTn id="471" fill="hold">
                            <p:stCondLst>
                              <p:cond delay="1300"/>
                            </p:stCondLst>
                            <p:childTnLst>
                              <p:par>
                                <p:cTn id="472" presetID="10" presetClass="entr" presetSubtype="0" fill="hold" nodeType="afterEffect">
                                  <p:stCondLst>
                                    <p:cond delay="0"/>
                                  </p:stCondLst>
                                  <p:childTnLst>
                                    <p:set>
                                      <p:cBhvr>
                                        <p:cTn id="473" dur="1" fill="hold">
                                          <p:stCondLst>
                                            <p:cond delay="0"/>
                                          </p:stCondLst>
                                        </p:cTn>
                                        <p:tgtEl>
                                          <p:spTgt spid="455"/>
                                        </p:tgtEl>
                                        <p:attrNameLst>
                                          <p:attrName>style.visibility</p:attrName>
                                        </p:attrNameLst>
                                      </p:cBhvr>
                                      <p:to>
                                        <p:strVal val="visible"/>
                                      </p:to>
                                    </p:set>
                                    <p:animEffect transition="in" filter="fade">
                                      <p:cBhvr>
                                        <p:cTn id="474" dur="50"/>
                                        <p:tgtEl>
                                          <p:spTgt spid="455"/>
                                        </p:tgtEl>
                                      </p:cBhvr>
                                    </p:animEffect>
                                  </p:childTnLst>
                                </p:cTn>
                              </p:par>
                            </p:childTnLst>
                          </p:cTn>
                        </p:par>
                        <p:par>
                          <p:cTn id="475" fill="hold">
                            <p:stCondLst>
                              <p:cond delay="1350"/>
                            </p:stCondLst>
                            <p:childTnLst>
                              <p:par>
                                <p:cTn id="476" presetID="10" presetClass="entr" presetSubtype="0" fill="hold" nodeType="afterEffect">
                                  <p:stCondLst>
                                    <p:cond delay="0"/>
                                  </p:stCondLst>
                                  <p:childTnLst>
                                    <p:set>
                                      <p:cBhvr>
                                        <p:cTn id="477" dur="1" fill="hold">
                                          <p:stCondLst>
                                            <p:cond delay="0"/>
                                          </p:stCondLst>
                                        </p:cTn>
                                        <p:tgtEl>
                                          <p:spTgt spid="449"/>
                                        </p:tgtEl>
                                        <p:attrNameLst>
                                          <p:attrName>style.visibility</p:attrName>
                                        </p:attrNameLst>
                                      </p:cBhvr>
                                      <p:to>
                                        <p:strVal val="visible"/>
                                      </p:to>
                                    </p:set>
                                    <p:animEffect transition="in" filter="fade">
                                      <p:cBhvr>
                                        <p:cTn id="478" dur="50"/>
                                        <p:tgtEl>
                                          <p:spTgt spid="449"/>
                                        </p:tgtEl>
                                      </p:cBhvr>
                                    </p:animEffect>
                                  </p:childTnLst>
                                </p:cTn>
                              </p:par>
                            </p:childTnLst>
                          </p:cTn>
                        </p:par>
                        <p:par>
                          <p:cTn id="479" fill="hold">
                            <p:stCondLst>
                              <p:cond delay="1400"/>
                            </p:stCondLst>
                            <p:childTnLst>
                              <p:par>
                                <p:cTn id="480" presetID="10" presetClass="entr" presetSubtype="0" fill="hold" nodeType="afterEffect">
                                  <p:stCondLst>
                                    <p:cond delay="0"/>
                                  </p:stCondLst>
                                  <p:childTnLst>
                                    <p:set>
                                      <p:cBhvr>
                                        <p:cTn id="481" dur="1" fill="hold">
                                          <p:stCondLst>
                                            <p:cond delay="0"/>
                                          </p:stCondLst>
                                        </p:cTn>
                                        <p:tgtEl>
                                          <p:spTgt spid="443"/>
                                        </p:tgtEl>
                                        <p:attrNameLst>
                                          <p:attrName>style.visibility</p:attrName>
                                        </p:attrNameLst>
                                      </p:cBhvr>
                                      <p:to>
                                        <p:strVal val="visible"/>
                                      </p:to>
                                    </p:set>
                                    <p:animEffect transition="in" filter="fade">
                                      <p:cBhvr>
                                        <p:cTn id="482" dur="50"/>
                                        <p:tgtEl>
                                          <p:spTgt spid="443"/>
                                        </p:tgtEl>
                                      </p:cBhvr>
                                    </p:animEffect>
                                  </p:childTnLst>
                                </p:cTn>
                              </p:par>
                            </p:childTnLst>
                          </p:cTn>
                        </p:par>
                        <p:par>
                          <p:cTn id="483" fill="hold">
                            <p:stCondLst>
                              <p:cond delay="1450"/>
                            </p:stCondLst>
                            <p:childTnLst>
                              <p:par>
                                <p:cTn id="484" presetID="10" presetClass="entr" presetSubtype="0" fill="hold" nodeType="afterEffect">
                                  <p:stCondLst>
                                    <p:cond delay="0"/>
                                  </p:stCondLst>
                                  <p:childTnLst>
                                    <p:set>
                                      <p:cBhvr>
                                        <p:cTn id="485" dur="1" fill="hold">
                                          <p:stCondLst>
                                            <p:cond delay="0"/>
                                          </p:stCondLst>
                                        </p:cTn>
                                        <p:tgtEl>
                                          <p:spTgt spid="506"/>
                                        </p:tgtEl>
                                        <p:attrNameLst>
                                          <p:attrName>style.visibility</p:attrName>
                                        </p:attrNameLst>
                                      </p:cBhvr>
                                      <p:to>
                                        <p:strVal val="visible"/>
                                      </p:to>
                                    </p:set>
                                    <p:animEffect transition="in" filter="fade">
                                      <p:cBhvr>
                                        <p:cTn id="486" dur="50"/>
                                        <p:tgtEl>
                                          <p:spTgt spid="506"/>
                                        </p:tgtEl>
                                      </p:cBhvr>
                                    </p:animEffect>
                                  </p:childTnLst>
                                </p:cTn>
                              </p:par>
                            </p:childTnLst>
                          </p:cTn>
                        </p:par>
                        <p:par>
                          <p:cTn id="487" fill="hold">
                            <p:stCondLst>
                              <p:cond delay="1500"/>
                            </p:stCondLst>
                            <p:childTnLst>
                              <p:par>
                                <p:cTn id="488" presetID="10" presetClass="entr" presetSubtype="0" fill="hold" nodeType="afterEffect">
                                  <p:stCondLst>
                                    <p:cond delay="0"/>
                                  </p:stCondLst>
                                  <p:childTnLst>
                                    <p:set>
                                      <p:cBhvr>
                                        <p:cTn id="489" dur="1" fill="hold">
                                          <p:stCondLst>
                                            <p:cond delay="0"/>
                                          </p:stCondLst>
                                        </p:cTn>
                                        <p:tgtEl>
                                          <p:spTgt spid="500"/>
                                        </p:tgtEl>
                                        <p:attrNameLst>
                                          <p:attrName>style.visibility</p:attrName>
                                        </p:attrNameLst>
                                      </p:cBhvr>
                                      <p:to>
                                        <p:strVal val="visible"/>
                                      </p:to>
                                    </p:set>
                                    <p:animEffect transition="in" filter="fade">
                                      <p:cBhvr>
                                        <p:cTn id="490" dur="50"/>
                                        <p:tgtEl>
                                          <p:spTgt spid="500"/>
                                        </p:tgtEl>
                                      </p:cBhvr>
                                    </p:animEffect>
                                  </p:childTnLst>
                                </p:cTn>
                              </p:par>
                            </p:childTnLst>
                          </p:cTn>
                        </p:par>
                        <p:par>
                          <p:cTn id="491" fill="hold">
                            <p:stCondLst>
                              <p:cond delay="1550"/>
                            </p:stCondLst>
                            <p:childTnLst>
                              <p:par>
                                <p:cTn id="492" presetID="10" presetClass="entr" presetSubtype="0" fill="hold" nodeType="afterEffect">
                                  <p:stCondLst>
                                    <p:cond delay="0"/>
                                  </p:stCondLst>
                                  <p:childTnLst>
                                    <p:set>
                                      <p:cBhvr>
                                        <p:cTn id="493" dur="1" fill="hold">
                                          <p:stCondLst>
                                            <p:cond delay="0"/>
                                          </p:stCondLst>
                                        </p:cTn>
                                        <p:tgtEl>
                                          <p:spTgt spid="59"/>
                                        </p:tgtEl>
                                        <p:attrNameLst>
                                          <p:attrName>style.visibility</p:attrName>
                                        </p:attrNameLst>
                                      </p:cBhvr>
                                      <p:to>
                                        <p:strVal val="visible"/>
                                      </p:to>
                                    </p:set>
                                    <p:animEffect transition="in" filter="fade">
                                      <p:cBhvr>
                                        <p:cTn id="494" dur="50"/>
                                        <p:tgtEl>
                                          <p:spTgt spid="59"/>
                                        </p:tgtEl>
                                      </p:cBhvr>
                                    </p:animEffect>
                                  </p:childTnLst>
                                </p:cTn>
                              </p:par>
                            </p:childTnLst>
                          </p:cTn>
                        </p:par>
                        <p:par>
                          <p:cTn id="495" fill="hold">
                            <p:stCondLst>
                              <p:cond delay="1600"/>
                            </p:stCondLst>
                            <p:childTnLst>
                              <p:par>
                                <p:cTn id="496" presetID="10" presetClass="entr" presetSubtype="0" fill="hold" nodeType="afterEffect">
                                  <p:stCondLst>
                                    <p:cond delay="0"/>
                                  </p:stCondLst>
                                  <p:childTnLst>
                                    <p:set>
                                      <p:cBhvr>
                                        <p:cTn id="497" dur="1" fill="hold">
                                          <p:stCondLst>
                                            <p:cond delay="0"/>
                                          </p:stCondLst>
                                        </p:cTn>
                                        <p:tgtEl>
                                          <p:spTgt spid="413"/>
                                        </p:tgtEl>
                                        <p:attrNameLst>
                                          <p:attrName>style.visibility</p:attrName>
                                        </p:attrNameLst>
                                      </p:cBhvr>
                                      <p:to>
                                        <p:strVal val="visible"/>
                                      </p:to>
                                    </p:set>
                                    <p:animEffect transition="in" filter="fade">
                                      <p:cBhvr>
                                        <p:cTn id="498" dur="50"/>
                                        <p:tgtEl>
                                          <p:spTgt spid="413"/>
                                        </p:tgtEl>
                                      </p:cBhvr>
                                    </p:animEffect>
                                  </p:childTnLst>
                                </p:cTn>
                              </p:par>
                            </p:childTnLst>
                          </p:cTn>
                        </p:par>
                        <p:par>
                          <p:cTn id="499" fill="hold">
                            <p:stCondLst>
                              <p:cond delay="1650"/>
                            </p:stCondLst>
                            <p:childTnLst>
                              <p:par>
                                <p:cTn id="500" presetID="10" presetClass="entr" presetSubtype="0" fill="hold" nodeType="afterEffect">
                                  <p:stCondLst>
                                    <p:cond delay="0"/>
                                  </p:stCondLst>
                                  <p:childTnLst>
                                    <p:set>
                                      <p:cBhvr>
                                        <p:cTn id="501" dur="1" fill="hold">
                                          <p:stCondLst>
                                            <p:cond delay="0"/>
                                          </p:stCondLst>
                                        </p:cTn>
                                        <p:tgtEl>
                                          <p:spTgt spid="407"/>
                                        </p:tgtEl>
                                        <p:attrNameLst>
                                          <p:attrName>style.visibility</p:attrName>
                                        </p:attrNameLst>
                                      </p:cBhvr>
                                      <p:to>
                                        <p:strVal val="visible"/>
                                      </p:to>
                                    </p:set>
                                    <p:animEffect transition="in" filter="fade">
                                      <p:cBhvr>
                                        <p:cTn id="502" dur="50"/>
                                        <p:tgtEl>
                                          <p:spTgt spid="407"/>
                                        </p:tgtEl>
                                      </p:cBhvr>
                                    </p:animEffect>
                                  </p:childTnLst>
                                </p:cTn>
                              </p:par>
                            </p:childTnLst>
                          </p:cTn>
                        </p:par>
                        <p:par>
                          <p:cTn id="503" fill="hold">
                            <p:stCondLst>
                              <p:cond delay="1700"/>
                            </p:stCondLst>
                            <p:childTnLst>
                              <p:par>
                                <p:cTn id="504" presetID="10" presetClass="entr" presetSubtype="0" fill="hold" nodeType="afterEffect">
                                  <p:stCondLst>
                                    <p:cond delay="0"/>
                                  </p:stCondLst>
                                  <p:childTnLst>
                                    <p:set>
                                      <p:cBhvr>
                                        <p:cTn id="505" dur="1" fill="hold">
                                          <p:stCondLst>
                                            <p:cond delay="0"/>
                                          </p:stCondLst>
                                        </p:cTn>
                                        <p:tgtEl>
                                          <p:spTgt spid="401"/>
                                        </p:tgtEl>
                                        <p:attrNameLst>
                                          <p:attrName>style.visibility</p:attrName>
                                        </p:attrNameLst>
                                      </p:cBhvr>
                                      <p:to>
                                        <p:strVal val="visible"/>
                                      </p:to>
                                    </p:set>
                                    <p:animEffect transition="in" filter="fade">
                                      <p:cBhvr>
                                        <p:cTn id="506" dur="50"/>
                                        <p:tgtEl>
                                          <p:spTgt spid="401"/>
                                        </p:tgtEl>
                                      </p:cBhvr>
                                    </p:animEffect>
                                  </p:childTnLst>
                                </p:cTn>
                              </p:par>
                            </p:childTnLst>
                          </p:cTn>
                        </p:par>
                        <p:par>
                          <p:cTn id="507" fill="hold">
                            <p:stCondLst>
                              <p:cond delay="1750"/>
                            </p:stCondLst>
                            <p:childTnLst>
                              <p:par>
                                <p:cTn id="508" presetID="10" presetClass="entr" presetSubtype="0" fill="hold" nodeType="afterEffect">
                                  <p:stCondLst>
                                    <p:cond delay="0"/>
                                  </p:stCondLst>
                                  <p:childTnLst>
                                    <p:set>
                                      <p:cBhvr>
                                        <p:cTn id="509" dur="1" fill="hold">
                                          <p:stCondLst>
                                            <p:cond delay="0"/>
                                          </p:stCondLst>
                                        </p:cTn>
                                        <p:tgtEl>
                                          <p:spTgt spid="440"/>
                                        </p:tgtEl>
                                        <p:attrNameLst>
                                          <p:attrName>style.visibility</p:attrName>
                                        </p:attrNameLst>
                                      </p:cBhvr>
                                      <p:to>
                                        <p:strVal val="visible"/>
                                      </p:to>
                                    </p:set>
                                    <p:animEffect transition="in" filter="fade">
                                      <p:cBhvr>
                                        <p:cTn id="510" dur="50"/>
                                        <p:tgtEl>
                                          <p:spTgt spid="440"/>
                                        </p:tgtEl>
                                      </p:cBhvr>
                                    </p:animEffect>
                                  </p:childTnLst>
                                </p:cTn>
                              </p:par>
                            </p:childTnLst>
                          </p:cTn>
                        </p:par>
                        <p:par>
                          <p:cTn id="511" fill="hold">
                            <p:stCondLst>
                              <p:cond delay="1800"/>
                            </p:stCondLst>
                            <p:childTnLst>
                              <p:par>
                                <p:cTn id="512" presetID="10" presetClass="entr" presetSubtype="0" fill="hold" nodeType="afterEffect">
                                  <p:stCondLst>
                                    <p:cond delay="0"/>
                                  </p:stCondLst>
                                  <p:childTnLst>
                                    <p:set>
                                      <p:cBhvr>
                                        <p:cTn id="513" dur="1" fill="hold">
                                          <p:stCondLst>
                                            <p:cond delay="0"/>
                                          </p:stCondLst>
                                        </p:cTn>
                                        <p:tgtEl>
                                          <p:spTgt spid="434"/>
                                        </p:tgtEl>
                                        <p:attrNameLst>
                                          <p:attrName>style.visibility</p:attrName>
                                        </p:attrNameLst>
                                      </p:cBhvr>
                                      <p:to>
                                        <p:strVal val="visible"/>
                                      </p:to>
                                    </p:set>
                                    <p:animEffect transition="in" filter="fade">
                                      <p:cBhvr>
                                        <p:cTn id="514" dur="50"/>
                                        <p:tgtEl>
                                          <p:spTgt spid="434"/>
                                        </p:tgtEl>
                                      </p:cBhvr>
                                    </p:animEffect>
                                  </p:childTnLst>
                                </p:cTn>
                              </p:par>
                            </p:childTnLst>
                          </p:cTn>
                        </p:par>
                        <p:par>
                          <p:cTn id="515" fill="hold">
                            <p:stCondLst>
                              <p:cond delay="1850"/>
                            </p:stCondLst>
                            <p:childTnLst>
                              <p:par>
                                <p:cTn id="516" presetID="10" presetClass="entr" presetSubtype="0" fill="hold" nodeType="afterEffect">
                                  <p:stCondLst>
                                    <p:cond delay="0"/>
                                  </p:stCondLst>
                                  <p:childTnLst>
                                    <p:set>
                                      <p:cBhvr>
                                        <p:cTn id="517" dur="1" fill="hold">
                                          <p:stCondLst>
                                            <p:cond delay="0"/>
                                          </p:stCondLst>
                                        </p:cTn>
                                        <p:tgtEl>
                                          <p:spTgt spid="416"/>
                                        </p:tgtEl>
                                        <p:attrNameLst>
                                          <p:attrName>style.visibility</p:attrName>
                                        </p:attrNameLst>
                                      </p:cBhvr>
                                      <p:to>
                                        <p:strVal val="visible"/>
                                      </p:to>
                                    </p:set>
                                    <p:animEffect transition="in" filter="fade">
                                      <p:cBhvr>
                                        <p:cTn id="518" dur="50"/>
                                        <p:tgtEl>
                                          <p:spTgt spid="416"/>
                                        </p:tgtEl>
                                      </p:cBhvr>
                                    </p:animEffect>
                                  </p:childTnLst>
                                </p:cTn>
                              </p:par>
                            </p:childTnLst>
                          </p:cTn>
                        </p:par>
                        <p:par>
                          <p:cTn id="519" fill="hold">
                            <p:stCondLst>
                              <p:cond delay="1900"/>
                            </p:stCondLst>
                            <p:childTnLst>
                              <p:par>
                                <p:cTn id="520" presetID="10" presetClass="entr" presetSubtype="0" fill="hold" nodeType="afterEffect">
                                  <p:stCondLst>
                                    <p:cond delay="0"/>
                                  </p:stCondLst>
                                  <p:childTnLst>
                                    <p:set>
                                      <p:cBhvr>
                                        <p:cTn id="521" dur="1" fill="hold">
                                          <p:stCondLst>
                                            <p:cond delay="0"/>
                                          </p:stCondLst>
                                        </p:cTn>
                                        <p:tgtEl>
                                          <p:spTgt spid="80"/>
                                        </p:tgtEl>
                                        <p:attrNameLst>
                                          <p:attrName>style.visibility</p:attrName>
                                        </p:attrNameLst>
                                      </p:cBhvr>
                                      <p:to>
                                        <p:strVal val="visible"/>
                                      </p:to>
                                    </p:set>
                                    <p:animEffect transition="in" filter="fade">
                                      <p:cBhvr>
                                        <p:cTn id="522" dur="50"/>
                                        <p:tgtEl>
                                          <p:spTgt spid="80"/>
                                        </p:tgtEl>
                                      </p:cBhvr>
                                    </p:animEffect>
                                  </p:childTnLst>
                                </p:cTn>
                              </p:par>
                            </p:childTnLst>
                          </p:cTn>
                        </p:par>
                        <p:par>
                          <p:cTn id="523" fill="hold">
                            <p:stCondLst>
                              <p:cond delay="1950"/>
                            </p:stCondLst>
                            <p:childTnLst>
                              <p:par>
                                <p:cTn id="524" presetID="10" presetClass="entr" presetSubtype="0" fill="hold" nodeType="afterEffect">
                                  <p:stCondLst>
                                    <p:cond delay="0"/>
                                  </p:stCondLst>
                                  <p:childTnLst>
                                    <p:set>
                                      <p:cBhvr>
                                        <p:cTn id="525" dur="1" fill="hold">
                                          <p:stCondLst>
                                            <p:cond delay="0"/>
                                          </p:stCondLst>
                                        </p:cTn>
                                        <p:tgtEl>
                                          <p:spTgt spid="68"/>
                                        </p:tgtEl>
                                        <p:attrNameLst>
                                          <p:attrName>style.visibility</p:attrName>
                                        </p:attrNameLst>
                                      </p:cBhvr>
                                      <p:to>
                                        <p:strVal val="visible"/>
                                      </p:to>
                                    </p:set>
                                    <p:animEffect transition="in" filter="fade">
                                      <p:cBhvr>
                                        <p:cTn id="526" dur="50"/>
                                        <p:tgtEl>
                                          <p:spTgt spid="68"/>
                                        </p:tgtEl>
                                      </p:cBhvr>
                                    </p:animEffect>
                                  </p:childTnLst>
                                </p:cTn>
                              </p:par>
                            </p:childTnLst>
                          </p:cTn>
                        </p:par>
                        <p:par>
                          <p:cTn id="527" fill="hold">
                            <p:stCondLst>
                              <p:cond delay="2000"/>
                            </p:stCondLst>
                            <p:childTnLst>
                              <p:par>
                                <p:cTn id="528" presetID="10" presetClass="entr" presetSubtype="0" fill="hold" nodeType="afterEffect">
                                  <p:stCondLst>
                                    <p:cond delay="0"/>
                                  </p:stCondLst>
                                  <p:childTnLst>
                                    <p:set>
                                      <p:cBhvr>
                                        <p:cTn id="529" dur="1" fill="hold">
                                          <p:stCondLst>
                                            <p:cond delay="0"/>
                                          </p:stCondLst>
                                        </p:cTn>
                                        <p:tgtEl>
                                          <p:spTgt spid="62"/>
                                        </p:tgtEl>
                                        <p:attrNameLst>
                                          <p:attrName>style.visibility</p:attrName>
                                        </p:attrNameLst>
                                      </p:cBhvr>
                                      <p:to>
                                        <p:strVal val="visible"/>
                                      </p:to>
                                    </p:set>
                                    <p:animEffect transition="in" filter="fade">
                                      <p:cBhvr>
                                        <p:cTn id="530" dur="50"/>
                                        <p:tgtEl>
                                          <p:spTgt spid="62"/>
                                        </p:tgtEl>
                                      </p:cBhvr>
                                    </p:animEffect>
                                  </p:childTnLst>
                                </p:cTn>
                              </p:par>
                            </p:childTnLst>
                          </p:cTn>
                        </p:par>
                        <p:par>
                          <p:cTn id="531" fill="hold">
                            <p:stCondLst>
                              <p:cond delay="2050"/>
                            </p:stCondLst>
                            <p:childTnLst>
                              <p:par>
                                <p:cTn id="532" presetID="10" presetClass="entr" presetSubtype="0" fill="hold" nodeType="afterEffect">
                                  <p:stCondLst>
                                    <p:cond delay="0"/>
                                  </p:stCondLst>
                                  <p:childTnLst>
                                    <p:set>
                                      <p:cBhvr>
                                        <p:cTn id="533" dur="1" fill="hold">
                                          <p:stCondLst>
                                            <p:cond delay="0"/>
                                          </p:stCondLst>
                                        </p:cTn>
                                        <p:tgtEl>
                                          <p:spTgt spid="395"/>
                                        </p:tgtEl>
                                        <p:attrNameLst>
                                          <p:attrName>style.visibility</p:attrName>
                                        </p:attrNameLst>
                                      </p:cBhvr>
                                      <p:to>
                                        <p:strVal val="visible"/>
                                      </p:to>
                                    </p:set>
                                    <p:animEffect transition="in" filter="fade">
                                      <p:cBhvr>
                                        <p:cTn id="534" dur="50"/>
                                        <p:tgtEl>
                                          <p:spTgt spid="395"/>
                                        </p:tgtEl>
                                      </p:cBhvr>
                                    </p:animEffect>
                                  </p:childTnLst>
                                </p:cTn>
                              </p:par>
                            </p:childTnLst>
                          </p:cTn>
                        </p:par>
                        <p:par>
                          <p:cTn id="535" fill="hold">
                            <p:stCondLst>
                              <p:cond delay="2100"/>
                            </p:stCondLst>
                            <p:childTnLst>
                              <p:par>
                                <p:cTn id="536" presetID="10" presetClass="entr" presetSubtype="0" fill="hold" nodeType="afterEffect">
                                  <p:stCondLst>
                                    <p:cond delay="0"/>
                                  </p:stCondLst>
                                  <p:childTnLst>
                                    <p:set>
                                      <p:cBhvr>
                                        <p:cTn id="537" dur="1" fill="hold">
                                          <p:stCondLst>
                                            <p:cond delay="0"/>
                                          </p:stCondLst>
                                        </p:cTn>
                                        <p:tgtEl>
                                          <p:spTgt spid="389"/>
                                        </p:tgtEl>
                                        <p:attrNameLst>
                                          <p:attrName>style.visibility</p:attrName>
                                        </p:attrNameLst>
                                      </p:cBhvr>
                                      <p:to>
                                        <p:strVal val="visible"/>
                                      </p:to>
                                    </p:set>
                                    <p:animEffect transition="in" filter="fade">
                                      <p:cBhvr>
                                        <p:cTn id="538" dur="50"/>
                                        <p:tgtEl>
                                          <p:spTgt spid="389"/>
                                        </p:tgtEl>
                                      </p:cBhvr>
                                    </p:animEffect>
                                  </p:childTnLst>
                                </p:cTn>
                              </p:par>
                            </p:childTnLst>
                          </p:cTn>
                        </p:par>
                        <p:par>
                          <p:cTn id="539" fill="hold">
                            <p:stCondLst>
                              <p:cond delay="2150"/>
                            </p:stCondLst>
                            <p:childTnLst>
                              <p:par>
                                <p:cTn id="540" presetID="10" presetClass="entr" presetSubtype="0" fill="hold" nodeType="afterEffect">
                                  <p:stCondLst>
                                    <p:cond delay="0"/>
                                  </p:stCondLst>
                                  <p:childTnLst>
                                    <p:set>
                                      <p:cBhvr>
                                        <p:cTn id="541" dur="1" fill="hold">
                                          <p:stCondLst>
                                            <p:cond delay="0"/>
                                          </p:stCondLst>
                                        </p:cTn>
                                        <p:tgtEl>
                                          <p:spTgt spid="383"/>
                                        </p:tgtEl>
                                        <p:attrNameLst>
                                          <p:attrName>style.visibility</p:attrName>
                                        </p:attrNameLst>
                                      </p:cBhvr>
                                      <p:to>
                                        <p:strVal val="visible"/>
                                      </p:to>
                                    </p:set>
                                    <p:animEffect transition="in" filter="fade">
                                      <p:cBhvr>
                                        <p:cTn id="542" dur="50"/>
                                        <p:tgtEl>
                                          <p:spTgt spid="383"/>
                                        </p:tgtEl>
                                      </p:cBhvr>
                                    </p:animEffect>
                                  </p:childTnLst>
                                </p:cTn>
                              </p:par>
                            </p:childTnLst>
                          </p:cTn>
                        </p:par>
                        <p:par>
                          <p:cTn id="543" fill="hold">
                            <p:stCondLst>
                              <p:cond delay="2200"/>
                            </p:stCondLst>
                            <p:childTnLst>
                              <p:par>
                                <p:cTn id="544" presetID="10" presetClass="entr" presetSubtype="0" fill="hold" nodeType="afterEffect">
                                  <p:stCondLst>
                                    <p:cond delay="0"/>
                                  </p:stCondLst>
                                  <p:childTnLst>
                                    <p:set>
                                      <p:cBhvr>
                                        <p:cTn id="545" dur="1" fill="hold">
                                          <p:stCondLst>
                                            <p:cond delay="0"/>
                                          </p:stCondLst>
                                        </p:cTn>
                                        <p:tgtEl>
                                          <p:spTgt spid="377"/>
                                        </p:tgtEl>
                                        <p:attrNameLst>
                                          <p:attrName>style.visibility</p:attrName>
                                        </p:attrNameLst>
                                      </p:cBhvr>
                                      <p:to>
                                        <p:strVal val="visible"/>
                                      </p:to>
                                    </p:set>
                                    <p:animEffect transition="in" filter="fade">
                                      <p:cBhvr>
                                        <p:cTn id="546" dur="50"/>
                                        <p:tgtEl>
                                          <p:spTgt spid="377"/>
                                        </p:tgtEl>
                                      </p:cBhvr>
                                    </p:animEffect>
                                  </p:childTnLst>
                                </p:cTn>
                              </p:par>
                            </p:childTnLst>
                          </p:cTn>
                        </p:par>
                        <p:par>
                          <p:cTn id="547" fill="hold">
                            <p:stCondLst>
                              <p:cond delay="2250"/>
                            </p:stCondLst>
                            <p:childTnLst>
                              <p:par>
                                <p:cTn id="548" presetID="10" presetClass="entr" presetSubtype="0" fill="hold" nodeType="afterEffect">
                                  <p:stCondLst>
                                    <p:cond delay="0"/>
                                  </p:stCondLst>
                                  <p:childTnLst>
                                    <p:set>
                                      <p:cBhvr>
                                        <p:cTn id="549" dur="1" fill="hold">
                                          <p:stCondLst>
                                            <p:cond delay="0"/>
                                          </p:stCondLst>
                                        </p:cTn>
                                        <p:tgtEl>
                                          <p:spTgt spid="425"/>
                                        </p:tgtEl>
                                        <p:attrNameLst>
                                          <p:attrName>style.visibility</p:attrName>
                                        </p:attrNameLst>
                                      </p:cBhvr>
                                      <p:to>
                                        <p:strVal val="visible"/>
                                      </p:to>
                                    </p:set>
                                    <p:animEffect transition="in" filter="fade">
                                      <p:cBhvr>
                                        <p:cTn id="550" dur="50"/>
                                        <p:tgtEl>
                                          <p:spTgt spid="425"/>
                                        </p:tgtEl>
                                      </p:cBhvr>
                                    </p:animEffect>
                                  </p:childTnLst>
                                </p:cTn>
                              </p:par>
                            </p:childTnLst>
                          </p:cTn>
                        </p:par>
                        <p:par>
                          <p:cTn id="551" fill="hold">
                            <p:stCondLst>
                              <p:cond delay="2300"/>
                            </p:stCondLst>
                            <p:childTnLst>
                              <p:par>
                                <p:cTn id="552" presetID="10" presetClass="entr" presetSubtype="0" fill="hold" nodeType="afterEffect">
                                  <p:stCondLst>
                                    <p:cond delay="0"/>
                                  </p:stCondLst>
                                  <p:childTnLst>
                                    <p:set>
                                      <p:cBhvr>
                                        <p:cTn id="553" dur="1" fill="hold">
                                          <p:stCondLst>
                                            <p:cond delay="0"/>
                                          </p:stCondLst>
                                        </p:cTn>
                                        <p:tgtEl>
                                          <p:spTgt spid="419"/>
                                        </p:tgtEl>
                                        <p:attrNameLst>
                                          <p:attrName>style.visibility</p:attrName>
                                        </p:attrNameLst>
                                      </p:cBhvr>
                                      <p:to>
                                        <p:strVal val="visible"/>
                                      </p:to>
                                    </p:set>
                                    <p:animEffect transition="in" filter="fade">
                                      <p:cBhvr>
                                        <p:cTn id="554" dur="50"/>
                                        <p:tgtEl>
                                          <p:spTgt spid="419"/>
                                        </p:tgtEl>
                                      </p:cBhvr>
                                    </p:animEffect>
                                  </p:childTnLst>
                                </p:cTn>
                              </p:par>
                            </p:childTnLst>
                          </p:cTn>
                        </p:par>
                        <p:par>
                          <p:cTn id="555" fill="hold">
                            <p:stCondLst>
                              <p:cond delay="2350"/>
                            </p:stCondLst>
                            <p:childTnLst>
                              <p:par>
                                <p:cTn id="556" presetID="10" presetClass="entr" presetSubtype="0" fill="hold" nodeType="afterEffect">
                                  <p:stCondLst>
                                    <p:cond delay="0"/>
                                  </p:stCondLst>
                                  <p:childTnLst>
                                    <p:set>
                                      <p:cBhvr>
                                        <p:cTn id="557" dur="1" fill="hold">
                                          <p:stCondLst>
                                            <p:cond delay="0"/>
                                          </p:stCondLst>
                                        </p:cTn>
                                        <p:tgtEl>
                                          <p:spTgt spid="371"/>
                                        </p:tgtEl>
                                        <p:attrNameLst>
                                          <p:attrName>style.visibility</p:attrName>
                                        </p:attrNameLst>
                                      </p:cBhvr>
                                      <p:to>
                                        <p:strVal val="visible"/>
                                      </p:to>
                                    </p:set>
                                    <p:animEffect transition="in" filter="fade">
                                      <p:cBhvr>
                                        <p:cTn id="558" dur="50"/>
                                        <p:tgtEl>
                                          <p:spTgt spid="371"/>
                                        </p:tgtEl>
                                      </p:cBhvr>
                                    </p:animEffect>
                                  </p:childTnLst>
                                </p:cTn>
                              </p:par>
                            </p:childTnLst>
                          </p:cTn>
                        </p:par>
                        <p:par>
                          <p:cTn id="559" fill="hold">
                            <p:stCondLst>
                              <p:cond delay="2400"/>
                            </p:stCondLst>
                            <p:childTnLst>
                              <p:par>
                                <p:cTn id="560" presetID="10" presetClass="entr" presetSubtype="0" fill="hold" nodeType="afterEffect">
                                  <p:stCondLst>
                                    <p:cond delay="0"/>
                                  </p:stCondLst>
                                  <p:childTnLst>
                                    <p:set>
                                      <p:cBhvr>
                                        <p:cTn id="561" dur="1" fill="hold">
                                          <p:stCondLst>
                                            <p:cond delay="0"/>
                                          </p:stCondLst>
                                        </p:cTn>
                                        <p:tgtEl>
                                          <p:spTgt spid="365"/>
                                        </p:tgtEl>
                                        <p:attrNameLst>
                                          <p:attrName>style.visibility</p:attrName>
                                        </p:attrNameLst>
                                      </p:cBhvr>
                                      <p:to>
                                        <p:strVal val="visible"/>
                                      </p:to>
                                    </p:set>
                                    <p:animEffect transition="in" filter="fade">
                                      <p:cBhvr>
                                        <p:cTn id="562" dur="50"/>
                                        <p:tgtEl>
                                          <p:spTgt spid="365"/>
                                        </p:tgtEl>
                                      </p:cBhvr>
                                    </p:animEffect>
                                  </p:childTnLst>
                                </p:cTn>
                              </p:par>
                            </p:childTnLst>
                          </p:cTn>
                        </p:par>
                        <p:par>
                          <p:cTn id="563" fill="hold">
                            <p:stCondLst>
                              <p:cond delay="2450"/>
                            </p:stCondLst>
                            <p:childTnLst>
                              <p:par>
                                <p:cTn id="564" presetID="10" presetClass="entr" presetSubtype="0" fill="hold" nodeType="afterEffect">
                                  <p:stCondLst>
                                    <p:cond delay="0"/>
                                  </p:stCondLst>
                                  <p:childTnLst>
                                    <p:set>
                                      <p:cBhvr>
                                        <p:cTn id="565" dur="1" fill="hold">
                                          <p:stCondLst>
                                            <p:cond delay="0"/>
                                          </p:stCondLst>
                                        </p:cTn>
                                        <p:tgtEl>
                                          <p:spTgt spid="359"/>
                                        </p:tgtEl>
                                        <p:attrNameLst>
                                          <p:attrName>style.visibility</p:attrName>
                                        </p:attrNameLst>
                                      </p:cBhvr>
                                      <p:to>
                                        <p:strVal val="visible"/>
                                      </p:to>
                                    </p:set>
                                    <p:animEffect transition="in" filter="fade">
                                      <p:cBhvr>
                                        <p:cTn id="566" dur="50"/>
                                        <p:tgtEl>
                                          <p:spTgt spid="359"/>
                                        </p:tgtEl>
                                      </p:cBhvr>
                                    </p:animEffect>
                                  </p:childTnLst>
                                </p:cTn>
                              </p:par>
                            </p:childTnLst>
                          </p:cTn>
                        </p:par>
                        <p:par>
                          <p:cTn id="567" fill="hold">
                            <p:stCondLst>
                              <p:cond delay="2500"/>
                            </p:stCondLst>
                            <p:childTnLst>
                              <p:par>
                                <p:cTn id="568" presetID="10" presetClass="entr" presetSubtype="0" fill="hold" nodeType="afterEffect">
                                  <p:stCondLst>
                                    <p:cond delay="0"/>
                                  </p:stCondLst>
                                  <p:childTnLst>
                                    <p:set>
                                      <p:cBhvr>
                                        <p:cTn id="569" dur="1" fill="hold">
                                          <p:stCondLst>
                                            <p:cond delay="0"/>
                                          </p:stCondLst>
                                        </p:cTn>
                                        <p:tgtEl>
                                          <p:spTgt spid="353"/>
                                        </p:tgtEl>
                                        <p:attrNameLst>
                                          <p:attrName>style.visibility</p:attrName>
                                        </p:attrNameLst>
                                      </p:cBhvr>
                                      <p:to>
                                        <p:strVal val="visible"/>
                                      </p:to>
                                    </p:set>
                                    <p:animEffect transition="in" filter="fade">
                                      <p:cBhvr>
                                        <p:cTn id="570" dur="50"/>
                                        <p:tgtEl>
                                          <p:spTgt spid="353"/>
                                        </p:tgtEl>
                                      </p:cBhvr>
                                    </p:animEffect>
                                  </p:childTnLst>
                                </p:cTn>
                              </p:par>
                            </p:childTnLst>
                          </p:cTn>
                        </p:par>
                        <p:par>
                          <p:cTn id="571" fill="hold">
                            <p:stCondLst>
                              <p:cond delay="2550"/>
                            </p:stCondLst>
                            <p:childTnLst>
                              <p:par>
                                <p:cTn id="572" presetID="10" presetClass="entr" presetSubtype="0" fill="hold" nodeType="afterEffect">
                                  <p:stCondLst>
                                    <p:cond delay="0"/>
                                  </p:stCondLst>
                                  <p:childTnLst>
                                    <p:set>
                                      <p:cBhvr>
                                        <p:cTn id="573" dur="1" fill="hold">
                                          <p:stCondLst>
                                            <p:cond delay="0"/>
                                          </p:stCondLst>
                                        </p:cTn>
                                        <p:tgtEl>
                                          <p:spTgt spid="347"/>
                                        </p:tgtEl>
                                        <p:attrNameLst>
                                          <p:attrName>style.visibility</p:attrName>
                                        </p:attrNameLst>
                                      </p:cBhvr>
                                      <p:to>
                                        <p:strVal val="visible"/>
                                      </p:to>
                                    </p:set>
                                    <p:animEffect transition="in" filter="fade">
                                      <p:cBhvr>
                                        <p:cTn id="574" dur="50"/>
                                        <p:tgtEl>
                                          <p:spTgt spid="347"/>
                                        </p:tgtEl>
                                      </p:cBhvr>
                                    </p:animEffect>
                                  </p:childTnLst>
                                </p:cTn>
                              </p:par>
                            </p:childTnLst>
                          </p:cTn>
                        </p:par>
                        <p:par>
                          <p:cTn id="575" fill="hold">
                            <p:stCondLst>
                              <p:cond delay="2600"/>
                            </p:stCondLst>
                            <p:childTnLst>
                              <p:par>
                                <p:cTn id="576" presetID="10" presetClass="entr" presetSubtype="0" fill="hold" nodeType="afterEffect">
                                  <p:stCondLst>
                                    <p:cond delay="0"/>
                                  </p:stCondLst>
                                  <p:childTnLst>
                                    <p:set>
                                      <p:cBhvr>
                                        <p:cTn id="577" dur="1" fill="hold">
                                          <p:stCondLst>
                                            <p:cond delay="0"/>
                                          </p:stCondLst>
                                        </p:cTn>
                                        <p:tgtEl>
                                          <p:spTgt spid="341"/>
                                        </p:tgtEl>
                                        <p:attrNameLst>
                                          <p:attrName>style.visibility</p:attrName>
                                        </p:attrNameLst>
                                      </p:cBhvr>
                                      <p:to>
                                        <p:strVal val="visible"/>
                                      </p:to>
                                    </p:set>
                                    <p:animEffect transition="in" filter="fade">
                                      <p:cBhvr>
                                        <p:cTn id="578" dur="50"/>
                                        <p:tgtEl>
                                          <p:spTgt spid="341"/>
                                        </p:tgtEl>
                                      </p:cBhvr>
                                    </p:animEffect>
                                  </p:childTnLst>
                                </p:cTn>
                              </p:par>
                            </p:childTnLst>
                          </p:cTn>
                        </p:par>
                        <p:par>
                          <p:cTn id="579" fill="hold">
                            <p:stCondLst>
                              <p:cond delay="2650"/>
                            </p:stCondLst>
                            <p:childTnLst>
                              <p:par>
                                <p:cTn id="580" presetID="10" presetClass="entr" presetSubtype="0" fill="hold" nodeType="afterEffect">
                                  <p:stCondLst>
                                    <p:cond delay="0"/>
                                  </p:stCondLst>
                                  <p:childTnLst>
                                    <p:set>
                                      <p:cBhvr>
                                        <p:cTn id="581" dur="1" fill="hold">
                                          <p:stCondLst>
                                            <p:cond delay="0"/>
                                          </p:stCondLst>
                                        </p:cTn>
                                        <p:tgtEl>
                                          <p:spTgt spid="335"/>
                                        </p:tgtEl>
                                        <p:attrNameLst>
                                          <p:attrName>style.visibility</p:attrName>
                                        </p:attrNameLst>
                                      </p:cBhvr>
                                      <p:to>
                                        <p:strVal val="visible"/>
                                      </p:to>
                                    </p:set>
                                    <p:animEffect transition="in" filter="fade">
                                      <p:cBhvr>
                                        <p:cTn id="582" dur="50"/>
                                        <p:tgtEl>
                                          <p:spTgt spid="335"/>
                                        </p:tgtEl>
                                      </p:cBhvr>
                                    </p:animEffect>
                                  </p:childTnLst>
                                </p:cTn>
                              </p:par>
                            </p:childTnLst>
                          </p:cTn>
                        </p:par>
                        <p:par>
                          <p:cTn id="583" fill="hold">
                            <p:stCondLst>
                              <p:cond delay="2700"/>
                            </p:stCondLst>
                            <p:childTnLst>
                              <p:par>
                                <p:cTn id="584" presetID="10" presetClass="entr" presetSubtype="0" fill="hold" nodeType="afterEffect">
                                  <p:stCondLst>
                                    <p:cond delay="0"/>
                                  </p:stCondLst>
                                  <p:childTnLst>
                                    <p:set>
                                      <p:cBhvr>
                                        <p:cTn id="585" dur="1" fill="hold">
                                          <p:stCondLst>
                                            <p:cond delay="0"/>
                                          </p:stCondLst>
                                        </p:cTn>
                                        <p:tgtEl>
                                          <p:spTgt spid="329"/>
                                        </p:tgtEl>
                                        <p:attrNameLst>
                                          <p:attrName>style.visibility</p:attrName>
                                        </p:attrNameLst>
                                      </p:cBhvr>
                                      <p:to>
                                        <p:strVal val="visible"/>
                                      </p:to>
                                    </p:set>
                                    <p:animEffect transition="in" filter="fade">
                                      <p:cBhvr>
                                        <p:cTn id="586" dur="50"/>
                                        <p:tgtEl>
                                          <p:spTgt spid="329"/>
                                        </p:tgtEl>
                                      </p:cBhvr>
                                    </p:animEffect>
                                  </p:childTnLst>
                                </p:cTn>
                              </p:par>
                            </p:childTnLst>
                          </p:cTn>
                        </p:par>
                        <p:par>
                          <p:cTn id="587" fill="hold">
                            <p:stCondLst>
                              <p:cond delay="2750"/>
                            </p:stCondLst>
                            <p:childTnLst>
                              <p:par>
                                <p:cTn id="588" presetID="10" presetClass="entr" presetSubtype="0" fill="hold" nodeType="afterEffect">
                                  <p:stCondLst>
                                    <p:cond delay="0"/>
                                  </p:stCondLst>
                                  <p:childTnLst>
                                    <p:set>
                                      <p:cBhvr>
                                        <p:cTn id="589" dur="1" fill="hold">
                                          <p:stCondLst>
                                            <p:cond delay="0"/>
                                          </p:stCondLst>
                                        </p:cTn>
                                        <p:tgtEl>
                                          <p:spTgt spid="323"/>
                                        </p:tgtEl>
                                        <p:attrNameLst>
                                          <p:attrName>style.visibility</p:attrName>
                                        </p:attrNameLst>
                                      </p:cBhvr>
                                      <p:to>
                                        <p:strVal val="visible"/>
                                      </p:to>
                                    </p:set>
                                    <p:animEffect transition="in" filter="fade">
                                      <p:cBhvr>
                                        <p:cTn id="590" dur="50"/>
                                        <p:tgtEl>
                                          <p:spTgt spid="323"/>
                                        </p:tgtEl>
                                      </p:cBhvr>
                                    </p:animEffect>
                                  </p:childTnLst>
                                </p:cTn>
                              </p:par>
                            </p:childTnLst>
                          </p:cTn>
                        </p:par>
                        <p:par>
                          <p:cTn id="591" fill="hold">
                            <p:stCondLst>
                              <p:cond delay="2800"/>
                            </p:stCondLst>
                            <p:childTnLst>
                              <p:par>
                                <p:cTn id="592" presetID="10" presetClass="entr" presetSubtype="0" fill="hold" nodeType="afterEffect">
                                  <p:stCondLst>
                                    <p:cond delay="0"/>
                                  </p:stCondLst>
                                  <p:childTnLst>
                                    <p:set>
                                      <p:cBhvr>
                                        <p:cTn id="593" dur="1" fill="hold">
                                          <p:stCondLst>
                                            <p:cond delay="0"/>
                                          </p:stCondLst>
                                        </p:cTn>
                                        <p:tgtEl>
                                          <p:spTgt spid="317"/>
                                        </p:tgtEl>
                                        <p:attrNameLst>
                                          <p:attrName>style.visibility</p:attrName>
                                        </p:attrNameLst>
                                      </p:cBhvr>
                                      <p:to>
                                        <p:strVal val="visible"/>
                                      </p:to>
                                    </p:set>
                                    <p:animEffect transition="in" filter="fade">
                                      <p:cBhvr>
                                        <p:cTn id="594" dur="50"/>
                                        <p:tgtEl>
                                          <p:spTgt spid="317"/>
                                        </p:tgtEl>
                                      </p:cBhvr>
                                    </p:animEffect>
                                  </p:childTnLst>
                                </p:cTn>
                              </p:par>
                            </p:childTnLst>
                          </p:cTn>
                        </p:par>
                        <p:par>
                          <p:cTn id="595" fill="hold">
                            <p:stCondLst>
                              <p:cond delay="2850"/>
                            </p:stCondLst>
                            <p:childTnLst>
                              <p:par>
                                <p:cTn id="596" presetID="10" presetClass="entr" presetSubtype="0" fill="hold" nodeType="afterEffect">
                                  <p:stCondLst>
                                    <p:cond delay="0"/>
                                  </p:stCondLst>
                                  <p:childTnLst>
                                    <p:set>
                                      <p:cBhvr>
                                        <p:cTn id="597" dur="1" fill="hold">
                                          <p:stCondLst>
                                            <p:cond delay="0"/>
                                          </p:stCondLst>
                                        </p:cTn>
                                        <p:tgtEl>
                                          <p:spTgt spid="311"/>
                                        </p:tgtEl>
                                        <p:attrNameLst>
                                          <p:attrName>style.visibility</p:attrName>
                                        </p:attrNameLst>
                                      </p:cBhvr>
                                      <p:to>
                                        <p:strVal val="visible"/>
                                      </p:to>
                                    </p:set>
                                    <p:animEffect transition="in" filter="fade">
                                      <p:cBhvr>
                                        <p:cTn id="598" dur="50"/>
                                        <p:tgtEl>
                                          <p:spTgt spid="311"/>
                                        </p:tgtEl>
                                      </p:cBhvr>
                                    </p:animEffect>
                                  </p:childTnLst>
                                </p:cTn>
                              </p:par>
                            </p:childTnLst>
                          </p:cTn>
                        </p:par>
                        <p:par>
                          <p:cTn id="599" fill="hold">
                            <p:stCondLst>
                              <p:cond delay="2900"/>
                            </p:stCondLst>
                            <p:childTnLst>
                              <p:par>
                                <p:cTn id="600" presetID="10" presetClass="entr" presetSubtype="0" fill="hold" nodeType="afterEffect">
                                  <p:stCondLst>
                                    <p:cond delay="0"/>
                                  </p:stCondLst>
                                  <p:childTnLst>
                                    <p:set>
                                      <p:cBhvr>
                                        <p:cTn id="601" dur="1" fill="hold">
                                          <p:stCondLst>
                                            <p:cond delay="0"/>
                                          </p:stCondLst>
                                        </p:cTn>
                                        <p:tgtEl>
                                          <p:spTgt spid="560"/>
                                        </p:tgtEl>
                                        <p:attrNameLst>
                                          <p:attrName>style.visibility</p:attrName>
                                        </p:attrNameLst>
                                      </p:cBhvr>
                                      <p:to>
                                        <p:strVal val="visible"/>
                                      </p:to>
                                    </p:set>
                                    <p:animEffect transition="in" filter="fade">
                                      <p:cBhvr>
                                        <p:cTn id="602" dur="50"/>
                                        <p:tgtEl>
                                          <p:spTgt spid="560"/>
                                        </p:tgtEl>
                                      </p:cBhvr>
                                    </p:animEffect>
                                  </p:childTnLst>
                                </p:cTn>
                              </p:par>
                            </p:childTnLst>
                          </p:cTn>
                        </p:par>
                        <p:par>
                          <p:cTn id="603" fill="hold">
                            <p:stCondLst>
                              <p:cond delay="2950"/>
                            </p:stCondLst>
                            <p:childTnLst>
                              <p:par>
                                <p:cTn id="604" presetID="10" presetClass="entr" presetSubtype="0" fill="hold" nodeType="afterEffect">
                                  <p:stCondLst>
                                    <p:cond delay="0"/>
                                  </p:stCondLst>
                                  <p:childTnLst>
                                    <p:set>
                                      <p:cBhvr>
                                        <p:cTn id="605" dur="1" fill="hold">
                                          <p:stCondLst>
                                            <p:cond delay="0"/>
                                          </p:stCondLst>
                                        </p:cTn>
                                        <p:tgtEl>
                                          <p:spTgt spid="554"/>
                                        </p:tgtEl>
                                        <p:attrNameLst>
                                          <p:attrName>style.visibility</p:attrName>
                                        </p:attrNameLst>
                                      </p:cBhvr>
                                      <p:to>
                                        <p:strVal val="visible"/>
                                      </p:to>
                                    </p:set>
                                    <p:animEffect transition="in" filter="fade">
                                      <p:cBhvr>
                                        <p:cTn id="606" dur="50"/>
                                        <p:tgtEl>
                                          <p:spTgt spid="554"/>
                                        </p:tgtEl>
                                      </p:cBhvr>
                                    </p:animEffect>
                                  </p:childTnLst>
                                </p:cTn>
                              </p:par>
                            </p:childTnLst>
                          </p:cTn>
                        </p:par>
                        <p:par>
                          <p:cTn id="607" fill="hold">
                            <p:stCondLst>
                              <p:cond delay="3000"/>
                            </p:stCondLst>
                            <p:childTnLst>
                              <p:par>
                                <p:cTn id="608" presetID="10" presetClass="entr" presetSubtype="0" fill="hold" nodeType="afterEffect">
                                  <p:stCondLst>
                                    <p:cond delay="0"/>
                                  </p:stCondLst>
                                  <p:childTnLst>
                                    <p:set>
                                      <p:cBhvr>
                                        <p:cTn id="609" dur="1" fill="hold">
                                          <p:stCondLst>
                                            <p:cond delay="0"/>
                                          </p:stCondLst>
                                        </p:cTn>
                                        <p:tgtEl>
                                          <p:spTgt spid="545"/>
                                        </p:tgtEl>
                                        <p:attrNameLst>
                                          <p:attrName>style.visibility</p:attrName>
                                        </p:attrNameLst>
                                      </p:cBhvr>
                                      <p:to>
                                        <p:strVal val="visible"/>
                                      </p:to>
                                    </p:set>
                                    <p:animEffect transition="in" filter="fade">
                                      <p:cBhvr>
                                        <p:cTn id="610" dur="50"/>
                                        <p:tgtEl>
                                          <p:spTgt spid="545"/>
                                        </p:tgtEl>
                                      </p:cBhvr>
                                    </p:animEffect>
                                  </p:childTnLst>
                                </p:cTn>
                              </p:par>
                            </p:childTnLst>
                          </p:cTn>
                        </p:par>
                        <p:par>
                          <p:cTn id="611" fill="hold">
                            <p:stCondLst>
                              <p:cond delay="3050"/>
                            </p:stCondLst>
                            <p:childTnLst>
                              <p:par>
                                <p:cTn id="612" presetID="10" presetClass="entr" presetSubtype="0" fill="hold" nodeType="afterEffect">
                                  <p:stCondLst>
                                    <p:cond delay="0"/>
                                  </p:stCondLst>
                                  <p:childTnLst>
                                    <p:set>
                                      <p:cBhvr>
                                        <p:cTn id="613" dur="1" fill="hold">
                                          <p:stCondLst>
                                            <p:cond delay="0"/>
                                          </p:stCondLst>
                                        </p:cTn>
                                        <p:tgtEl>
                                          <p:spTgt spid="104"/>
                                        </p:tgtEl>
                                        <p:attrNameLst>
                                          <p:attrName>style.visibility</p:attrName>
                                        </p:attrNameLst>
                                      </p:cBhvr>
                                      <p:to>
                                        <p:strVal val="visible"/>
                                      </p:to>
                                    </p:set>
                                    <p:animEffect transition="in" filter="fade">
                                      <p:cBhvr>
                                        <p:cTn id="614" dur="50"/>
                                        <p:tgtEl>
                                          <p:spTgt spid="104"/>
                                        </p:tgtEl>
                                      </p:cBhvr>
                                    </p:animEffect>
                                  </p:childTnLst>
                                </p:cTn>
                              </p:par>
                            </p:childTnLst>
                          </p:cTn>
                        </p:par>
                        <p:par>
                          <p:cTn id="615" fill="hold">
                            <p:stCondLst>
                              <p:cond delay="3100"/>
                            </p:stCondLst>
                            <p:childTnLst>
                              <p:par>
                                <p:cTn id="616" presetID="10" presetClass="entr" presetSubtype="0" fill="hold" nodeType="afterEffect">
                                  <p:stCondLst>
                                    <p:cond delay="0"/>
                                  </p:stCondLst>
                                  <p:childTnLst>
                                    <p:set>
                                      <p:cBhvr>
                                        <p:cTn id="617" dur="1" fill="hold">
                                          <p:stCondLst>
                                            <p:cond delay="0"/>
                                          </p:stCondLst>
                                        </p:cTn>
                                        <p:tgtEl>
                                          <p:spTgt spid="116"/>
                                        </p:tgtEl>
                                        <p:attrNameLst>
                                          <p:attrName>style.visibility</p:attrName>
                                        </p:attrNameLst>
                                      </p:cBhvr>
                                      <p:to>
                                        <p:strVal val="visible"/>
                                      </p:to>
                                    </p:set>
                                    <p:animEffect transition="in" filter="fade">
                                      <p:cBhvr>
                                        <p:cTn id="618" dur="50"/>
                                        <p:tgtEl>
                                          <p:spTgt spid="116"/>
                                        </p:tgtEl>
                                      </p:cBhvr>
                                    </p:animEffect>
                                  </p:childTnLst>
                                </p:cTn>
                              </p:par>
                            </p:childTnLst>
                          </p:cTn>
                        </p:par>
                        <p:par>
                          <p:cTn id="619" fill="hold">
                            <p:stCondLst>
                              <p:cond delay="3150"/>
                            </p:stCondLst>
                            <p:childTnLst>
                              <p:par>
                                <p:cTn id="620" presetID="10" presetClass="entr" presetSubtype="0" fill="hold" nodeType="afterEffect">
                                  <p:stCondLst>
                                    <p:cond delay="0"/>
                                  </p:stCondLst>
                                  <p:childTnLst>
                                    <p:set>
                                      <p:cBhvr>
                                        <p:cTn id="621" dur="1" fill="hold">
                                          <p:stCondLst>
                                            <p:cond delay="0"/>
                                          </p:stCondLst>
                                        </p:cTn>
                                        <p:tgtEl>
                                          <p:spTgt spid="113"/>
                                        </p:tgtEl>
                                        <p:attrNameLst>
                                          <p:attrName>style.visibility</p:attrName>
                                        </p:attrNameLst>
                                      </p:cBhvr>
                                      <p:to>
                                        <p:strVal val="visible"/>
                                      </p:to>
                                    </p:set>
                                    <p:animEffect transition="in" filter="fade">
                                      <p:cBhvr>
                                        <p:cTn id="622" dur="50"/>
                                        <p:tgtEl>
                                          <p:spTgt spid="113"/>
                                        </p:tgtEl>
                                      </p:cBhvr>
                                    </p:animEffect>
                                  </p:childTnLst>
                                </p:cTn>
                              </p:par>
                            </p:childTnLst>
                          </p:cTn>
                        </p:par>
                        <p:par>
                          <p:cTn id="623" fill="hold">
                            <p:stCondLst>
                              <p:cond delay="3200"/>
                            </p:stCondLst>
                            <p:childTnLst>
                              <p:par>
                                <p:cTn id="624" presetID="10" presetClass="entr" presetSubtype="0" fill="hold" nodeType="afterEffect">
                                  <p:stCondLst>
                                    <p:cond delay="0"/>
                                  </p:stCondLst>
                                  <p:childTnLst>
                                    <p:set>
                                      <p:cBhvr>
                                        <p:cTn id="625" dur="1" fill="hold">
                                          <p:stCondLst>
                                            <p:cond delay="0"/>
                                          </p:stCondLst>
                                        </p:cTn>
                                        <p:tgtEl>
                                          <p:spTgt spid="107"/>
                                        </p:tgtEl>
                                        <p:attrNameLst>
                                          <p:attrName>style.visibility</p:attrName>
                                        </p:attrNameLst>
                                      </p:cBhvr>
                                      <p:to>
                                        <p:strVal val="visible"/>
                                      </p:to>
                                    </p:set>
                                    <p:animEffect transition="in" filter="fade">
                                      <p:cBhvr>
                                        <p:cTn id="626" dur="50"/>
                                        <p:tgtEl>
                                          <p:spTgt spid="107"/>
                                        </p:tgtEl>
                                      </p:cBhvr>
                                    </p:animEffect>
                                  </p:childTnLst>
                                </p:cTn>
                              </p:par>
                            </p:childTnLst>
                          </p:cTn>
                        </p:par>
                        <p:par>
                          <p:cTn id="627" fill="hold">
                            <p:stCondLst>
                              <p:cond delay="3250"/>
                            </p:stCondLst>
                            <p:childTnLst>
                              <p:par>
                                <p:cTn id="628" presetID="10" presetClass="entr" presetSubtype="0" fill="hold" nodeType="afterEffect">
                                  <p:stCondLst>
                                    <p:cond delay="0"/>
                                  </p:stCondLst>
                                  <p:childTnLst>
                                    <p:set>
                                      <p:cBhvr>
                                        <p:cTn id="629" dur="1" fill="hold">
                                          <p:stCondLst>
                                            <p:cond delay="0"/>
                                          </p:stCondLst>
                                        </p:cTn>
                                        <p:tgtEl>
                                          <p:spTgt spid="110"/>
                                        </p:tgtEl>
                                        <p:attrNameLst>
                                          <p:attrName>style.visibility</p:attrName>
                                        </p:attrNameLst>
                                      </p:cBhvr>
                                      <p:to>
                                        <p:strVal val="visible"/>
                                      </p:to>
                                    </p:set>
                                    <p:animEffect transition="in" filter="fade">
                                      <p:cBhvr>
                                        <p:cTn id="630" dur="50"/>
                                        <p:tgtEl>
                                          <p:spTgt spid="110"/>
                                        </p:tgtEl>
                                      </p:cBhvr>
                                    </p:animEffect>
                                  </p:childTnLst>
                                </p:cTn>
                              </p:par>
                            </p:childTnLst>
                          </p:cTn>
                        </p:par>
                        <p:par>
                          <p:cTn id="631" fill="hold">
                            <p:stCondLst>
                              <p:cond delay="3300"/>
                            </p:stCondLst>
                            <p:childTnLst>
                              <p:par>
                                <p:cTn id="632" presetID="10" presetClass="entr" presetSubtype="0" fill="hold" nodeType="afterEffect">
                                  <p:stCondLst>
                                    <p:cond delay="0"/>
                                  </p:stCondLst>
                                  <p:childTnLst>
                                    <p:set>
                                      <p:cBhvr>
                                        <p:cTn id="633" dur="1" fill="hold">
                                          <p:stCondLst>
                                            <p:cond delay="0"/>
                                          </p:stCondLst>
                                        </p:cTn>
                                        <p:tgtEl>
                                          <p:spTgt spid="119"/>
                                        </p:tgtEl>
                                        <p:attrNameLst>
                                          <p:attrName>style.visibility</p:attrName>
                                        </p:attrNameLst>
                                      </p:cBhvr>
                                      <p:to>
                                        <p:strVal val="visible"/>
                                      </p:to>
                                    </p:set>
                                    <p:animEffect transition="in" filter="fade">
                                      <p:cBhvr>
                                        <p:cTn id="634" dur="50"/>
                                        <p:tgtEl>
                                          <p:spTgt spid="119"/>
                                        </p:tgtEl>
                                      </p:cBhvr>
                                    </p:animEffect>
                                  </p:childTnLst>
                                </p:cTn>
                              </p:par>
                            </p:childTnLst>
                          </p:cTn>
                        </p:par>
                        <p:par>
                          <p:cTn id="635" fill="hold">
                            <p:stCondLst>
                              <p:cond delay="3350"/>
                            </p:stCondLst>
                            <p:childTnLst>
                              <p:par>
                                <p:cTn id="636" presetID="10" presetClass="entr" presetSubtype="0" fill="hold" nodeType="afterEffect">
                                  <p:stCondLst>
                                    <p:cond delay="0"/>
                                  </p:stCondLst>
                                  <p:childTnLst>
                                    <p:set>
                                      <p:cBhvr>
                                        <p:cTn id="637" dur="1" fill="hold">
                                          <p:stCondLst>
                                            <p:cond delay="0"/>
                                          </p:stCondLst>
                                        </p:cTn>
                                        <p:tgtEl>
                                          <p:spTgt spid="122"/>
                                        </p:tgtEl>
                                        <p:attrNameLst>
                                          <p:attrName>style.visibility</p:attrName>
                                        </p:attrNameLst>
                                      </p:cBhvr>
                                      <p:to>
                                        <p:strVal val="visible"/>
                                      </p:to>
                                    </p:set>
                                    <p:animEffect transition="in" filter="fade">
                                      <p:cBhvr>
                                        <p:cTn id="638" dur="50"/>
                                        <p:tgtEl>
                                          <p:spTgt spid="122"/>
                                        </p:tgtEl>
                                      </p:cBhvr>
                                    </p:animEffect>
                                  </p:childTnLst>
                                </p:cTn>
                              </p:par>
                            </p:childTnLst>
                          </p:cTn>
                        </p:par>
                        <p:par>
                          <p:cTn id="639" fill="hold">
                            <p:stCondLst>
                              <p:cond delay="3400"/>
                            </p:stCondLst>
                            <p:childTnLst>
                              <p:par>
                                <p:cTn id="640" presetID="10" presetClass="entr" presetSubtype="0" fill="hold" nodeType="afterEffect">
                                  <p:stCondLst>
                                    <p:cond delay="0"/>
                                  </p:stCondLst>
                                  <p:childTnLst>
                                    <p:set>
                                      <p:cBhvr>
                                        <p:cTn id="641" dur="1" fill="hold">
                                          <p:stCondLst>
                                            <p:cond delay="0"/>
                                          </p:stCondLst>
                                        </p:cTn>
                                        <p:tgtEl>
                                          <p:spTgt spid="125"/>
                                        </p:tgtEl>
                                        <p:attrNameLst>
                                          <p:attrName>style.visibility</p:attrName>
                                        </p:attrNameLst>
                                      </p:cBhvr>
                                      <p:to>
                                        <p:strVal val="visible"/>
                                      </p:to>
                                    </p:set>
                                    <p:animEffect transition="in" filter="fade">
                                      <p:cBhvr>
                                        <p:cTn id="642" dur="50"/>
                                        <p:tgtEl>
                                          <p:spTgt spid="125"/>
                                        </p:tgtEl>
                                      </p:cBhvr>
                                    </p:animEffect>
                                  </p:childTnLst>
                                </p:cTn>
                              </p:par>
                            </p:childTnLst>
                          </p:cTn>
                        </p:par>
                        <p:par>
                          <p:cTn id="643" fill="hold">
                            <p:stCondLst>
                              <p:cond delay="3450"/>
                            </p:stCondLst>
                            <p:childTnLst>
                              <p:par>
                                <p:cTn id="644" presetID="10" presetClass="entr" presetSubtype="0" fill="hold" nodeType="afterEffect">
                                  <p:stCondLst>
                                    <p:cond delay="0"/>
                                  </p:stCondLst>
                                  <p:childTnLst>
                                    <p:set>
                                      <p:cBhvr>
                                        <p:cTn id="645" dur="1" fill="hold">
                                          <p:stCondLst>
                                            <p:cond delay="0"/>
                                          </p:stCondLst>
                                        </p:cTn>
                                        <p:tgtEl>
                                          <p:spTgt spid="128"/>
                                        </p:tgtEl>
                                        <p:attrNameLst>
                                          <p:attrName>style.visibility</p:attrName>
                                        </p:attrNameLst>
                                      </p:cBhvr>
                                      <p:to>
                                        <p:strVal val="visible"/>
                                      </p:to>
                                    </p:set>
                                    <p:animEffect transition="in" filter="fade">
                                      <p:cBhvr>
                                        <p:cTn id="646" dur="50"/>
                                        <p:tgtEl>
                                          <p:spTgt spid="128"/>
                                        </p:tgtEl>
                                      </p:cBhvr>
                                    </p:animEffect>
                                  </p:childTnLst>
                                </p:cTn>
                              </p:par>
                            </p:childTnLst>
                          </p:cTn>
                        </p:par>
                        <p:par>
                          <p:cTn id="647" fill="hold">
                            <p:stCondLst>
                              <p:cond delay="3500"/>
                            </p:stCondLst>
                            <p:childTnLst>
                              <p:par>
                                <p:cTn id="648" presetID="10" presetClass="entr" presetSubtype="0" fill="hold" nodeType="afterEffect">
                                  <p:stCondLst>
                                    <p:cond delay="0"/>
                                  </p:stCondLst>
                                  <p:childTnLst>
                                    <p:set>
                                      <p:cBhvr>
                                        <p:cTn id="649" dur="1" fill="hold">
                                          <p:stCondLst>
                                            <p:cond delay="0"/>
                                          </p:stCondLst>
                                        </p:cTn>
                                        <p:tgtEl>
                                          <p:spTgt spid="50"/>
                                        </p:tgtEl>
                                        <p:attrNameLst>
                                          <p:attrName>style.visibility</p:attrName>
                                        </p:attrNameLst>
                                      </p:cBhvr>
                                      <p:to>
                                        <p:strVal val="visible"/>
                                      </p:to>
                                    </p:set>
                                    <p:animEffect transition="in" filter="fade">
                                      <p:cBhvr>
                                        <p:cTn id="650" dur="50"/>
                                        <p:tgtEl>
                                          <p:spTgt spid="50"/>
                                        </p:tgtEl>
                                      </p:cBhvr>
                                    </p:animEffect>
                                  </p:childTnLst>
                                </p:cTn>
                              </p:par>
                            </p:childTnLst>
                          </p:cTn>
                        </p:par>
                        <p:par>
                          <p:cTn id="651" fill="hold">
                            <p:stCondLst>
                              <p:cond delay="3550"/>
                            </p:stCondLst>
                            <p:childTnLst>
                              <p:par>
                                <p:cTn id="652" presetID="10" presetClass="entr" presetSubtype="0" fill="hold" nodeType="afterEffect">
                                  <p:stCondLst>
                                    <p:cond delay="0"/>
                                  </p:stCondLst>
                                  <p:childTnLst>
                                    <p:set>
                                      <p:cBhvr>
                                        <p:cTn id="653" dur="1" fill="hold">
                                          <p:stCondLst>
                                            <p:cond delay="0"/>
                                          </p:stCondLst>
                                        </p:cTn>
                                        <p:tgtEl>
                                          <p:spTgt spid="53"/>
                                        </p:tgtEl>
                                        <p:attrNameLst>
                                          <p:attrName>style.visibility</p:attrName>
                                        </p:attrNameLst>
                                      </p:cBhvr>
                                      <p:to>
                                        <p:strVal val="visible"/>
                                      </p:to>
                                    </p:set>
                                    <p:animEffect transition="in" filter="fade">
                                      <p:cBhvr>
                                        <p:cTn id="654" dur="50"/>
                                        <p:tgtEl>
                                          <p:spTgt spid="53"/>
                                        </p:tgtEl>
                                      </p:cBhvr>
                                    </p:animEffect>
                                  </p:childTnLst>
                                </p:cTn>
                              </p:par>
                            </p:childTnLst>
                          </p:cTn>
                        </p:par>
                        <p:par>
                          <p:cTn id="655" fill="hold">
                            <p:stCondLst>
                              <p:cond delay="3600"/>
                            </p:stCondLst>
                            <p:childTnLst>
                              <p:par>
                                <p:cTn id="656" presetID="10" presetClass="entr" presetSubtype="0" fill="hold" nodeType="afterEffect">
                                  <p:stCondLst>
                                    <p:cond delay="0"/>
                                  </p:stCondLst>
                                  <p:childTnLst>
                                    <p:set>
                                      <p:cBhvr>
                                        <p:cTn id="657" dur="1" fill="hold">
                                          <p:stCondLst>
                                            <p:cond delay="0"/>
                                          </p:stCondLst>
                                        </p:cTn>
                                        <p:tgtEl>
                                          <p:spTgt spid="74"/>
                                        </p:tgtEl>
                                        <p:attrNameLst>
                                          <p:attrName>style.visibility</p:attrName>
                                        </p:attrNameLst>
                                      </p:cBhvr>
                                      <p:to>
                                        <p:strVal val="visible"/>
                                      </p:to>
                                    </p:set>
                                    <p:animEffect transition="in" filter="fade">
                                      <p:cBhvr>
                                        <p:cTn id="658" dur="50"/>
                                        <p:tgtEl>
                                          <p:spTgt spid="74"/>
                                        </p:tgtEl>
                                      </p:cBhvr>
                                    </p:animEffect>
                                  </p:childTnLst>
                                </p:cTn>
                              </p:par>
                            </p:childTnLst>
                          </p:cTn>
                        </p:par>
                        <p:par>
                          <p:cTn id="659" fill="hold">
                            <p:stCondLst>
                              <p:cond delay="3650"/>
                            </p:stCondLst>
                            <p:childTnLst>
                              <p:par>
                                <p:cTn id="660" presetID="10" presetClass="entr" presetSubtype="0" fill="hold" nodeType="afterEffect">
                                  <p:stCondLst>
                                    <p:cond delay="0"/>
                                  </p:stCondLst>
                                  <p:childTnLst>
                                    <p:set>
                                      <p:cBhvr>
                                        <p:cTn id="661" dur="1" fill="hold">
                                          <p:stCondLst>
                                            <p:cond delay="0"/>
                                          </p:stCondLst>
                                        </p:cTn>
                                        <p:tgtEl>
                                          <p:spTgt spid="83"/>
                                        </p:tgtEl>
                                        <p:attrNameLst>
                                          <p:attrName>style.visibility</p:attrName>
                                        </p:attrNameLst>
                                      </p:cBhvr>
                                      <p:to>
                                        <p:strVal val="visible"/>
                                      </p:to>
                                    </p:set>
                                    <p:animEffect transition="in" filter="fade">
                                      <p:cBhvr>
                                        <p:cTn id="662" dur="50"/>
                                        <p:tgtEl>
                                          <p:spTgt spid="83"/>
                                        </p:tgtEl>
                                      </p:cBhvr>
                                    </p:animEffect>
                                  </p:childTnLst>
                                </p:cTn>
                              </p:par>
                            </p:childTnLst>
                          </p:cTn>
                        </p:par>
                        <p:par>
                          <p:cTn id="663" fill="hold">
                            <p:stCondLst>
                              <p:cond delay="3700"/>
                            </p:stCondLst>
                            <p:childTnLst>
                              <p:par>
                                <p:cTn id="664" presetID="10" presetClass="entr" presetSubtype="0" fill="hold" nodeType="afterEffect">
                                  <p:stCondLst>
                                    <p:cond delay="0"/>
                                  </p:stCondLst>
                                  <p:childTnLst>
                                    <p:set>
                                      <p:cBhvr>
                                        <p:cTn id="665" dur="1" fill="hold">
                                          <p:stCondLst>
                                            <p:cond delay="0"/>
                                          </p:stCondLst>
                                        </p:cTn>
                                        <p:tgtEl>
                                          <p:spTgt spid="86"/>
                                        </p:tgtEl>
                                        <p:attrNameLst>
                                          <p:attrName>style.visibility</p:attrName>
                                        </p:attrNameLst>
                                      </p:cBhvr>
                                      <p:to>
                                        <p:strVal val="visible"/>
                                      </p:to>
                                    </p:set>
                                    <p:animEffect transition="in" filter="fade">
                                      <p:cBhvr>
                                        <p:cTn id="666" dur="50"/>
                                        <p:tgtEl>
                                          <p:spTgt spid="86"/>
                                        </p:tgtEl>
                                      </p:cBhvr>
                                    </p:animEffect>
                                  </p:childTnLst>
                                </p:cTn>
                              </p:par>
                            </p:childTnLst>
                          </p:cTn>
                        </p:par>
                        <p:par>
                          <p:cTn id="667" fill="hold">
                            <p:stCondLst>
                              <p:cond delay="3750"/>
                            </p:stCondLst>
                            <p:childTnLst>
                              <p:par>
                                <p:cTn id="668" presetID="10" presetClass="entr" presetSubtype="0" fill="hold" nodeType="afterEffect">
                                  <p:stCondLst>
                                    <p:cond delay="0"/>
                                  </p:stCondLst>
                                  <p:childTnLst>
                                    <p:set>
                                      <p:cBhvr>
                                        <p:cTn id="669" dur="1" fill="hold">
                                          <p:stCondLst>
                                            <p:cond delay="0"/>
                                          </p:stCondLst>
                                        </p:cTn>
                                        <p:tgtEl>
                                          <p:spTgt spid="89"/>
                                        </p:tgtEl>
                                        <p:attrNameLst>
                                          <p:attrName>style.visibility</p:attrName>
                                        </p:attrNameLst>
                                      </p:cBhvr>
                                      <p:to>
                                        <p:strVal val="visible"/>
                                      </p:to>
                                    </p:set>
                                    <p:animEffect transition="in" filter="fade">
                                      <p:cBhvr>
                                        <p:cTn id="670" dur="50"/>
                                        <p:tgtEl>
                                          <p:spTgt spid="89"/>
                                        </p:tgtEl>
                                      </p:cBhvr>
                                    </p:animEffect>
                                  </p:childTnLst>
                                </p:cTn>
                              </p:par>
                            </p:childTnLst>
                          </p:cTn>
                        </p:par>
                        <p:par>
                          <p:cTn id="671" fill="hold">
                            <p:stCondLst>
                              <p:cond delay="3800"/>
                            </p:stCondLst>
                            <p:childTnLst>
                              <p:par>
                                <p:cTn id="672" presetID="10" presetClass="entr" presetSubtype="0" fill="hold" nodeType="afterEffect">
                                  <p:stCondLst>
                                    <p:cond delay="0"/>
                                  </p:stCondLst>
                                  <p:childTnLst>
                                    <p:set>
                                      <p:cBhvr>
                                        <p:cTn id="673" dur="1" fill="hold">
                                          <p:stCondLst>
                                            <p:cond delay="0"/>
                                          </p:stCondLst>
                                        </p:cTn>
                                        <p:tgtEl>
                                          <p:spTgt spid="92"/>
                                        </p:tgtEl>
                                        <p:attrNameLst>
                                          <p:attrName>style.visibility</p:attrName>
                                        </p:attrNameLst>
                                      </p:cBhvr>
                                      <p:to>
                                        <p:strVal val="visible"/>
                                      </p:to>
                                    </p:set>
                                    <p:animEffect transition="in" filter="fade">
                                      <p:cBhvr>
                                        <p:cTn id="674" dur="50"/>
                                        <p:tgtEl>
                                          <p:spTgt spid="92"/>
                                        </p:tgtEl>
                                      </p:cBhvr>
                                    </p:animEffect>
                                  </p:childTnLst>
                                </p:cTn>
                              </p:par>
                            </p:childTnLst>
                          </p:cTn>
                        </p:par>
                        <p:par>
                          <p:cTn id="675" fill="hold">
                            <p:stCondLst>
                              <p:cond delay="3850"/>
                            </p:stCondLst>
                            <p:childTnLst>
                              <p:par>
                                <p:cTn id="676" presetID="10" presetClass="entr" presetSubtype="0" fill="hold" nodeType="afterEffect">
                                  <p:stCondLst>
                                    <p:cond delay="0"/>
                                  </p:stCondLst>
                                  <p:childTnLst>
                                    <p:set>
                                      <p:cBhvr>
                                        <p:cTn id="677" dur="1" fill="hold">
                                          <p:stCondLst>
                                            <p:cond delay="0"/>
                                          </p:stCondLst>
                                        </p:cTn>
                                        <p:tgtEl>
                                          <p:spTgt spid="95"/>
                                        </p:tgtEl>
                                        <p:attrNameLst>
                                          <p:attrName>style.visibility</p:attrName>
                                        </p:attrNameLst>
                                      </p:cBhvr>
                                      <p:to>
                                        <p:strVal val="visible"/>
                                      </p:to>
                                    </p:set>
                                    <p:animEffect transition="in" filter="fade">
                                      <p:cBhvr>
                                        <p:cTn id="678" dur="50"/>
                                        <p:tgtEl>
                                          <p:spTgt spid="95"/>
                                        </p:tgtEl>
                                      </p:cBhvr>
                                    </p:animEffect>
                                  </p:childTnLst>
                                </p:cTn>
                              </p:par>
                            </p:childTnLst>
                          </p:cTn>
                        </p:par>
                        <p:par>
                          <p:cTn id="679" fill="hold">
                            <p:stCondLst>
                              <p:cond delay="3900"/>
                            </p:stCondLst>
                            <p:childTnLst>
                              <p:par>
                                <p:cTn id="680" presetID="10" presetClass="entr" presetSubtype="0" fill="hold" nodeType="afterEffect">
                                  <p:stCondLst>
                                    <p:cond delay="0"/>
                                  </p:stCondLst>
                                  <p:childTnLst>
                                    <p:set>
                                      <p:cBhvr>
                                        <p:cTn id="681" dur="1" fill="hold">
                                          <p:stCondLst>
                                            <p:cond delay="0"/>
                                          </p:stCondLst>
                                        </p:cTn>
                                        <p:tgtEl>
                                          <p:spTgt spid="98"/>
                                        </p:tgtEl>
                                        <p:attrNameLst>
                                          <p:attrName>style.visibility</p:attrName>
                                        </p:attrNameLst>
                                      </p:cBhvr>
                                      <p:to>
                                        <p:strVal val="visible"/>
                                      </p:to>
                                    </p:set>
                                    <p:animEffect transition="in" filter="fade">
                                      <p:cBhvr>
                                        <p:cTn id="682" dur="50"/>
                                        <p:tgtEl>
                                          <p:spTgt spid="98"/>
                                        </p:tgtEl>
                                      </p:cBhvr>
                                    </p:animEffect>
                                  </p:childTnLst>
                                </p:cTn>
                              </p:par>
                            </p:childTnLst>
                          </p:cTn>
                        </p:par>
                        <p:par>
                          <p:cTn id="683" fill="hold">
                            <p:stCondLst>
                              <p:cond delay="3950"/>
                            </p:stCondLst>
                            <p:childTnLst>
                              <p:par>
                                <p:cTn id="684" presetID="10" presetClass="entr" presetSubtype="0" fill="hold" nodeType="afterEffect">
                                  <p:stCondLst>
                                    <p:cond delay="0"/>
                                  </p:stCondLst>
                                  <p:childTnLst>
                                    <p:set>
                                      <p:cBhvr>
                                        <p:cTn id="685" dur="1" fill="hold">
                                          <p:stCondLst>
                                            <p:cond delay="0"/>
                                          </p:stCondLst>
                                        </p:cTn>
                                        <p:tgtEl>
                                          <p:spTgt spid="101"/>
                                        </p:tgtEl>
                                        <p:attrNameLst>
                                          <p:attrName>style.visibility</p:attrName>
                                        </p:attrNameLst>
                                      </p:cBhvr>
                                      <p:to>
                                        <p:strVal val="visible"/>
                                      </p:to>
                                    </p:set>
                                    <p:animEffect transition="in" filter="fade">
                                      <p:cBhvr>
                                        <p:cTn id="686" dur="50"/>
                                        <p:tgtEl>
                                          <p:spTgt spid="101"/>
                                        </p:tgtEl>
                                      </p:cBhvr>
                                    </p:animEffect>
                                  </p:childTnLst>
                                </p:cTn>
                              </p:par>
                            </p:childTnLst>
                          </p:cTn>
                        </p:par>
                        <p:par>
                          <p:cTn id="687" fill="hold">
                            <p:stCondLst>
                              <p:cond delay="4000"/>
                            </p:stCondLst>
                            <p:childTnLst>
                              <p:par>
                                <p:cTn id="688" presetID="10" presetClass="entr" presetSubtype="0" fill="hold" nodeType="afterEffect">
                                  <p:stCondLst>
                                    <p:cond delay="0"/>
                                  </p:stCondLst>
                                  <p:childTnLst>
                                    <p:set>
                                      <p:cBhvr>
                                        <p:cTn id="689" dur="1" fill="hold">
                                          <p:stCondLst>
                                            <p:cond delay="0"/>
                                          </p:stCondLst>
                                        </p:cTn>
                                        <p:tgtEl>
                                          <p:spTgt spid="542"/>
                                        </p:tgtEl>
                                        <p:attrNameLst>
                                          <p:attrName>style.visibility</p:attrName>
                                        </p:attrNameLst>
                                      </p:cBhvr>
                                      <p:to>
                                        <p:strVal val="visible"/>
                                      </p:to>
                                    </p:set>
                                    <p:animEffect transition="in" filter="fade">
                                      <p:cBhvr>
                                        <p:cTn id="690" dur="50"/>
                                        <p:tgtEl>
                                          <p:spTgt spid="542"/>
                                        </p:tgtEl>
                                      </p:cBhvr>
                                    </p:animEffect>
                                  </p:childTnLst>
                                </p:cTn>
                              </p:par>
                            </p:childTnLst>
                          </p:cTn>
                        </p:par>
                        <p:par>
                          <p:cTn id="691" fill="hold">
                            <p:stCondLst>
                              <p:cond delay="4050"/>
                            </p:stCondLst>
                            <p:childTnLst>
                              <p:par>
                                <p:cTn id="692" presetID="10" presetClass="entr" presetSubtype="0" fill="hold" nodeType="afterEffect">
                                  <p:stCondLst>
                                    <p:cond delay="0"/>
                                  </p:stCondLst>
                                  <p:childTnLst>
                                    <p:set>
                                      <p:cBhvr>
                                        <p:cTn id="693" dur="1" fill="hold">
                                          <p:stCondLst>
                                            <p:cond delay="0"/>
                                          </p:stCondLst>
                                        </p:cTn>
                                        <p:tgtEl>
                                          <p:spTgt spid="548"/>
                                        </p:tgtEl>
                                        <p:attrNameLst>
                                          <p:attrName>style.visibility</p:attrName>
                                        </p:attrNameLst>
                                      </p:cBhvr>
                                      <p:to>
                                        <p:strVal val="visible"/>
                                      </p:to>
                                    </p:set>
                                    <p:animEffect transition="in" filter="fade">
                                      <p:cBhvr>
                                        <p:cTn id="694" dur="50"/>
                                        <p:tgtEl>
                                          <p:spTgt spid="548"/>
                                        </p:tgtEl>
                                      </p:cBhvr>
                                    </p:animEffect>
                                  </p:childTnLst>
                                </p:cTn>
                              </p:par>
                            </p:childTnLst>
                          </p:cTn>
                        </p:par>
                        <p:par>
                          <p:cTn id="695" fill="hold">
                            <p:stCondLst>
                              <p:cond delay="4100"/>
                            </p:stCondLst>
                            <p:childTnLst>
                              <p:par>
                                <p:cTn id="696" presetID="10" presetClass="entr" presetSubtype="0" fill="hold" nodeType="afterEffect">
                                  <p:stCondLst>
                                    <p:cond delay="0"/>
                                  </p:stCondLst>
                                  <p:childTnLst>
                                    <p:set>
                                      <p:cBhvr>
                                        <p:cTn id="697" dur="1" fill="hold">
                                          <p:stCondLst>
                                            <p:cond delay="0"/>
                                          </p:stCondLst>
                                        </p:cTn>
                                        <p:tgtEl>
                                          <p:spTgt spid="551"/>
                                        </p:tgtEl>
                                        <p:attrNameLst>
                                          <p:attrName>style.visibility</p:attrName>
                                        </p:attrNameLst>
                                      </p:cBhvr>
                                      <p:to>
                                        <p:strVal val="visible"/>
                                      </p:to>
                                    </p:set>
                                    <p:animEffect transition="in" filter="fade">
                                      <p:cBhvr>
                                        <p:cTn id="698" dur="50"/>
                                        <p:tgtEl>
                                          <p:spTgt spid="551"/>
                                        </p:tgtEl>
                                      </p:cBhvr>
                                    </p:animEffect>
                                  </p:childTnLst>
                                </p:cTn>
                              </p:par>
                            </p:childTnLst>
                          </p:cTn>
                        </p:par>
                        <p:par>
                          <p:cTn id="699" fill="hold">
                            <p:stCondLst>
                              <p:cond delay="4150"/>
                            </p:stCondLst>
                            <p:childTnLst>
                              <p:par>
                                <p:cTn id="700" presetID="10" presetClass="entr" presetSubtype="0" fill="hold" nodeType="afterEffect">
                                  <p:stCondLst>
                                    <p:cond delay="0"/>
                                  </p:stCondLst>
                                  <p:childTnLst>
                                    <p:set>
                                      <p:cBhvr>
                                        <p:cTn id="701" dur="1" fill="hold">
                                          <p:stCondLst>
                                            <p:cond delay="0"/>
                                          </p:stCondLst>
                                        </p:cTn>
                                        <p:tgtEl>
                                          <p:spTgt spid="557"/>
                                        </p:tgtEl>
                                        <p:attrNameLst>
                                          <p:attrName>style.visibility</p:attrName>
                                        </p:attrNameLst>
                                      </p:cBhvr>
                                      <p:to>
                                        <p:strVal val="visible"/>
                                      </p:to>
                                    </p:set>
                                    <p:animEffect transition="in" filter="fade">
                                      <p:cBhvr>
                                        <p:cTn id="702" dur="50"/>
                                        <p:tgtEl>
                                          <p:spTgt spid="557"/>
                                        </p:tgtEl>
                                      </p:cBhvr>
                                    </p:animEffect>
                                  </p:childTnLst>
                                </p:cTn>
                              </p:par>
                            </p:childTnLst>
                          </p:cTn>
                        </p:par>
                        <p:par>
                          <p:cTn id="703" fill="hold">
                            <p:stCondLst>
                              <p:cond delay="4200"/>
                            </p:stCondLst>
                            <p:childTnLst>
                              <p:par>
                                <p:cTn id="704" presetID="10" presetClass="entr" presetSubtype="0" fill="hold" nodeType="afterEffect">
                                  <p:stCondLst>
                                    <p:cond delay="0"/>
                                  </p:stCondLst>
                                  <p:childTnLst>
                                    <p:set>
                                      <p:cBhvr>
                                        <p:cTn id="705" dur="1" fill="hold">
                                          <p:stCondLst>
                                            <p:cond delay="0"/>
                                          </p:stCondLst>
                                        </p:cTn>
                                        <p:tgtEl>
                                          <p:spTgt spid="563"/>
                                        </p:tgtEl>
                                        <p:attrNameLst>
                                          <p:attrName>style.visibility</p:attrName>
                                        </p:attrNameLst>
                                      </p:cBhvr>
                                      <p:to>
                                        <p:strVal val="visible"/>
                                      </p:to>
                                    </p:set>
                                    <p:animEffect transition="in" filter="fade">
                                      <p:cBhvr>
                                        <p:cTn id="706" dur="50"/>
                                        <p:tgtEl>
                                          <p:spTgt spid="563"/>
                                        </p:tgtEl>
                                      </p:cBhvr>
                                    </p:animEffect>
                                  </p:childTnLst>
                                </p:cTn>
                              </p:par>
                            </p:childTnLst>
                          </p:cTn>
                        </p:par>
                        <p:par>
                          <p:cTn id="707" fill="hold">
                            <p:stCondLst>
                              <p:cond delay="4250"/>
                            </p:stCondLst>
                            <p:childTnLst>
                              <p:par>
                                <p:cTn id="708" presetID="10" presetClass="entr" presetSubtype="0" fill="hold" nodeType="afterEffect">
                                  <p:stCondLst>
                                    <p:cond delay="0"/>
                                  </p:stCondLst>
                                  <p:childTnLst>
                                    <p:set>
                                      <p:cBhvr>
                                        <p:cTn id="709" dur="1" fill="hold">
                                          <p:stCondLst>
                                            <p:cond delay="0"/>
                                          </p:stCondLst>
                                        </p:cTn>
                                        <p:tgtEl>
                                          <p:spTgt spid="308"/>
                                        </p:tgtEl>
                                        <p:attrNameLst>
                                          <p:attrName>style.visibility</p:attrName>
                                        </p:attrNameLst>
                                      </p:cBhvr>
                                      <p:to>
                                        <p:strVal val="visible"/>
                                      </p:to>
                                    </p:set>
                                    <p:animEffect transition="in" filter="fade">
                                      <p:cBhvr>
                                        <p:cTn id="710" dur="50"/>
                                        <p:tgtEl>
                                          <p:spTgt spid="308"/>
                                        </p:tgtEl>
                                      </p:cBhvr>
                                    </p:animEffect>
                                  </p:childTnLst>
                                </p:cTn>
                              </p:par>
                            </p:childTnLst>
                          </p:cTn>
                        </p:par>
                        <p:par>
                          <p:cTn id="711" fill="hold">
                            <p:stCondLst>
                              <p:cond delay="4300"/>
                            </p:stCondLst>
                            <p:childTnLst>
                              <p:par>
                                <p:cTn id="712" presetID="10" presetClass="entr" presetSubtype="0" fill="hold" nodeType="afterEffect">
                                  <p:stCondLst>
                                    <p:cond delay="0"/>
                                  </p:stCondLst>
                                  <p:childTnLst>
                                    <p:set>
                                      <p:cBhvr>
                                        <p:cTn id="713" dur="1" fill="hold">
                                          <p:stCondLst>
                                            <p:cond delay="0"/>
                                          </p:stCondLst>
                                        </p:cTn>
                                        <p:tgtEl>
                                          <p:spTgt spid="314"/>
                                        </p:tgtEl>
                                        <p:attrNameLst>
                                          <p:attrName>style.visibility</p:attrName>
                                        </p:attrNameLst>
                                      </p:cBhvr>
                                      <p:to>
                                        <p:strVal val="visible"/>
                                      </p:to>
                                    </p:set>
                                    <p:animEffect transition="in" filter="fade">
                                      <p:cBhvr>
                                        <p:cTn id="714" dur="50"/>
                                        <p:tgtEl>
                                          <p:spTgt spid="314"/>
                                        </p:tgtEl>
                                      </p:cBhvr>
                                    </p:animEffect>
                                  </p:childTnLst>
                                </p:cTn>
                              </p:par>
                            </p:childTnLst>
                          </p:cTn>
                        </p:par>
                        <p:par>
                          <p:cTn id="715" fill="hold">
                            <p:stCondLst>
                              <p:cond delay="4350"/>
                            </p:stCondLst>
                            <p:childTnLst>
                              <p:par>
                                <p:cTn id="716" presetID="10" presetClass="entr" presetSubtype="0" fill="hold" nodeType="afterEffect">
                                  <p:stCondLst>
                                    <p:cond delay="0"/>
                                  </p:stCondLst>
                                  <p:childTnLst>
                                    <p:set>
                                      <p:cBhvr>
                                        <p:cTn id="717" dur="1" fill="hold">
                                          <p:stCondLst>
                                            <p:cond delay="0"/>
                                          </p:stCondLst>
                                        </p:cTn>
                                        <p:tgtEl>
                                          <p:spTgt spid="320"/>
                                        </p:tgtEl>
                                        <p:attrNameLst>
                                          <p:attrName>style.visibility</p:attrName>
                                        </p:attrNameLst>
                                      </p:cBhvr>
                                      <p:to>
                                        <p:strVal val="visible"/>
                                      </p:to>
                                    </p:set>
                                    <p:animEffect transition="in" filter="fade">
                                      <p:cBhvr>
                                        <p:cTn id="718" dur="50"/>
                                        <p:tgtEl>
                                          <p:spTgt spid="320"/>
                                        </p:tgtEl>
                                      </p:cBhvr>
                                    </p:animEffect>
                                  </p:childTnLst>
                                </p:cTn>
                              </p:par>
                            </p:childTnLst>
                          </p:cTn>
                        </p:par>
                        <p:par>
                          <p:cTn id="719" fill="hold">
                            <p:stCondLst>
                              <p:cond delay="4400"/>
                            </p:stCondLst>
                            <p:childTnLst>
                              <p:par>
                                <p:cTn id="720" presetID="10" presetClass="entr" presetSubtype="0" fill="hold" nodeType="afterEffect">
                                  <p:stCondLst>
                                    <p:cond delay="0"/>
                                  </p:stCondLst>
                                  <p:childTnLst>
                                    <p:set>
                                      <p:cBhvr>
                                        <p:cTn id="721" dur="1" fill="hold">
                                          <p:stCondLst>
                                            <p:cond delay="0"/>
                                          </p:stCondLst>
                                        </p:cTn>
                                        <p:tgtEl>
                                          <p:spTgt spid="326"/>
                                        </p:tgtEl>
                                        <p:attrNameLst>
                                          <p:attrName>style.visibility</p:attrName>
                                        </p:attrNameLst>
                                      </p:cBhvr>
                                      <p:to>
                                        <p:strVal val="visible"/>
                                      </p:to>
                                    </p:set>
                                    <p:animEffect transition="in" filter="fade">
                                      <p:cBhvr>
                                        <p:cTn id="722" dur="50"/>
                                        <p:tgtEl>
                                          <p:spTgt spid="326"/>
                                        </p:tgtEl>
                                      </p:cBhvr>
                                    </p:animEffect>
                                  </p:childTnLst>
                                </p:cTn>
                              </p:par>
                            </p:childTnLst>
                          </p:cTn>
                        </p:par>
                        <p:par>
                          <p:cTn id="723" fill="hold">
                            <p:stCondLst>
                              <p:cond delay="4450"/>
                            </p:stCondLst>
                            <p:childTnLst>
                              <p:par>
                                <p:cTn id="724" presetID="10" presetClass="entr" presetSubtype="0" fill="hold" nodeType="afterEffect">
                                  <p:stCondLst>
                                    <p:cond delay="0"/>
                                  </p:stCondLst>
                                  <p:childTnLst>
                                    <p:set>
                                      <p:cBhvr>
                                        <p:cTn id="725" dur="1" fill="hold">
                                          <p:stCondLst>
                                            <p:cond delay="0"/>
                                          </p:stCondLst>
                                        </p:cTn>
                                        <p:tgtEl>
                                          <p:spTgt spid="332"/>
                                        </p:tgtEl>
                                        <p:attrNameLst>
                                          <p:attrName>style.visibility</p:attrName>
                                        </p:attrNameLst>
                                      </p:cBhvr>
                                      <p:to>
                                        <p:strVal val="visible"/>
                                      </p:to>
                                    </p:set>
                                    <p:animEffect transition="in" filter="fade">
                                      <p:cBhvr>
                                        <p:cTn id="726" dur="50"/>
                                        <p:tgtEl>
                                          <p:spTgt spid="332"/>
                                        </p:tgtEl>
                                      </p:cBhvr>
                                    </p:animEffect>
                                  </p:childTnLst>
                                </p:cTn>
                              </p:par>
                            </p:childTnLst>
                          </p:cTn>
                        </p:par>
                        <p:par>
                          <p:cTn id="727" fill="hold">
                            <p:stCondLst>
                              <p:cond delay="4500"/>
                            </p:stCondLst>
                            <p:childTnLst>
                              <p:par>
                                <p:cTn id="728" presetID="10" presetClass="entr" presetSubtype="0" fill="hold" nodeType="afterEffect">
                                  <p:stCondLst>
                                    <p:cond delay="0"/>
                                  </p:stCondLst>
                                  <p:childTnLst>
                                    <p:set>
                                      <p:cBhvr>
                                        <p:cTn id="729" dur="1" fill="hold">
                                          <p:stCondLst>
                                            <p:cond delay="0"/>
                                          </p:stCondLst>
                                        </p:cTn>
                                        <p:tgtEl>
                                          <p:spTgt spid="338"/>
                                        </p:tgtEl>
                                        <p:attrNameLst>
                                          <p:attrName>style.visibility</p:attrName>
                                        </p:attrNameLst>
                                      </p:cBhvr>
                                      <p:to>
                                        <p:strVal val="visible"/>
                                      </p:to>
                                    </p:set>
                                    <p:animEffect transition="in" filter="fade">
                                      <p:cBhvr>
                                        <p:cTn id="730" dur="50"/>
                                        <p:tgtEl>
                                          <p:spTgt spid="338"/>
                                        </p:tgtEl>
                                      </p:cBhvr>
                                    </p:animEffect>
                                  </p:childTnLst>
                                </p:cTn>
                              </p:par>
                            </p:childTnLst>
                          </p:cTn>
                        </p:par>
                        <p:par>
                          <p:cTn id="731" fill="hold">
                            <p:stCondLst>
                              <p:cond delay="4550"/>
                            </p:stCondLst>
                            <p:childTnLst>
                              <p:par>
                                <p:cTn id="732" presetID="10" presetClass="entr" presetSubtype="0" fill="hold" nodeType="afterEffect">
                                  <p:stCondLst>
                                    <p:cond delay="0"/>
                                  </p:stCondLst>
                                  <p:childTnLst>
                                    <p:set>
                                      <p:cBhvr>
                                        <p:cTn id="733" dur="1" fill="hold">
                                          <p:stCondLst>
                                            <p:cond delay="0"/>
                                          </p:stCondLst>
                                        </p:cTn>
                                        <p:tgtEl>
                                          <p:spTgt spid="344"/>
                                        </p:tgtEl>
                                        <p:attrNameLst>
                                          <p:attrName>style.visibility</p:attrName>
                                        </p:attrNameLst>
                                      </p:cBhvr>
                                      <p:to>
                                        <p:strVal val="visible"/>
                                      </p:to>
                                    </p:set>
                                    <p:animEffect transition="in" filter="fade">
                                      <p:cBhvr>
                                        <p:cTn id="734" dur="50"/>
                                        <p:tgtEl>
                                          <p:spTgt spid="344"/>
                                        </p:tgtEl>
                                      </p:cBhvr>
                                    </p:animEffect>
                                  </p:childTnLst>
                                </p:cTn>
                              </p:par>
                            </p:childTnLst>
                          </p:cTn>
                        </p:par>
                        <p:par>
                          <p:cTn id="735" fill="hold">
                            <p:stCondLst>
                              <p:cond delay="4600"/>
                            </p:stCondLst>
                            <p:childTnLst>
                              <p:par>
                                <p:cTn id="736" presetID="10" presetClass="entr" presetSubtype="0" fill="hold" nodeType="afterEffect">
                                  <p:stCondLst>
                                    <p:cond delay="0"/>
                                  </p:stCondLst>
                                  <p:childTnLst>
                                    <p:set>
                                      <p:cBhvr>
                                        <p:cTn id="737" dur="1" fill="hold">
                                          <p:stCondLst>
                                            <p:cond delay="0"/>
                                          </p:stCondLst>
                                        </p:cTn>
                                        <p:tgtEl>
                                          <p:spTgt spid="350"/>
                                        </p:tgtEl>
                                        <p:attrNameLst>
                                          <p:attrName>style.visibility</p:attrName>
                                        </p:attrNameLst>
                                      </p:cBhvr>
                                      <p:to>
                                        <p:strVal val="visible"/>
                                      </p:to>
                                    </p:set>
                                    <p:animEffect transition="in" filter="fade">
                                      <p:cBhvr>
                                        <p:cTn id="738" dur="50"/>
                                        <p:tgtEl>
                                          <p:spTgt spid="350"/>
                                        </p:tgtEl>
                                      </p:cBhvr>
                                    </p:animEffect>
                                  </p:childTnLst>
                                </p:cTn>
                              </p:par>
                            </p:childTnLst>
                          </p:cTn>
                        </p:par>
                        <p:par>
                          <p:cTn id="739" fill="hold">
                            <p:stCondLst>
                              <p:cond delay="4650"/>
                            </p:stCondLst>
                            <p:childTnLst>
                              <p:par>
                                <p:cTn id="740" presetID="10" presetClass="entr" presetSubtype="0" fill="hold" nodeType="afterEffect">
                                  <p:stCondLst>
                                    <p:cond delay="0"/>
                                  </p:stCondLst>
                                  <p:childTnLst>
                                    <p:set>
                                      <p:cBhvr>
                                        <p:cTn id="741" dur="1" fill="hold">
                                          <p:stCondLst>
                                            <p:cond delay="0"/>
                                          </p:stCondLst>
                                        </p:cTn>
                                        <p:tgtEl>
                                          <p:spTgt spid="356"/>
                                        </p:tgtEl>
                                        <p:attrNameLst>
                                          <p:attrName>style.visibility</p:attrName>
                                        </p:attrNameLst>
                                      </p:cBhvr>
                                      <p:to>
                                        <p:strVal val="visible"/>
                                      </p:to>
                                    </p:set>
                                    <p:animEffect transition="in" filter="fade">
                                      <p:cBhvr>
                                        <p:cTn id="742" dur="50"/>
                                        <p:tgtEl>
                                          <p:spTgt spid="356"/>
                                        </p:tgtEl>
                                      </p:cBhvr>
                                    </p:animEffect>
                                  </p:childTnLst>
                                </p:cTn>
                              </p:par>
                            </p:childTnLst>
                          </p:cTn>
                        </p:par>
                        <p:par>
                          <p:cTn id="743" fill="hold">
                            <p:stCondLst>
                              <p:cond delay="4700"/>
                            </p:stCondLst>
                            <p:childTnLst>
                              <p:par>
                                <p:cTn id="744" presetID="10" presetClass="entr" presetSubtype="0" fill="hold" nodeType="afterEffect">
                                  <p:stCondLst>
                                    <p:cond delay="0"/>
                                  </p:stCondLst>
                                  <p:childTnLst>
                                    <p:set>
                                      <p:cBhvr>
                                        <p:cTn id="745" dur="1" fill="hold">
                                          <p:stCondLst>
                                            <p:cond delay="0"/>
                                          </p:stCondLst>
                                        </p:cTn>
                                        <p:tgtEl>
                                          <p:spTgt spid="362"/>
                                        </p:tgtEl>
                                        <p:attrNameLst>
                                          <p:attrName>style.visibility</p:attrName>
                                        </p:attrNameLst>
                                      </p:cBhvr>
                                      <p:to>
                                        <p:strVal val="visible"/>
                                      </p:to>
                                    </p:set>
                                    <p:animEffect transition="in" filter="fade">
                                      <p:cBhvr>
                                        <p:cTn id="746" dur="50"/>
                                        <p:tgtEl>
                                          <p:spTgt spid="362"/>
                                        </p:tgtEl>
                                      </p:cBhvr>
                                    </p:animEffect>
                                  </p:childTnLst>
                                </p:cTn>
                              </p:par>
                            </p:childTnLst>
                          </p:cTn>
                        </p:par>
                        <p:par>
                          <p:cTn id="747" fill="hold">
                            <p:stCondLst>
                              <p:cond delay="4750"/>
                            </p:stCondLst>
                            <p:childTnLst>
                              <p:par>
                                <p:cTn id="748" presetID="10" presetClass="entr" presetSubtype="0" fill="hold" nodeType="afterEffect">
                                  <p:stCondLst>
                                    <p:cond delay="0"/>
                                  </p:stCondLst>
                                  <p:childTnLst>
                                    <p:set>
                                      <p:cBhvr>
                                        <p:cTn id="749" dur="1" fill="hold">
                                          <p:stCondLst>
                                            <p:cond delay="0"/>
                                          </p:stCondLst>
                                        </p:cTn>
                                        <p:tgtEl>
                                          <p:spTgt spid="368"/>
                                        </p:tgtEl>
                                        <p:attrNameLst>
                                          <p:attrName>style.visibility</p:attrName>
                                        </p:attrNameLst>
                                      </p:cBhvr>
                                      <p:to>
                                        <p:strVal val="visible"/>
                                      </p:to>
                                    </p:set>
                                    <p:animEffect transition="in" filter="fade">
                                      <p:cBhvr>
                                        <p:cTn id="750" dur="50"/>
                                        <p:tgtEl>
                                          <p:spTgt spid="368"/>
                                        </p:tgtEl>
                                      </p:cBhvr>
                                    </p:animEffect>
                                  </p:childTnLst>
                                </p:cTn>
                              </p:par>
                            </p:childTnLst>
                          </p:cTn>
                        </p:par>
                        <p:par>
                          <p:cTn id="751" fill="hold">
                            <p:stCondLst>
                              <p:cond delay="4800"/>
                            </p:stCondLst>
                            <p:childTnLst>
                              <p:par>
                                <p:cTn id="752" presetID="10" presetClass="entr" presetSubtype="0" fill="hold" nodeType="afterEffect">
                                  <p:stCondLst>
                                    <p:cond delay="0"/>
                                  </p:stCondLst>
                                  <p:childTnLst>
                                    <p:set>
                                      <p:cBhvr>
                                        <p:cTn id="753" dur="1" fill="hold">
                                          <p:stCondLst>
                                            <p:cond delay="0"/>
                                          </p:stCondLst>
                                        </p:cTn>
                                        <p:tgtEl>
                                          <p:spTgt spid="374"/>
                                        </p:tgtEl>
                                        <p:attrNameLst>
                                          <p:attrName>style.visibility</p:attrName>
                                        </p:attrNameLst>
                                      </p:cBhvr>
                                      <p:to>
                                        <p:strVal val="visible"/>
                                      </p:to>
                                    </p:set>
                                    <p:animEffect transition="in" filter="fade">
                                      <p:cBhvr>
                                        <p:cTn id="754" dur="50"/>
                                        <p:tgtEl>
                                          <p:spTgt spid="374"/>
                                        </p:tgtEl>
                                      </p:cBhvr>
                                    </p:animEffect>
                                  </p:childTnLst>
                                </p:cTn>
                              </p:par>
                            </p:childTnLst>
                          </p:cTn>
                        </p:par>
                        <p:par>
                          <p:cTn id="755" fill="hold">
                            <p:stCondLst>
                              <p:cond delay="4850"/>
                            </p:stCondLst>
                            <p:childTnLst>
                              <p:par>
                                <p:cTn id="756" presetID="10" presetClass="entr" presetSubtype="0" fill="hold" nodeType="afterEffect">
                                  <p:stCondLst>
                                    <p:cond delay="0"/>
                                  </p:stCondLst>
                                  <p:childTnLst>
                                    <p:set>
                                      <p:cBhvr>
                                        <p:cTn id="757" dur="1" fill="hold">
                                          <p:stCondLst>
                                            <p:cond delay="0"/>
                                          </p:stCondLst>
                                        </p:cTn>
                                        <p:tgtEl>
                                          <p:spTgt spid="422"/>
                                        </p:tgtEl>
                                        <p:attrNameLst>
                                          <p:attrName>style.visibility</p:attrName>
                                        </p:attrNameLst>
                                      </p:cBhvr>
                                      <p:to>
                                        <p:strVal val="visible"/>
                                      </p:to>
                                    </p:set>
                                    <p:animEffect transition="in" filter="fade">
                                      <p:cBhvr>
                                        <p:cTn id="758" dur="50"/>
                                        <p:tgtEl>
                                          <p:spTgt spid="422"/>
                                        </p:tgtEl>
                                      </p:cBhvr>
                                    </p:animEffect>
                                  </p:childTnLst>
                                </p:cTn>
                              </p:par>
                            </p:childTnLst>
                          </p:cTn>
                        </p:par>
                        <p:par>
                          <p:cTn id="759" fill="hold">
                            <p:stCondLst>
                              <p:cond delay="4900"/>
                            </p:stCondLst>
                            <p:childTnLst>
                              <p:par>
                                <p:cTn id="760" presetID="10" presetClass="entr" presetSubtype="0" fill="hold" nodeType="afterEffect">
                                  <p:stCondLst>
                                    <p:cond delay="0"/>
                                  </p:stCondLst>
                                  <p:childTnLst>
                                    <p:set>
                                      <p:cBhvr>
                                        <p:cTn id="761" dur="1" fill="hold">
                                          <p:stCondLst>
                                            <p:cond delay="0"/>
                                          </p:stCondLst>
                                        </p:cTn>
                                        <p:tgtEl>
                                          <p:spTgt spid="428"/>
                                        </p:tgtEl>
                                        <p:attrNameLst>
                                          <p:attrName>style.visibility</p:attrName>
                                        </p:attrNameLst>
                                      </p:cBhvr>
                                      <p:to>
                                        <p:strVal val="visible"/>
                                      </p:to>
                                    </p:set>
                                    <p:animEffect transition="in" filter="fade">
                                      <p:cBhvr>
                                        <p:cTn id="762" dur="50"/>
                                        <p:tgtEl>
                                          <p:spTgt spid="428"/>
                                        </p:tgtEl>
                                      </p:cBhvr>
                                    </p:animEffect>
                                  </p:childTnLst>
                                </p:cTn>
                              </p:par>
                            </p:childTnLst>
                          </p:cTn>
                        </p:par>
                        <p:par>
                          <p:cTn id="763" fill="hold">
                            <p:stCondLst>
                              <p:cond delay="4950"/>
                            </p:stCondLst>
                            <p:childTnLst>
                              <p:par>
                                <p:cTn id="764" presetID="10" presetClass="entr" presetSubtype="0" fill="hold" nodeType="afterEffect">
                                  <p:stCondLst>
                                    <p:cond delay="0"/>
                                  </p:stCondLst>
                                  <p:childTnLst>
                                    <p:set>
                                      <p:cBhvr>
                                        <p:cTn id="765" dur="1" fill="hold">
                                          <p:stCondLst>
                                            <p:cond delay="0"/>
                                          </p:stCondLst>
                                        </p:cTn>
                                        <p:tgtEl>
                                          <p:spTgt spid="380"/>
                                        </p:tgtEl>
                                        <p:attrNameLst>
                                          <p:attrName>style.visibility</p:attrName>
                                        </p:attrNameLst>
                                      </p:cBhvr>
                                      <p:to>
                                        <p:strVal val="visible"/>
                                      </p:to>
                                    </p:set>
                                    <p:animEffect transition="in" filter="fade">
                                      <p:cBhvr>
                                        <p:cTn id="766" dur="50"/>
                                        <p:tgtEl>
                                          <p:spTgt spid="380"/>
                                        </p:tgtEl>
                                      </p:cBhvr>
                                    </p:animEffect>
                                  </p:childTnLst>
                                </p:cTn>
                              </p:par>
                            </p:childTnLst>
                          </p:cTn>
                        </p:par>
                        <p:par>
                          <p:cTn id="767" fill="hold">
                            <p:stCondLst>
                              <p:cond delay="5000"/>
                            </p:stCondLst>
                            <p:childTnLst>
                              <p:par>
                                <p:cTn id="768" presetID="10" presetClass="entr" presetSubtype="0" fill="hold" nodeType="afterEffect">
                                  <p:stCondLst>
                                    <p:cond delay="0"/>
                                  </p:stCondLst>
                                  <p:childTnLst>
                                    <p:set>
                                      <p:cBhvr>
                                        <p:cTn id="769" dur="1" fill="hold">
                                          <p:stCondLst>
                                            <p:cond delay="0"/>
                                          </p:stCondLst>
                                        </p:cTn>
                                        <p:tgtEl>
                                          <p:spTgt spid="386"/>
                                        </p:tgtEl>
                                        <p:attrNameLst>
                                          <p:attrName>style.visibility</p:attrName>
                                        </p:attrNameLst>
                                      </p:cBhvr>
                                      <p:to>
                                        <p:strVal val="visible"/>
                                      </p:to>
                                    </p:set>
                                    <p:animEffect transition="in" filter="fade">
                                      <p:cBhvr>
                                        <p:cTn id="770" dur="50"/>
                                        <p:tgtEl>
                                          <p:spTgt spid="386"/>
                                        </p:tgtEl>
                                      </p:cBhvr>
                                    </p:animEffect>
                                  </p:childTnLst>
                                </p:cTn>
                              </p:par>
                            </p:childTnLst>
                          </p:cTn>
                        </p:par>
                        <p:par>
                          <p:cTn id="771" fill="hold">
                            <p:stCondLst>
                              <p:cond delay="5050"/>
                            </p:stCondLst>
                            <p:childTnLst>
                              <p:par>
                                <p:cTn id="772" presetID="10" presetClass="entr" presetSubtype="0" fill="hold" nodeType="afterEffect">
                                  <p:stCondLst>
                                    <p:cond delay="0"/>
                                  </p:stCondLst>
                                  <p:childTnLst>
                                    <p:set>
                                      <p:cBhvr>
                                        <p:cTn id="773" dur="1" fill="hold">
                                          <p:stCondLst>
                                            <p:cond delay="0"/>
                                          </p:stCondLst>
                                        </p:cTn>
                                        <p:tgtEl>
                                          <p:spTgt spid="392"/>
                                        </p:tgtEl>
                                        <p:attrNameLst>
                                          <p:attrName>style.visibility</p:attrName>
                                        </p:attrNameLst>
                                      </p:cBhvr>
                                      <p:to>
                                        <p:strVal val="visible"/>
                                      </p:to>
                                    </p:set>
                                    <p:animEffect transition="in" filter="fade">
                                      <p:cBhvr>
                                        <p:cTn id="774" dur="50"/>
                                        <p:tgtEl>
                                          <p:spTgt spid="392"/>
                                        </p:tgtEl>
                                      </p:cBhvr>
                                    </p:animEffect>
                                  </p:childTnLst>
                                </p:cTn>
                              </p:par>
                            </p:childTnLst>
                          </p:cTn>
                        </p:par>
                        <p:par>
                          <p:cTn id="775" fill="hold">
                            <p:stCondLst>
                              <p:cond delay="5100"/>
                            </p:stCondLst>
                            <p:childTnLst>
                              <p:par>
                                <p:cTn id="776" presetID="10" presetClass="entr" presetSubtype="0" fill="hold" nodeType="afterEffect">
                                  <p:stCondLst>
                                    <p:cond delay="0"/>
                                  </p:stCondLst>
                                  <p:childTnLst>
                                    <p:set>
                                      <p:cBhvr>
                                        <p:cTn id="777" dur="1" fill="hold">
                                          <p:stCondLst>
                                            <p:cond delay="0"/>
                                          </p:stCondLst>
                                        </p:cTn>
                                        <p:tgtEl>
                                          <p:spTgt spid="398"/>
                                        </p:tgtEl>
                                        <p:attrNameLst>
                                          <p:attrName>style.visibility</p:attrName>
                                        </p:attrNameLst>
                                      </p:cBhvr>
                                      <p:to>
                                        <p:strVal val="visible"/>
                                      </p:to>
                                    </p:set>
                                    <p:animEffect transition="in" filter="fade">
                                      <p:cBhvr>
                                        <p:cTn id="778" dur="50"/>
                                        <p:tgtEl>
                                          <p:spTgt spid="398"/>
                                        </p:tgtEl>
                                      </p:cBhvr>
                                    </p:animEffect>
                                  </p:childTnLst>
                                </p:cTn>
                              </p:par>
                            </p:childTnLst>
                          </p:cTn>
                        </p:par>
                        <p:par>
                          <p:cTn id="779" fill="hold">
                            <p:stCondLst>
                              <p:cond delay="5150"/>
                            </p:stCondLst>
                            <p:childTnLst>
                              <p:par>
                                <p:cTn id="780" presetID="10" presetClass="entr" presetSubtype="0" fill="hold" nodeType="afterEffect">
                                  <p:stCondLst>
                                    <p:cond delay="0"/>
                                  </p:stCondLst>
                                  <p:childTnLst>
                                    <p:set>
                                      <p:cBhvr>
                                        <p:cTn id="781" dur="1" fill="hold">
                                          <p:stCondLst>
                                            <p:cond delay="0"/>
                                          </p:stCondLst>
                                        </p:cTn>
                                        <p:tgtEl>
                                          <p:spTgt spid="65"/>
                                        </p:tgtEl>
                                        <p:attrNameLst>
                                          <p:attrName>style.visibility</p:attrName>
                                        </p:attrNameLst>
                                      </p:cBhvr>
                                      <p:to>
                                        <p:strVal val="visible"/>
                                      </p:to>
                                    </p:set>
                                    <p:animEffect transition="in" filter="fade">
                                      <p:cBhvr>
                                        <p:cTn id="782" dur="50"/>
                                        <p:tgtEl>
                                          <p:spTgt spid="65"/>
                                        </p:tgtEl>
                                      </p:cBhvr>
                                    </p:animEffect>
                                  </p:childTnLst>
                                </p:cTn>
                              </p:par>
                            </p:childTnLst>
                          </p:cTn>
                        </p:par>
                        <p:par>
                          <p:cTn id="783" fill="hold">
                            <p:stCondLst>
                              <p:cond delay="5200"/>
                            </p:stCondLst>
                            <p:childTnLst>
                              <p:par>
                                <p:cTn id="784" presetID="10" presetClass="entr" presetSubtype="0" fill="hold" nodeType="afterEffect">
                                  <p:stCondLst>
                                    <p:cond delay="0"/>
                                  </p:stCondLst>
                                  <p:childTnLst>
                                    <p:set>
                                      <p:cBhvr>
                                        <p:cTn id="785" dur="1" fill="hold">
                                          <p:stCondLst>
                                            <p:cond delay="0"/>
                                          </p:stCondLst>
                                        </p:cTn>
                                        <p:tgtEl>
                                          <p:spTgt spid="71"/>
                                        </p:tgtEl>
                                        <p:attrNameLst>
                                          <p:attrName>style.visibility</p:attrName>
                                        </p:attrNameLst>
                                      </p:cBhvr>
                                      <p:to>
                                        <p:strVal val="visible"/>
                                      </p:to>
                                    </p:set>
                                    <p:animEffect transition="in" filter="fade">
                                      <p:cBhvr>
                                        <p:cTn id="786" dur="50"/>
                                        <p:tgtEl>
                                          <p:spTgt spid="71"/>
                                        </p:tgtEl>
                                      </p:cBhvr>
                                    </p:animEffect>
                                  </p:childTnLst>
                                </p:cTn>
                              </p:par>
                            </p:childTnLst>
                          </p:cTn>
                        </p:par>
                        <p:par>
                          <p:cTn id="787" fill="hold">
                            <p:stCondLst>
                              <p:cond delay="5250"/>
                            </p:stCondLst>
                            <p:childTnLst>
                              <p:par>
                                <p:cTn id="788" presetID="10" presetClass="entr" presetSubtype="0" fill="hold" nodeType="afterEffect">
                                  <p:stCondLst>
                                    <p:cond delay="0"/>
                                  </p:stCondLst>
                                  <p:childTnLst>
                                    <p:set>
                                      <p:cBhvr>
                                        <p:cTn id="789" dur="1" fill="hold">
                                          <p:stCondLst>
                                            <p:cond delay="0"/>
                                          </p:stCondLst>
                                        </p:cTn>
                                        <p:tgtEl>
                                          <p:spTgt spid="77"/>
                                        </p:tgtEl>
                                        <p:attrNameLst>
                                          <p:attrName>style.visibility</p:attrName>
                                        </p:attrNameLst>
                                      </p:cBhvr>
                                      <p:to>
                                        <p:strVal val="visible"/>
                                      </p:to>
                                    </p:set>
                                    <p:animEffect transition="in" filter="fade">
                                      <p:cBhvr>
                                        <p:cTn id="790" dur="50"/>
                                        <p:tgtEl>
                                          <p:spTgt spid="77"/>
                                        </p:tgtEl>
                                      </p:cBhvr>
                                    </p:animEffect>
                                  </p:childTnLst>
                                </p:cTn>
                              </p:par>
                            </p:childTnLst>
                          </p:cTn>
                        </p:par>
                        <p:par>
                          <p:cTn id="791" fill="hold">
                            <p:stCondLst>
                              <p:cond delay="5300"/>
                            </p:stCondLst>
                            <p:childTnLst>
                              <p:par>
                                <p:cTn id="792" presetID="10" presetClass="entr" presetSubtype="0" fill="hold" nodeType="afterEffect">
                                  <p:stCondLst>
                                    <p:cond delay="0"/>
                                  </p:stCondLst>
                                  <p:childTnLst>
                                    <p:set>
                                      <p:cBhvr>
                                        <p:cTn id="793" dur="1" fill="hold">
                                          <p:stCondLst>
                                            <p:cond delay="0"/>
                                          </p:stCondLst>
                                        </p:cTn>
                                        <p:tgtEl>
                                          <p:spTgt spid="431"/>
                                        </p:tgtEl>
                                        <p:attrNameLst>
                                          <p:attrName>style.visibility</p:attrName>
                                        </p:attrNameLst>
                                      </p:cBhvr>
                                      <p:to>
                                        <p:strVal val="visible"/>
                                      </p:to>
                                    </p:set>
                                    <p:animEffect transition="in" filter="fade">
                                      <p:cBhvr>
                                        <p:cTn id="794" dur="50"/>
                                        <p:tgtEl>
                                          <p:spTgt spid="431"/>
                                        </p:tgtEl>
                                      </p:cBhvr>
                                    </p:animEffect>
                                  </p:childTnLst>
                                </p:cTn>
                              </p:par>
                            </p:childTnLst>
                          </p:cTn>
                        </p:par>
                        <p:par>
                          <p:cTn id="795" fill="hold">
                            <p:stCondLst>
                              <p:cond delay="5350"/>
                            </p:stCondLst>
                            <p:childTnLst>
                              <p:par>
                                <p:cTn id="796" presetID="10" presetClass="entr" presetSubtype="0" fill="hold" nodeType="afterEffect">
                                  <p:stCondLst>
                                    <p:cond delay="0"/>
                                  </p:stCondLst>
                                  <p:childTnLst>
                                    <p:set>
                                      <p:cBhvr>
                                        <p:cTn id="797" dur="1" fill="hold">
                                          <p:stCondLst>
                                            <p:cond delay="0"/>
                                          </p:stCondLst>
                                        </p:cTn>
                                        <p:tgtEl>
                                          <p:spTgt spid="437"/>
                                        </p:tgtEl>
                                        <p:attrNameLst>
                                          <p:attrName>style.visibility</p:attrName>
                                        </p:attrNameLst>
                                      </p:cBhvr>
                                      <p:to>
                                        <p:strVal val="visible"/>
                                      </p:to>
                                    </p:set>
                                    <p:animEffect transition="in" filter="fade">
                                      <p:cBhvr>
                                        <p:cTn id="798" dur="50"/>
                                        <p:tgtEl>
                                          <p:spTgt spid="437"/>
                                        </p:tgtEl>
                                      </p:cBhvr>
                                    </p:animEffect>
                                  </p:childTnLst>
                                </p:cTn>
                              </p:par>
                            </p:childTnLst>
                          </p:cTn>
                        </p:par>
                        <p:par>
                          <p:cTn id="799" fill="hold">
                            <p:stCondLst>
                              <p:cond delay="5400"/>
                            </p:stCondLst>
                            <p:childTnLst>
                              <p:par>
                                <p:cTn id="800" presetID="10" presetClass="entr" presetSubtype="0" fill="hold" nodeType="afterEffect">
                                  <p:stCondLst>
                                    <p:cond delay="0"/>
                                  </p:stCondLst>
                                  <p:childTnLst>
                                    <p:set>
                                      <p:cBhvr>
                                        <p:cTn id="801" dur="1" fill="hold">
                                          <p:stCondLst>
                                            <p:cond delay="0"/>
                                          </p:stCondLst>
                                        </p:cTn>
                                        <p:tgtEl>
                                          <p:spTgt spid="491"/>
                                        </p:tgtEl>
                                        <p:attrNameLst>
                                          <p:attrName>style.visibility</p:attrName>
                                        </p:attrNameLst>
                                      </p:cBhvr>
                                      <p:to>
                                        <p:strVal val="visible"/>
                                      </p:to>
                                    </p:set>
                                    <p:animEffect transition="in" filter="fade">
                                      <p:cBhvr>
                                        <p:cTn id="802" dur="50"/>
                                        <p:tgtEl>
                                          <p:spTgt spid="491"/>
                                        </p:tgtEl>
                                      </p:cBhvr>
                                    </p:animEffect>
                                  </p:childTnLst>
                                </p:cTn>
                              </p:par>
                            </p:childTnLst>
                          </p:cTn>
                        </p:par>
                        <p:par>
                          <p:cTn id="803" fill="hold">
                            <p:stCondLst>
                              <p:cond delay="5450"/>
                            </p:stCondLst>
                            <p:childTnLst>
                              <p:par>
                                <p:cTn id="804" presetID="10" presetClass="entr" presetSubtype="0" fill="hold" nodeType="afterEffect">
                                  <p:stCondLst>
                                    <p:cond delay="0"/>
                                  </p:stCondLst>
                                  <p:childTnLst>
                                    <p:set>
                                      <p:cBhvr>
                                        <p:cTn id="805" dur="1" fill="hold">
                                          <p:stCondLst>
                                            <p:cond delay="0"/>
                                          </p:stCondLst>
                                        </p:cTn>
                                        <p:tgtEl>
                                          <p:spTgt spid="494"/>
                                        </p:tgtEl>
                                        <p:attrNameLst>
                                          <p:attrName>style.visibility</p:attrName>
                                        </p:attrNameLst>
                                      </p:cBhvr>
                                      <p:to>
                                        <p:strVal val="visible"/>
                                      </p:to>
                                    </p:set>
                                    <p:animEffect transition="in" filter="fade">
                                      <p:cBhvr>
                                        <p:cTn id="806" dur="50"/>
                                        <p:tgtEl>
                                          <p:spTgt spid="494"/>
                                        </p:tgtEl>
                                      </p:cBhvr>
                                    </p:animEffect>
                                  </p:childTnLst>
                                </p:cTn>
                              </p:par>
                            </p:childTnLst>
                          </p:cTn>
                        </p:par>
                        <p:par>
                          <p:cTn id="807" fill="hold">
                            <p:stCondLst>
                              <p:cond delay="5500"/>
                            </p:stCondLst>
                            <p:childTnLst>
                              <p:par>
                                <p:cTn id="808" presetID="10" presetClass="entr" presetSubtype="0" fill="hold" nodeType="afterEffect">
                                  <p:stCondLst>
                                    <p:cond delay="0"/>
                                  </p:stCondLst>
                                  <p:childTnLst>
                                    <p:set>
                                      <p:cBhvr>
                                        <p:cTn id="809" dur="1" fill="hold">
                                          <p:stCondLst>
                                            <p:cond delay="0"/>
                                          </p:stCondLst>
                                        </p:cTn>
                                        <p:tgtEl>
                                          <p:spTgt spid="404"/>
                                        </p:tgtEl>
                                        <p:attrNameLst>
                                          <p:attrName>style.visibility</p:attrName>
                                        </p:attrNameLst>
                                      </p:cBhvr>
                                      <p:to>
                                        <p:strVal val="visible"/>
                                      </p:to>
                                    </p:set>
                                    <p:animEffect transition="in" filter="fade">
                                      <p:cBhvr>
                                        <p:cTn id="810" dur="50"/>
                                        <p:tgtEl>
                                          <p:spTgt spid="404"/>
                                        </p:tgtEl>
                                      </p:cBhvr>
                                    </p:animEffect>
                                  </p:childTnLst>
                                </p:cTn>
                              </p:par>
                            </p:childTnLst>
                          </p:cTn>
                        </p:par>
                        <p:par>
                          <p:cTn id="811" fill="hold">
                            <p:stCondLst>
                              <p:cond delay="5550"/>
                            </p:stCondLst>
                            <p:childTnLst>
                              <p:par>
                                <p:cTn id="812" presetID="10" presetClass="entr" presetSubtype="0" fill="hold" nodeType="afterEffect">
                                  <p:stCondLst>
                                    <p:cond delay="0"/>
                                  </p:stCondLst>
                                  <p:childTnLst>
                                    <p:set>
                                      <p:cBhvr>
                                        <p:cTn id="813" dur="1" fill="hold">
                                          <p:stCondLst>
                                            <p:cond delay="0"/>
                                          </p:stCondLst>
                                        </p:cTn>
                                        <p:tgtEl>
                                          <p:spTgt spid="410"/>
                                        </p:tgtEl>
                                        <p:attrNameLst>
                                          <p:attrName>style.visibility</p:attrName>
                                        </p:attrNameLst>
                                      </p:cBhvr>
                                      <p:to>
                                        <p:strVal val="visible"/>
                                      </p:to>
                                    </p:set>
                                    <p:animEffect transition="in" filter="fade">
                                      <p:cBhvr>
                                        <p:cTn id="814" dur="50"/>
                                        <p:tgtEl>
                                          <p:spTgt spid="410"/>
                                        </p:tgtEl>
                                      </p:cBhvr>
                                    </p:animEffect>
                                  </p:childTnLst>
                                </p:cTn>
                              </p:par>
                            </p:childTnLst>
                          </p:cTn>
                        </p:par>
                        <p:par>
                          <p:cTn id="815" fill="hold">
                            <p:stCondLst>
                              <p:cond delay="5600"/>
                            </p:stCondLst>
                            <p:childTnLst>
                              <p:par>
                                <p:cTn id="816" presetID="10" presetClass="entr" presetSubtype="0" fill="hold" nodeType="afterEffect">
                                  <p:stCondLst>
                                    <p:cond delay="0"/>
                                  </p:stCondLst>
                                  <p:childTnLst>
                                    <p:set>
                                      <p:cBhvr>
                                        <p:cTn id="817" dur="1" fill="hold">
                                          <p:stCondLst>
                                            <p:cond delay="0"/>
                                          </p:stCondLst>
                                        </p:cTn>
                                        <p:tgtEl>
                                          <p:spTgt spid="56"/>
                                        </p:tgtEl>
                                        <p:attrNameLst>
                                          <p:attrName>style.visibility</p:attrName>
                                        </p:attrNameLst>
                                      </p:cBhvr>
                                      <p:to>
                                        <p:strVal val="visible"/>
                                      </p:to>
                                    </p:set>
                                    <p:animEffect transition="in" filter="fade">
                                      <p:cBhvr>
                                        <p:cTn id="818" dur="50"/>
                                        <p:tgtEl>
                                          <p:spTgt spid="56"/>
                                        </p:tgtEl>
                                      </p:cBhvr>
                                    </p:animEffect>
                                  </p:childTnLst>
                                </p:cTn>
                              </p:par>
                            </p:childTnLst>
                          </p:cTn>
                        </p:par>
                        <p:par>
                          <p:cTn id="819" fill="hold">
                            <p:stCondLst>
                              <p:cond delay="5650"/>
                            </p:stCondLst>
                            <p:childTnLst>
                              <p:par>
                                <p:cTn id="820" presetID="10" presetClass="entr" presetSubtype="0" fill="hold" nodeType="afterEffect">
                                  <p:stCondLst>
                                    <p:cond delay="0"/>
                                  </p:stCondLst>
                                  <p:childTnLst>
                                    <p:set>
                                      <p:cBhvr>
                                        <p:cTn id="821" dur="1" fill="hold">
                                          <p:stCondLst>
                                            <p:cond delay="0"/>
                                          </p:stCondLst>
                                        </p:cTn>
                                        <p:tgtEl>
                                          <p:spTgt spid="497"/>
                                        </p:tgtEl>
                                        <p:attrNameLst>
                                          <p:attrName>style.visibility</p:attrName>
                                        </p:attrNameLst>
                                      </p:cBhvr>
                                      <p:to>
                                        <p:strVal val="visible"/>
                                      </p:to>
                                    </p:set>
                                    <p:animEffect transition="in" filter="fade">
                                      <p:cBhvr>
                                        <p:cTn id="822" dur="50"/>
                                        <p:tgtEl>
                                          <p:spTgt spid="497"/>
                                        </p:tgtEl>
                                      </p:cBhvr>
                                    </p:animEffect>
                                  </p:childTnLst>
                                </p:cTn>
                              </p:par>
                            </p:childTnLst>
                          </p:cTn>
                        </p:par>
                        <p:par>
                          <p:cTn id="823" fill="hold">
                            <p:stCondLst>
                              <p:cond delay="5700"/>
                            </p:stCondLst>
                            <p:childTnLst>
                              <p:par>
                                <p:cTn id="824" presetID="10" presetClass="entr" presetSubtype="0" fill="hold" nodeType="afterEffect">
                                  <p:stCondLst>
                                    <p:cond delay="0"/>
                                  </p:stCondLst>
                                  <p:childTnLst>
                                    <p:set>
                                      <p:cBhvr>
                                        <p:cTn id="825" dur="1" fill="hold">
                                          <p:stCondLst>
                                            <p:cond delay="0"/>
                                          </p:stCondLst>
                                        </p:cTn>
                                        <p:tgtEl>
                                          <p:spTgt spid="503"/>
                                        </p:tgtEl>
                                        <p:attrNameLst>
                                          <p:attrName>style.visibility</p:attrName>
                                        </p:attrNameLst>
                                      </p:cBhvr>
                                      <p:to>
                                        <p:strVal val="visible"/>
                                      </p:to>
                                    </p:set>
                                    <p:animEffect transition="in" filter="fade">
                                      <p:cBhvr>
                                        <p:cTn id="826" dur="50"/>
                                        <p:tgtEl>
                                          <p:spTgt spid="503"/>
                                        </p:tgtEl>
                                      </p:cBhvr>
                                    </p:animEffect>
                                  </p:childTnLst>
                                </p:cTn>
                              </p:par>
                            </p:childTnLst>
                          </p:cTn>
                        </p:par>
                        <p:par>
                          <p:cTn id="827" fill="hold">
                            <p:stCondLst>
                              <p:cond delay="5750"/>
                            </p:stCondLst>
                            <p:childTnLst>
                              <p:par>
                                <p:cTn id="828" presetID="10" presetClass="entr" presetSubtype="0" fill="hold" nodeType="afterEffect">
                                  <p:stCondLst>
                                    <p:cond delay="0"/>
                                  </p:stCondLst>
                                  <p:childTnLst>
                                    <p:set>
                                      <p:cBhvr>
                                        <p:cTn id="829" dur="1" fill="hold">
                                          <p:stCondLst>
                                            <p:cond delay="0"/>
                                          </p:stCondLst>
                                        </p:cTn>
                                        <p:tgtEl>
                                          <p:spTgt spid="509"/>
                                        </p:tgtEl>
                                        <p:attrNameLst>
                                          <p:attrName>style.visibility</p:attrName>
                                        </p:attrNameLst>
                                      </p:cBhvr>
                                      <p:to>
                                        <p:strVal val="visible"/>
                                      </p:to>
                                    </p:set>
                                    <p:animEffect transition="in" filter="fade">
                                      <p:cBhvr>
                                        <p:cTn id="830" dur="50"/>
                                        <p:tgtEl>
                                          <p:spTgt spid="509"/>
                                        </p:tgtEl>
                                      </p:cBhvr>
                                    </p:animEffect>
                                  </p:childTnLst>
                                </p:cTn>
                              </p:par>
                            </p:childTnLst>
                          </p:cTn>
                        </p:par>
                        <p:par>
                          <p:cTn id="831" fill="hold">
                            <p:stCondLst>
                              <p:cond delay="5800"/>
                            </p:stCondLst>
                            <p:childTnLst>
                              <p:par>
                                <p:cTn id="832" presetID="10" presetClass="entr" presetSubtype="0" fill="hold" nodeType="afterEffect">
                                  <p:stCondLst>
                                    <p:cond delay="0"/>
                                  </p:stCondLst>
                                  <p:childTnLst>
                                    <p:set>
                                      <p:cBhvr>
                                        <p:cTn id="833" dur="1" fill="hold">
                                          <p:stCondLst>
                                            <p:cond delay="0"/>
                                          </p:stCondLst>
                                        </p:cTn>
                                        <p:tgtEl>
                                          <p:spTgt spid="446"/>
                                        </p:tgtEl>
                                        <p:attrNameLst>
                                          <p:attrName>style.visibility</p:attrName>
                                        </p:attrNameLst>
                                      </p:cBhvr>
                                      <p:to>
                                        <p:strVal val="visible"/>
                                      </p:to>
                                    </p:set>
                                    <p:animEffect transition="in" filter="fade">
                                      <p:cBhvr>
                                        <p:cTn id="834" dur="50"/>
                                        <p:tgtEl>
                                          <p:spTgt spid="446"/>
                                        </p:tgtEl>
                                      </p:cBhvr>
                                    </p:animEffect>
                                  </p:childTnLst>
                                </p:cTn>
                              </p:par>
                            </p:childTnLst>
                          </p:cTn>
                        </p:par>
                        <p:par>
                          <p:cTn id="835" fill="hold">
                            <p:stCondLst>
                              <p:cond delay="5850"/>
                            </p:stCondLst>
                            <p:childTnLst>
                              <p:par>
                                <p:cTn id="836" presetID="10" presetClass="entr" presetSubtype="0" fill="hold" nodeType="afterEffect">
                                  <p:stCondLst>
                                    <p:cond delay="0"/>
                                  </p:stCondLst>
                                  <p:childTnLst>
                                    <p:set>
                                      <p:cBhvr>
                                        <p:cTn id="837" dur="1" fill="hold">
                                          <p:stCondLst>
                                            <p:cond delay="0"/>
                                          </p:stCondLst>
                                        </p:cTn>
                                        <p:tgtEl>
                                          <p:spTgt spid="452"/>
                                        </p:tgtEl>
                                        <p:attrNameLst>
                                          <p:attrName>style.visibility</p:attrName>
                                        </p:attrNameLst>
                                      </p:cBhvr>
                                      <p:to>
                                        <p:strVal val="visible"/>
                                      </p:to>
                                    </p:set>
                                    <p:animEffect transition="in" filter="fade">
                                      <p:cBhvr>
                                        <p:cTn id="838" dur="50"/>
                                        <p:tgtEl>
                                          <p:spTgt spid="452"/>
                                        </p:tgtEl>
                                      </p:cBhvr>
                                    </p:animEffect>
                                  </p:childTnLst>
                                </p:cTn>
                              </p:par>
                            </p:childTnLst>
                          </p:cTn>
                        </p:par>
                        <p:par>
                          <p:cTn id="839" fill="hold">
                            <p:stCondLst>
                              <p:cond delay="5900"/>
                            </p:stCondLst>
                            <p:childTnLst>
                              <p:par>
                                <p:cTn id="840" presetID="10" presetClass="entr" presetSubtype="0" fill="hold" nodeType="afterEffect">
                                  <p:stCondLst>
                                    <p:cond delay="0"/>
                                  </p:stCondLst>
                                  <p:childTnLst>
                                    <p:set>
                                      <p:cBhvr>
                                        <p:cTn id="841" dur="1" fill="hold">
                                          <p:stCondLst>
                                            <p:cond delay="0"/>
                                          </p:stCondLst>
                                        </p:cTn>
                                        <p:tgtEl>
                                          <p:spTgt spid="458"/>
                                        </p:tgtEl>
                                        <p:attrNameLst>
                                          <p:attrName>style.visibility</p:attrName>
                                        </p:attrNameLst>
                                      </p:cBhvr>
                                      <p:to>
                                        <p:strVal val="visible"/>
                                      </p:to>
                                    </p:set>
                                    <p:animEffect transition="in" filter="fade">
                                      <p:cBhvr>
                                        <p:cTn id="842" dur="50"/>
                                        <p:tgtEl>
                                          <p:spTgt spid="458"/>
                                        </p:tgtEl>
                                      </p:cBhvr>
                                    </p:animEffect>
                                  </p:childTnLst>
                                </p:cTn>
                              </p:par>
                            </p:childTnLst>
                          </p:cTn>
                        </p:par>
                        <p:par>
                          <p:cTn id="843" fill="hold">
                            <p:stCondLst>
                              <p:cond delay="5950"/>
                            </p:stCondLst>
                            <p:childTnLst>
                              <p:par>
                                <p:cTn id="844" presetID="10" presetClass="entr" presetSubtype="0" fill="hold" nodeType="afterEffect">
                                  <p:stCondLst>
                                    <p:cond delay="0"/>
                                  </p:stCondLst>
                                  <p:childTnLst>
                                    <p:set>
                                      <p:cBhvr>
                                        <p:cTn id="845" dur="1" fill="hold">
                                          <p:stCondLst>
                                            <p:cond delay="0"/>
                                          </p:stCondLst>
                                        </p:cTn>
                                        <p:tgtEl>
                                          <p:spTgt spid="464"/>
                                        </p:tgtEl>
                                        <p:attrNameLst>
                                          <p:attrName>style.visibility</p:attrName>
                                        </p:attrNameLst>
                                      </p:cBhvr>
                                      <p:to>
                                        <p:strVal val="visible"/>
                                      </p:to>
                                    </p:set>
                                    <p:animEffect transition="in" filter="fade">
                                      <p:cBhvr>
                                        <p:cTn id="846" dur="50"/>
                                        <p:tgtEl>
                                          <p:spTgt spid="464"/>
                                        </p:tgtEl>
                                      </p:cBhvr>
                                    </p:animEffect>
                                  </p:childTnLst>
                                </p:cTn>
                              </p:par>
                            </p:childTnLst>
                          </p:cTn>
                        </p:par>
                        <p:par>
                          <p:cTn id="847" fill="hold">
                            <p:stCondLst>
                              <p:cond delay="6000"/>
                            </p:stCondLst>
                            <p:childTnLst>
                              <p:par>
                                <p:cTn id="848" presetID="10" presetClass="entr" presetSubtype="0" fill="hold" nodeType="afterEffect">
                                  <p:stCondLst>
                                    <p:cond delay="0"/>
                                  </p:stCondLst>
                                  <p:childTnLst>
                                    <p:set>
                                      <p:cBhvr>
                                        <p:cTn id="849" dur="1" fill="hold">
                                          <p:stCondLst>
                                            <p:cond delay="0"/>
                                          </p:stCondLst>
                                        </p:cTn>
                                        <p:tgtEl>
                                          <p:spTgt spid="470"/>
                                        </p:tgtEl>
                                        <p:attrNameLst>
                                          <p:attrName>style.visibility</p:attrName>
                                        </p:attrNameLst>
                                      </p:cBhvr>
                                      <p:to>
                                        <p:strVal val="visible"/>
                                      </p:to>
                                    </p:set>
                                    <p:animEffect transition="in" filter="fade">
                                      <p:cBhvr>
                                        <p:cTn id="850" dur="50"/>
                                        <p:tgtEl>
                                          <p:spTgt spid="470"/>
                                        </p:tgtEl>
                                      </p:cBhvr>
                                    </p:animEffect>
                                  </p:childTnLst>
                                </p:cTn>
                              </p:par>
                            </p:childTnLst>
                          </p:cTn>
                        </p:par>
                        <p:par>
                          <p:cTn id="851" fill="hold">
                            <p:stCondLst>
                              <p:cond delay="6050"/>
                            </p:stCondLst>
                            <p:childTnLst>
                              <p:par>
                                <p:cTn id="852" presetID="10" presetClass="entr" presetSubtype="0" fill="hold" nodeType="afterEffect">
                                  <p:stCondLst>
                                    <p:cond delay="0"/>
                                  </p:stCondLst>
                                  <p:childTnLst>
                                    <p:set>
                                      <p:cBhvr>
                                        <p:cTn id="853" dur="1" fill="hold">
                                          <p:stCondLst>
                                            <p:cond delay="0"/>
                                          </p:stCondLst>
                                        </p:cTn>
                                        <p:tgtEl>
                                          <p:spTgt spid="488"/>
                                        </p:tgtEl>
                                        <p:attrNameLst>
                                          <p:attrName>style.visibility</p:attrName>
                                        </p:attrNameLst>
                                      </p:cBhvr>
                                      <p:to>
                                        <p:strVal val="visible"/>
                                      </p:to>
                                    </p:set>
                                    <p:animEffect transition="in" filter="fade">
                                      <p:cBhvr>
                                        <p:cTn id="854" dur="50"/>
                                        <p:tgtEl>
                                          <p:spTgt spid="488"/>
                                        </p:tgtEl>
                                      </p:cBhvr>
                                    </p:animEffect>
                                  </p:childTnLst>
                                </p:cTn>
                              </p:par>
                            </p:childTnLst>
                          </p:cTn>
                        </p:par>
                        <p:par>
                          <p:cTn id="855" fill="hold">
                            <p:stCondLst>
                              <p:cond delay="6100"/>
                            </p:stCondLst>
                            <p:childTnLst>
                              <p:par>
                                <p:cTn id="856" presetID="10" presetClass="entr" presetSubtype="0" fill="hold" nodeType="afterEffect">
                                  <p:stCondLst>
                                    <p:cond delay="0"/>
                                  </p:stCondLst>
                                  <p:childTnLst>
                                    <p:set>
                                      <p:cBhvr>
                                        <p:cTn id="857" dur="1" fill="hold">
                                          <p:stCondLst>
                                            <p:cond delay="0"/>
                                          </p:stCondLst>
                                        </p:cTn>
                                        <p:tgtEl>
                                          <p:spTgt spid="515"/>
                                        </p:tgtEl>
                                        <p:attrNameLst>
                                          <p:attrName>style.visibility</p:attrName>
                                        </p:attrNameLst>
                                      </p:cBhvr>
                                      <p:to>
                                        <p:strVal val="visible"/>
                                      </p:to>
                                    </p:set>
                                    <p:animEffect transition="in" filter="fade">
                                      <p:cBhvr>
                                        <p:cTn id="858" dur="50"/>
                                        <p:tgtEl>
                                          <p:spTgt spid="515"/>
                                        </p:tgtEl>
                                      </p:cBhvr>
                                    </p:animEffect>
                                  </p:childTnLst>
                                </p:cTn>
                              </p:par>
                            </p:childTnLst>
                          </p:cTn>
                        </p:par>
                        <p:par>
                          <p:cTn id="859" fill="hold">
                            <p:stCondLst>
                              <p:cond delay="6150"/>
                            </p:stCondLst>
                            <p:childTnLst>
                              <p:par>
                                <p:cTn id="860" presetID="10" presetClass="entr" presetSubtype="0" fill="hold" nodeType="afterEffect">
                                  <p:stCondLst>
                                    <p:cond delay="0"/>
                                  </p:stCondLst>
                                  <p:childTnLst>
                                    <p:set>
                                      <p:cBhvr>
                                        <p:cTn id="861" dur="1" fill="hold">
                                          <p:stCondLst>
                                            <p:cond delay="0"/>
                                          </p:stCondLst>
                                        </p:cTn>
                                        <p:tgtEl>
                                          <p:spTgt spid="521"/>
                                        </p:tgtEl>
                                        <p:attrNameLst>
                                          <p:attrName>style.visibility</p:attrName>
                                        </p:attrNameLst>
                                      </p:cBhvr>
                                      <p:to>
                                        <p:strVal val="visible"/>
                                      </p:to>
                                    </p:set>
                                    <p:animEffect transition="in" filter="fade">
                                      <p:cBhvr>
                                        <p:cTn id="862" dur="50"/>
                                        <p:tgtEl>
                                          <p:spTgt spid="521"/>
                                        </p:tgtEl>
                                      </p:cBhvr>
                                    </p:animEffect>
                                  </p:childTnLst>
                                </p:cTn>
                              </p:par>
                            </p:childTnLst>
                          </p:cTn>
                        </p:par>
                        <p:par>
                          <p:cTn id="863" fill="hold">
                            <p:stCondLst>
                              <p:cond delay="6200"/>
                            </p:stCondLst>
                            <p:childTnLst>
                              <p:par>
                                <p:cTn id="864" presetID="10" presetClass="entr" presetSubtype="0" fill="hold" nodeType="afterEffect">
                                  <p:stCondLst>
                                    <p:cond delay="0"/>
                                  </p:stCondLst>
                                  <p:childTnLst>
                                    <p:set>
                                      <p:cBhvr>
                                        <p:cTn id="865" dur="1" fill="hold">
                                          <p:stCondLst>
                                            <p:cond delay="0"/>
                                          </p:stCondLst>
                                        </p:cTn>
                                        <p:tgtEl>
                                          <p:spTgt spid="527"/>
                                        </p:tgtEl>
                                        <p:attrNameLst>
                                          <p:attrName>style.visibility</p:attrName>
                                        </p:attrNameLst>
                                      </p:cBhvr>
                                      <p:to>
                                        <p:strVal val="visible"/>
                                      </p:to>
                                    </p:set>
                                    <p:animEffect transition="in" filter="fade">
                                      <p:cBhvr>
                                        <p:cTn id="866" dur="50"/>
                                        <p:tgtEl>
                                          <p:spTgt spid="527"/>
                                        </p:tgtEl>
                                      </p:cBhvr>
                                    </p:animEffect>
                                  </p:childTnLst>
                                </p:cTn>
                              </p:par>
                            </p:childTnLst>
                          </p:cTn>
                        </p:par>
                        <p:par>
                          <p:cTn id="867" fill="hold">
                            <p:stCondLst>
                              <p:cond delay="6250"/>
                            </p:stCondLst>
                            <p:childTnLst>
                              <p:par>
                                <p:cTn id="868" presetID="10" presetClass="entr" presetSubtype="0" fill="hold" nodeType="afterEffect">
                                  <p:stCondLst>
                                    <p:cond delay="0"/>
                                  </p:stCondLst>
                                  <p:childTnLst>
                                    <p:set>
                                      <p:cBhvr>
                                        <p:cTn id="869" dur="1" fill="hold">
                                          <p:stCondLst>
                                            <p:cond delay="0"/>
                                          </p:stCondLst>
                                        </p:cTn>
                                        <p:tgtEl>
                                          <p:spTgt spid="533"/>
                                        </p:tgtEl>
                                        <p:attrNameLst>
                                          <p:attrName>style.visibility</p:attrName>
                                        </p:attrNameLst>
                                      </p:cBhvr>
                                      <p:to>
                                        <p:strVal val="visible"/>
                                      </p:to>
                                    </p:set>
                                    <p:animEffect transition="in" filter="fade">
                                      <p:cBhvr>
                                        <p:cTn id="870" dur="50"/>
                                        <p:tgtEl>
                                          <p:spTgt spid="533"/>
                                        </p:tgtEl>
                                      </p:cBhvr>
                                    </p:animEffect>
                                  </p:childTnLst>
                                </p:cTn>
                              </p:par>
                            </p:childTnLst>
                          </p:cTn>
                        </p:par>
                        <p:par>
                          <p:cTn id="871" fill="hold">
                            <p:stCondLst>
                              <p:cond delay="6300"/>
                            </p:stCondLst>
                            <p:childTnLst>
                              <p:par>
                                <p:cTn id="872" presetID="10" presetClass="entr" presetSubtype="0" fill="hold" nodeType="afterEffect">
                                  <p:stCondLst>
                                    <p:cond delay="0"/>
                                  </p:stCondLst>
                                  <p:childTnLst>
                                    <p:set>
                                      <p:cBhvr>
                                        <p:cTn id="873" dur="1" fill="hold">
                                          <p:stCondLst>
                                            <p:cond delay="0"/>
                                          </p:stCondLst>
                                        </p:cTn>
                                        <p:tgtEl>
                                          <p:spTgt spid="539"/>
                                        </p:tgtEl>
                                        <p:attrNameLst>
                                          <p:attrName>style.visibility</p:attrName>
                                        </p:attrNameLst>
                                      </p:cBhvr>
                                      <p:to>
                                        <p:strVal val="visible"/>
                                      </p:to>
                                    </p:set>
                                    <p:animEffect transition="in" filter="fade">
                                      <p:cBhvr>
                                        <p:cTn id="874" dur="50"/>
                                        <p:tgtEl>
                                          <p:spTgt spid="539"/>
                                        </p:tgtEl>
                                      </p:cBhvr>
                                    </p:animEffect>
                                  </p:childTnLst>
                                </p:cTn>
                              </p:par>
                            </p:childTnLst>
                          </p:cTn>
                        </p:par>
                        <p:par>
                          <p:cTn id="875" fill="hold">
                            <p:stCondLst>
                              <p:cond delay="6350"/>
                            </p:stCondLst>
                            <p:childTnLst>
                              <p:par>
                                <p:cTn id="876" presetID="10" presetClass="entr" presetSubtype="0" fill="hold" nodeType="afterEffect">
                                  <p:stCondLst>
                                    <p:cond delay="0"/>
                                  </p:stCondLst>
                                  <p:childTnLst>
                                    <p:set>
                                      <p:cBhvr>
                                        <p:cTn id="877" dur="1" fill="hold">
                                          <p:stCondLst>
                                            <p:cond delay="0"/>
                                          </p:stCondLst>
                                        </p:cTn>
                                        <p:tgtEl>
                                          <p:spTgt spid="569"/>
                                        </p:tgtEl>
                                        <p:attrNameLst>
                                          <p:attrName>style.visibility</p:attrName>
                                        </p:attrNameLst>
                                      </p:cBhvr>
                                      <p:to>
                                        <p:strVal val="visible"/>
                                      </p:to>
                                    </p:set>
                                    <p:animEffect transition="in" filter="fade">
                                      <p:cBhvr>
                                        <p:cTn id="878" dur="50"/>
                                        <p:tgtEl>
                                          <p:spTgt spid="569"/>
                                        </p:tgtEl>
                                      </p:cBhvr>
                                    </p:animEffect>
                                  </p:childTnLst>
                                </p:cTn>
                              </p:par>
                            </p:childTnLst>
                          </p:cTn>
                        </p:par>
                        <p:par>
                          <p:cTn id="879" fill="hold">
                            <p:stCondLst>
                              <p:cond delay="6400"/>
                            </p:stCondLst>
                            <p:childTnLst>
                              <p:par>
                                <p:cTn id="880" presetID="10" presetClass="entr" presetSubtype="0" fill="hold" nodeType="afterEffect">
                                  <p:stCondLst>
                                    <p:cond delay="0"/>
                                  </p:stCondLst>
                                  <p:childTnLst>
                                    <p:set>
                                      <p:cBhvr>
                                        <p:cTn id="881" dur="1" fill="hold">
                                          <p:stCondLst>
                                            <p:cond delay="0"/>
                                          </p:stCondLst>
                                        </p:cTn>
                                        <p:tgtEl>
                                          <p:spTgt spid="584"/>
                                        </p:tgtEl>
                                        <p:attrNameLst>
                                          <p:attrName>style.visibility</p:attrName>
                                        </p:attrNameLst>
                                      </p:cBhvr>
                                      <p:to>
                                        <p:strVal val="visible"/>
                                      </p:to>
                                    </p:set>
                                    <p:animEffect transition="in" filter="fade">
                                      <p:cBhvr>
                                        <p:cTn id="882" dur="50"/>
                                        <p:tgtEl>
                                          <p:spTgt spid="584"/>
                                        </p:tgtEl>
                                      </p:cBhvr>
                                    </p:animEffect>
                                  </p:childTnLst>
                                </p:cTn>
                              </p:par>
                            </p:childTnLst>
                          </p:cTn>
                        </p:par>
                        <p:par>
                          <p:cTn id="883" fill="hold">
                            <p:stCondLst>
                              <p:cond delay="6450"/>
                            </p:stCondLst>
                            <p:childTnLst>
                              <p:par>
                                <p:cTn id="884" presetID="10" presetClass="entr" presetSubtype="0" fill="hold" nodeType="afterEffect">
                                  <p:stCondLst>
                                    <p:cond delay="0"/>
                                  </p:stCondLst>
                                  <p:childTnLst>
                                    <p:set>
                                      <p:cBhvr>
                                        <p:cTn id="885" dur="1" fill="hold">
                                          <p:stCondLst>
                                            <p:cond delay="0"/>
                                          </p:stCondLst>
                                        </p:cTn>
                                        <p:tgtEl>
                                          <p:spTgt spid="590"/>
                                        </p:tgtEl>
                                        <p:attrNameLst>
                                          <p:attrName>style.visibility</p:attrName>
                                        </p:attrNameLst>
                                      </p:cBhvr>
                                      <p:to>
                                        <p:strVal val="visible"/>
                                      </p:to>
                                    </p:set>
                                    <p:animEffect transition="in" filter="fade">
                                      <p:cBhvr>
                                        <p:cTn id="886" dur="50"/>
                                        <p:tgtEl>
                                          <p:spTgt spid="590"/>
                                        </p:tgtEl>
                                      </p:cBhvr>
                                    </p:animEffect>
                                  </p:childTnLst>
                                </p:cTn>
                              </p:par>
                            </p:childTnLst>
                          </p:cTn>
                        </p:par>
                        <p:par>
                          <p:cTn id="887" fill="hold">
                            <p:stCondLst>
                              <p:cond delay="6500"/>
                            </p:stCondLst>
                            <p:childTnLst>
                              <p:par>
                                <p:cTn id="888" presetID="10" presetClass="entr" presetSubtype="0" fill="hold" nodeType="afterEffect">
                                  <p:stCondLst>
                                    <p:cond delay="0"/>
                                  </p:stCondLst>
                                  <p:childTnLst>
                                    <p:set>
                                      <p:cBhvr>
                                        <p:cTn id="889" dur="1" fill="hold">
                                          <p:stCondLst>
                                            <p:cond delay="0"/>
                                          </p:stCondLst>
                                        </p:cTn>
                                        <p:tgtEl>
                                          <p:spTgt spid="596"/>
                                        </p:tgtEl>
                                        <p:attrNameLst>
                                          <p:attrName>style.visibility</p:attrName>
                                        </p:attrNameLst>
                                      </p:cBhvr>
                                      <p:to>
                                        <p:strVal val="visible"/>
                                      </p:to>
                                    </p:set>
                                    <p:animEffect transition="in" filter="fade">
                                      <p:cBhvr>
                                        <p:cTn id="890" dur="50"/>
                                        <p:tgtEl>
                                          <p:spTgt spid="596"/>
                                        </p:tgtEl>
                                      </p:cBhvr>
                                    </p:animEffect>
                                  </p:childTnLst>
                                </p:cTn>
                              </p:par>
                            </p:childTnLst>
                          </p:cTn>
                        </p:par>
                        <p:par>
                          <p:cTn id="891" fill="hold">
                            <p:stCondLst>
                              <p:cond delay="6550"/>
                            </p:stCondLst>
                            <p:childTnLst>
                              <p:par>
                                <p:cTn id="892" presetID="10" presetClass="entr" presetSubtype="0" fill="hold" nodeType="afterEffect">
                                  <p:stCondLst>
                                    <p:cond delay="0"/>
                                  </p:stCondLst>
                                  <p:childTnLst>
                                    <p:set>
                                      <p:cBhvr>
                                        <p:cTn id="893" dur="1" fill="hold">
                                          <p:stCondLst>
                                            <p:cond delay="0"/>
                                          </p:stCondLst>
                                        </p:cTn>
                                        <p:tgtEl>
                                          <p:spTgt spid="473"/>
                                        </p:tgtEl>
                                        <p:attrNameLst>
                                          <p:attrName>style.visibility</p:attrName>
                                        </p:attrNameLst>
                                      </p:cBhvr>
                                      <p:to>
                                        <p:strVal val="visible"/>
                                      </p:to>
                                    </p:set>
                                    <p:animEffect transition="in" filter="fade">
                                      <p:cBhvr>
                                        <p:cTn id="894" dur="50"/>
                                        <p:tgtEl>
                                          <p:spTgt spid="473"/>
                                        </p:tgtEl>
                                      </p:cBhvr>
                                    </p:animEffect>
                                  </p:childTnLst>
                                </p:cTn>
                              </p:par>
                            </p:childTnLst>
                          </p:cTn>
                        </p:par>
                        <p:par>
                          <p:cTn id="895" fill="hold">
                            <p:stCondLst>
                              <p:cond delay="6600"/>
                            </p:stCondLst>
                            <p:childTnLst>
                              <p:par>
                                <p:cTn id="896" presetID="10" presetClass="entr" presetSubtype="0" fill="hold" nodeType="afterEffect">
                                  <p:stCondLst>
                                    <p:cond delay="0"/>
                                  </p:stCondLst>
                                  <p:childTnLst>
                                    <p:set>
                                      <p:cBhvr>
                                        <p:cTn id="897" dur="1" fill="hold">
                                          <p:stCondLst>
                                            <p:cond delay="0"/>
                                          </p:stCondLst>
                                        </p:cTn>
                                        <p:tgtEl>
                                          <p:spTgt spid="479"/>
                                        </p:tgtEl>
                                        <p:attrNameLst>
                                          <p:attrName>style.visibility</p:attrName>
                                        </p:attrNameLst>
                                      </p:cBhvr>
                                      <p:to>
                                        <p:strVal val="visible"/>
                                      </p:to>
                                    </p:set>
                                    <p:animEffect transition="in" filter="fade">
                                      <p:cBhvr>
                                        <p:cTn id="898" dur="50"/>
                                        <p:tgtEl>
                                          <p:spTgt spid="479"/>
                                        </p:tgtEl>
                                      </p:cBhvr>
                                    </p:animEffect>
                                  </p:childTnLst>
                                </p:cTn>
                              </p:par>
                            </p:childTnLst>
                          </p:cTn>
                        </p:par>
                        <p:par>
                          <p:cTn id="899" fill="hold">
                            <p:stCondLst>
                              <p:cond delay="6650"/>
                            </p:stCondLst>
                            <p:childTnLst>
                              <p:par>
                                <p:cTn id="900" presetID="10" presetClass="entr" presetSubtype="0" fill="hold" nodeType="afterEffect">
                                  <p:stCondLst>
                                    <p:cond delay="0"/>
                                  </p:stCondLst>
                                  <p:childTnLst>
                                    <p:set>
                                      <p:cBhvr>
                                        <p:cTn id="901" dur="1" fill="hold">
                                          <p:stCondLst>
                                            <p:cond delay="0"/>
                                          </p:stCondLst>
                                        </p:cTn>
                                        <p:tgtEl>
                                          <p:spTgt spid="602"/>
                                        </p:tgtEl>
                                        <p:attrNameLst>
                                          <p:attrName>style.visibility</p:attrName>
                                        </p:attrNameLst>
                                      </p:cBhvr>
                                      <p:to>
                                        <p:strVal val="visible"/>
                                      </p:to>
                                    </p:set>
                                    <p:animEffect transition="in" filter="fade">
                                      <p:cBhvr>
                                        <p:cTn id="902" dur="50"/>
                                        <p:tgtEl>
                                          <p:spTgt spid="602"/>
                                        </p:tgtEl>
                                      </p:cBhvr>
                                    </p:animEffect>
                                  </p:childTnLst>
                                </p:cTn>
                              </p:par>
                            </p:childTnLst>
                          </p:cTn>
                        </p:par>
                        <p:par>
                          <p:cTn id="903" fill="hold">
                            <p:stCondLst>
                              <p:cond delay="6700"/>
                            </p:stCondLst>
                            <p:childTnLst>
                              <p:par>
                                <p:cTn id="904" presetID="10" presetClass="entr" presetSubtype="0" fill="hold" nodeType="afterEffect">
                                  <p:stCondLst>
                                    <p:cond delay="0"/>
                                  </p:stCondLst>
                                  <p:childTnLst>
                                    <p:set>
                                      <p:cBhvr>
                                        <p:cTn id="905" dur="1" fill="hold">
                                          <p:stCondLst>
                                            <p:cond delay="0"/>
                                          </p:stCondLst>
                                        </p:cTn>
                                        <p:tgtEl>
                                          <p:spTgt spid="608"/>
                                        </p:tgtEl>
                                        <p:attrNameLst>
                                          <p:attrName>style.visibility</p:attrName>
                                        </p:attrNameLst>
                                      </p:cBhvr>
                                      <p:to>
                                        <p:strVal val="visible"/>
                                      </p:to>
                                    </p:set>
                                    <p:animEffect transition="in" filter="fade">
                                      <p:cBhvr>
                                        <p:cTn id="906" dur="50"/>
                                        <p:tgtEl>
                                          <p:spTgt spid="608"/>
                                        </p:tgtEl>
                                      </p:cBhvr>
                                    </p:animEffect>
                                  </p:childTnLst>
                                </p:cTn>
                              </p:par>
                            </p:childTnLst>
                          </p:cTn>
                        </p:par>
                        <p:par>
                          <p:cTn id="907" fill="hold">
                            <p:stCondLst>
                              <p:cond delay="6750"/>
                            </p:stCondLst>
                            <p:childTnLst>
                              <p:par>
                                <p:cTn id="908" presetID="10" presetClass="entr" presetSubtype="0" fill="hold" nodeType="afterEffect">
                                  <p:stCondLst>
                                    <p:cond delay="0"/>
                                  </p:stCondLst>
                                  <p:childTnLst>
                                    <p:set>
                                      <p:cBhvr>
                                        <p:cTn id="909" dur="1" fill="hold">
                                          <p:stCondLst>
                                            <p:cond delay="0"/>
                                          </p:stCondLst>
                                        </p:cTn>
                                        <p:tgtEl>
                                          <p:spTgt spid="614"/>
                                        </p:tgtEl>
                                        <p:attrNameLst>
                                          <p:attrName>style.visibility</p:attrName>
                                        </p:attrNameLst>
                                      </p:cBhvr>
                                      <p:to>
                                        <p:strVal val="visible"/>
                                      </p:to>
                                    </p:set>
                                    <p:animEffect transition="in" filter="fade">
                                      <p:cBhvr>
                                        <p:cTn id="910" dur="50"/>
                                        <p:tgtEl>
                                          <p:spTgt spid="614"/>
                                        </p:tgtEl>
                                      </p:cBhvr>
                                    </p:animEffect>
                                  </p:childTnLst>
                                </p:cTn>
                              </p:par>
                            </p:childTnLst>
                          </p:cTn>
                        </p:par>
                        <p:par>
                          <p:cTn id="911" fill="hold">
                            <p:stCondLst>
                              <p:cond delay="6800"/>
                            </p:stCondLst>
                            <p:childTnLst>
                              <p:par>
                                <p:cTn id="912" presetID="10" presetClass="entr" presetSubtype="0" fill="hold" nodeType="afterEffect">
                                  <p:stCondLst>
                                    <p:cond delay="0"/>
                                  </p:stCondLst>
                                  <p:childTnLst>
                                    <p:set>
                                      <p:cBhvr>
                                        <p:cTn id="913" dur="1" fill="hold">
                                          <p:stCondLst>
                                            <p:cond delay="0"/>
                                          </p:stCondLst>
                                        </p:cTn>
                                        <p:tgtEl>
                                          <p:spTgt spid="620"/>
                                        </p:tgtEl>
                                        <p:attrNameLst>
                                          <p:attrName>style.visibility</p:attrName>
                                        </p:attrNameLst>
                                      </p:cBhvr>
                                      <p:to>
                                        <p:strVal val="visible"/>
                                      </p:to>
                                    </p:set>
                                    <p:animEffect transition="in" filter="fade">
                                      <p:cBhvr>
                                        <p:cTn id="914" dur="50"/>
                                        <p:tgtEl>
                                          <p:spTgt spid="620"/>
                                        </p:tgtEl>
                                      </p:cBhvr>
                                    </p:animEffect>
                                  </p:childTnLst>
                                </p:cTn>
                              </p:par>
                            </p:childTnLst>
                          </p:cTn>
                        </p:par>
                        <p:par>
                          <p:cTn id="915" fill="hold">
                            <p:stCondLst>
                              <p:cond delay="6850"/>
                            </p:stCondLst>
                            <p:childTnLst>
                              <p:par>
                                <p:cTn id="916" presetID="10" presetClass="entr" presetSubtype="0" fill="hold" nodeType="afterEffect">
                                  <p:stCondLst>
                                    <p:cond delay="0"/>
                                  </p:stCondLst>
                                  <p:childTnLst>
                                    <p:set>
                                      <p:cBhvr>
                                        <p:cTn id="917" dur="1" fill="hold">
                                          <p:stCondLst>
                                            <p:cond delay="0"/>
                                          </p:stCondLst>
                                        </p:cTn>
                                        <p:tgtEl>
                                          <p:spTgt spid="626"/>
                                        </p:tgtEl>
                                        <p:attrNameLst>
                                          <p:attrName>style.visibility</p:attrName>
                                        </p:attrNameLst>
                                      </p:cBhvr>
                                      <p:to>
                                        <p:strVal val="visible"/>
                                      </p:to>
                                    </p:set>
                                    <p:animEffect transition="in" filter="fade">
                                      <p:cBhvr>
                                        <p:cTn id="918" dur="50"/>
                                        <p:tgtEl>
                                          <p:spTgt spid="626"/>
                                        </p:tgtEl>
                                      </p:cBhvr>
                                    </p:animEffect>
                                  </p:childTnLst>
                                </p:cTn>
                              </p:par>
                            </p:childTnLst>
                          </p:cTn>
                        </p:par>
                        <p:par>
                          <p:cTn id="919" fill="hold">
                            <p:stCondLst>
                              <p:cond delay="6900"/>
                            </p:stCondLst>
                            <p:childTnLst>
                              <p:par>
                                <p:cTn id="920" presetID="10" presetClass="entr" presetSubtype="0" fill="hold" grpId="0" nodeType="afterEffect">
                                  <p:stCondLst>
                                    <p:cond delay="0"/>
                                  </p:stCondLst>
                                  <p:childTnLst>
                                    <p:set>
                                      <p:cBhvr>
                                        <p:cTn id="921" dur="1" fill="hold">
                                          <p:stCondLst>
                                            <p:cond delay="0"/>
                                          </p:stCondLst>
                                        </p:cTn>
                                        <p:tgtEl>
                                          <p:spTgt spid="633"/>
                                        </p:tgtEl>
                                        <p:attrNameLst>
                                          <p:attrName>style.visibility</p:attrName>
                                        </p:attrNameLst>
                                      </p:cBhvr>
                                      <p:to>
                                        <p:strVal val="visible"/>
                                      </p:to>
                                    </p:set>
                                    <p:animEffect transition="in" filter="fade">
                                      <p:cBhvr>
                                        <p:cTn id="922" dur="1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6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5BFD-5CD5-489F-92A3-6855F2EDDD01}"/>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latin typeface="Arial" panose="020B0604020202020204" pitchFamily="34" charset="0"/>
                <a:cs typeface="Arial" panose="020B0604020202020204" pitchFamily="34" charset="0"/>
              </a:rPr>
              <a:t>The Azure Stack</a:t>
            </a:r>
          </a:p>
        </p:txBody>
      </p:sp>
      <p:pic>
        <p:nvPicPr>
          <p:cNvPr id="3" name="Content Placeholder 4">
            <a:extLst>
              <a:ext uri="{FF2B5EF4-FFF2-40B4-BE49-F238E27FC236}">
                <a16:creationId xmlns:a16="http://schemas.microsoft.com/office/drawing/2014/main" id="{CD7359C6-5D9D-4FDC-9785-4C04A240A3D8}"/>
              </a:ext>
            </a:extLst>
          </p:cNvPr>
          <p:cNvPicPr>
            <a:picLocks noChangeAspect="1"/>
          </p:cNvPicPr>
          <p:nvPr/>
        </p:nvPicPr>
        <p:blipFill>
          <a:blip r:embed="rId3"/>
          <a:stretch>
            <a:fillRect/>
          </a:stretch>
        </p:blipFill>
        <p:spPr>
          <a:xfrm>
            <a:off x="661987" y="1681162"/>
            <a:ext cx="10868025" cy="4257675"/>
          </a:xfrm>
          <a:prstGeom prst="rect">
            <a:avLst/>
          </a:prstGeom>
        </p:spPr>
      </p:pic>
    </p:spTree>
    <p:extLst>
      <p:ext uri="{BB962C8B-B14F-4D97-AF65-F5344CB8AC3E}">
        <p14:creationId xmlns:p14="http://schemas.microsoft.com/office/powerpoint/2010/main" val="17334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p:cNvSpPr/>
          <p:nvPr/>
        </p:nvSpPr>
        <p:spPr bwMode="auto">
          <a:xfrm>
            <a:off x="7943863" y="4421781"/>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Segoe UI" pitchFamily="34" charset="0"/>
              </a:rPr>
              <a:t>Cloud Foundry</a:t>
            </a:r>
          </a:p>
        </p:txBody>
      </p:sp>
      <p:sp>
        <p:nvSpPr>
          <p:cNvPr id="15" name="Rectangle 14"/>
          <p:cNvSpPr/>
          <p:nvPr/>
        </p:nvSpPr>
        <p:spPr bwMode="auto">
          <a:xfrm>
            <a:off x="7943863" y="3719829"/>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Segoe UI" pitchFamily="34" charset="0"/>
              </a:rPr>
              <a:t>Azure Service Fabric</a:t>
            </a:r>
          </a:p>
        </p:txBody>
      </p:sp>
      <p:sp>
        <p:nvSpPr>
          <p:cNvPr id="16" name="Rectangle 15"/>
          <p:cNvSpPr/>
          <p:nvPr/>
        </p:nvSpPr>
        <p:spPr bwMode="auto">
          <a:xfrm>
            <a:off x="7943863" y="3017877"/>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Segoe UI" pitchFamily="34" charset="0"/>
              </a:rPr>
              <a:t>Azure Functions</a:t>
            </a:r>
          </a:p>
        </p:txBody>
      </p:sp>
      <p:sp>
        <p:nvSpPr>
          <p:cNvPr id="17" name="Rectangle 16"/>
          <p:cNvSpPr/>
          <p:nvPr/>
        </p:nvSpPr>
        <p:spPr bwMode="auto">
          <a:xfrm>
            <a:off x="7943863" y="2315925"/>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Azure App Service</a:t>
            </a:r>
          </a:p>
        </p:txBody>
      </p:sp>
      <p:sp>
        <p:nvSpPr>
          <p:cNvPr id="21" name="Rectangle 20"/>
          <p:cNvSpPr/>
          <p:nvPr/>
        </p:nvSpPr>
        <p:spPr bwMode="auto">
          <a:xfrm>
            <a:off x="375659" y="4421781"/>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Storage – Blob, Tables, Queues</a:t>
            </a:r>
          </a:p>
        </p:txBody>
      </p:sp>
      <p:sp>
        <p:nvSpPr>
          <p:cNvPr id="22" name="Rectangle 21"/>
          <p:cNvSpPr/>
          <p:nvPr/>
        </p:nvSpPr>
        <p:spPr bwMode="auto">
          <a:xfrm>
            <a:off x="375659" y="3719829"/>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Networking</a:t>
            </a:r>
          </a:p>
        </p:txBody>
      </p:sp>
      <p:sp>
        <p:nvSpPr>
          <p:cNvPr id="23" name="Rectangle 22"/>
          <p:cNvSpPr/>
          <p:nvPr/>
        </p:nvSpPr>
        <p:spPr bwMode="auto">
          <a:xfrm>
            <a:off x="375659" y="3017877"/>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Containers </a:t>
            </a:r>
          </a:p>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with Docker</a:t>
            </a:r>
          </a:p>
        </p:txBody>
      </p:sp>
      <p:sp>
        <p:nvSpPr>
          <p:cNvPr id="24" name="Rectangle 23"/>
          <p:cNvSpPr/>
          <p:nvPr/>
        </p:nvSpPr>
        <p:spPr bwMode="auto">
          <a:xfrm>
            <a:off x="375659" y="2315925"/>
            <a:ext cx="3901440" cy="638824"/>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325025" tIns="260020" rIns="325025" bIns="26002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Virtual Machines (VM)</a:t>
            </a:r>
          </a:p>
          <a:p>
            <a:pPr marL="0" marR="0" lvl="0" indent="0" algn="ctr" defTabSz="93205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VM Scale Sets</a:t>
            </a:r>
          </a:p>
        </p:txBody>
      </p:sp>
      <p:grpSp>
        <p:nvGrpSpPr>
          <p:cNvPr id="55" name="Group 54"/>
          <p:cNvGrpSpPr/>
          <p:nvPr/>
        </p:nvGrpSpPr>
        <p:grpSpPr>
          <a:xfrm>
            <a:off x="4349820" y="3364842"/>
            <a:ext cx="3492385" cy="1303108"/>
            <a:chOff x="3320708" y="1955140"/>
            <a:chExt cx="2865411" cy="977331"/>
          </a:xfrm>
        </p:grpSpPr>
        <p:sp>
          <p:nvSpPr>
            <p:cNvPr id="35" name="Rectangle 34"/>
            <p:cNvSpPr/>
            <p:nvPr/>
          </p:nvSpPr>
          <p:spPr bwMode="auto">
            <a:xfrm>
              <a:off x="3320708" y="2561763"/>
              <a:ext cx="2865411" cy="3707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325073" tIns="0" rIns="325073" bIns="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90000"/>
                </a:lnSpc>
                <a:spcBef>
                  <a:spcPct val="0"/>
                </a:spcBef>
                <a:spcAft>
                  <a:spcPct val="0"/>
                </a:spcAft>
                <a:buClrTx/>
                <a:buSzTx/>
                <a:buFontTx/>
                <a:buNone/>
                <a:tabLst/>
                <a:defRPr/>
              </a:pPr>
              <a:r>
                <a:rPr kumimoji="0" lang="en-US" sz="1467"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Azure services in your datacenter</a:t>
              </a:r>
            </a:p>
          </p:txBody>
        </p:sp>
        <p:sp>
          <p:nvSpPr>
            <p:cNvPr id="36" name="Rectangle 35"/>
            <p:cNvSpPr/>
            <p:nvPr/>
          </p:nvSpPr>
          <p:spPr bwMode="auto">
            <a:xfrm>
              <a:off x="3610783" y="2271306"/>
              <a:ext cx="2285260" cy="3601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325073" tIns="0" rIns="325073" bIns="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90000"/>
                </a:lnSpc>
                <a:spcBef>
                  <a:spcPct val="0"/>
                </a:spcBef>
                <a:spcAft>
                  <a:spcPct val="0"/>
                </a:spcAft>
                <a:buClrTx/>
                <a:buSzTx/>
                <a:buFontTx/>
                <a:buNone/>
                <a:tabLst/>
                <a:defRPr/>
              </a:pPr>
              <a:r>
                <a:rPr kumimoji="0" lang="en-US" sz="1467"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Unified app development</a:t>
              </a:r>
            </a:p>
          </p:txBody>
        </p:sp>
        <p:sp>
          <p:nvSpPr>
            <p:cNvPr id="37" name="Rectangle 36"/>
            <p:cNvSpPr/>
            <p:nvPr/>
          </p:nvSpPr>
          <p:spPr bwMode="auto">
            <a:xfrm>
              <a:off x="3667041" y="1955140"/>
              <a:ext cx="2172744" cy="3858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325073" tIns="0" rIns="325073" bIns="0" numCol="1" spcCol="0" rtlCol="0" fromWordArt="0" anchor="ctr" anchorCtr="0" forceAA="0" compatLnSpc="1">
              <a:prstTxWarp prst="textNoShape">
                <a:avLst/>
              </a:prstTxWarp>
              <a:noAutofit/>
            </a:bodyPr>
            <a:lstStyle/>
            <a:p>
              <a:pPr marL="0" marR="0" lvl="0" indent="0" algn="ctr" defTabSz="932055" rtl="0" eaLnBrk="1" fontAlgn="base" latinLnBrk="0" hangingPunct="1">
                <a:lnSpc>
                  <a:spcPct val="90000"/>
                </a:lnSpc>
                <a:spcBef>
                  <a:spcPct val="0"/>
                </a:spcBef>
                <a:spcAft>
                  <a:spcPct val="0"/>
                </a:spcAft>
                <a:buClrTx/>
                <a:buSzTx/>
                <a:buFontTx/>
                <a:buNone/>
                <a:tabLst/>
                <a:defRPr/>
              </a:pPr>
              <a:r>
                <a:rPr kumimoji="0" lang="en-US" sz="1467" b="0" i="0" u="none" strike="noStrike" kern="0" cap="none" spc="0" normalizeH="0" baseline="0" noProof="0" dirty="0">
                  <a:ln>
                    <a:noFill/>
                  </a:ln>
                  <a:solidFill>
                    <a:srgbClr val="444444"/>
                  </a:solidFill>
                  <a:effectLst/>
                  <a:uLnTx/>
                  <a:uFillTx/>
                  <a:latin typeface="Arial"/>
                  <a:ea typeface="Segoe UI" pitchFamily="34" charset="0"/>
                  <a:cs typeface="Arial" panose="020B0604020202020204" pitchFamily="34" charset="0"/>
                </a:rPr>
                <a:t>One Azure ecosystem</a:t>
              </a:r>
            </a:p>
          </p:txBody>
        </p:sp>
      </p:grpSp>
      <p:sp>
        <p:nvSpPr>
          <p:cNvPr id="27" name="TextBox 26"/>
          <p:cNvSpPr txBox="1"/>
          <p:nvPr/>
        </p:nvSpPr>
        <p:spPr>
          <a:xfrm>
            <a:off x="5119236" y="2543228"/>
            <a:ext cx="1953553" cy="783715"/>
          </a:xfrm>
          <a:prstGeom prst="rect">
            <a:avLst/>
          </a:prstGeom>
          <a:noFill/>
        </p:spPr>
        <p:txBody>
          <a:bodyPr wrap="square" lIns="325025" tIns="260020" rIns="325025" bIns="260020" rtlCol="0">
            <a:spAutoFit/>
          </a:bodyPr>
          <a:lstStyle/>
          <a:p>
            <a:pPr marL="0" marR="0" lvl="0" indent="0" algn="ctr" defTabSz="932323" rtl="0" eaLnBrk="1" fontAlgn="base" latinLnBrk="0" hangingPunct="1">
              <a:lnSpc>
                <a:spcPct val="90000"/>
              </a:lnSpc>
              <a:spcBef>
                <a:spcPct val="0"/>
              </a:spcBef>
              <a:spcAft>
                <a:spcPct val="0"/>
              </a:spcAft>
              <a:buClrTx/>
              <a:buSzTx/>
              <a:buFontTx/>
              <a:buNone/>
              <a:tabLst/>
              <a:defRPr/>
            </a:pPr>
            <a:r>
              <a:rPr kumimoji="0" lang="en-US" sz="1867" b="1" i="0" u="none" strike="noStrike" kern="0" cap="none" spc="0" normalizeH="0" baseline="0" noProof="0" dirty="0">
                <a:ln>
                  <a:noFill/>
                </a:ln>
                <a:solidFill>
                  <a:srgbClr val="007DB8"/>
                </a:solidFill>
                <a:effectLst/>
                <a:uLnTx/>
                <a:uFillTx/>
                <a:latin typeface="Arial"/>
                <a:ea typeface="Segoe UI" pitchFamily="34" charset="0"/>
                <a:cs typeface="Segoe UI" pitchFamily="34" charset="0"/>
              </a:rPr>
              <a:t>Developers</a:t>
            </a:r>
          </a:p>
        </p:txBody>
      </p:sp>
      <p:sp>
        <p:nvSpPr>
          <p:cNvPr id="30" name="TextBox 29"/>
          <p:cNvSpPr txBox="1"/>
          <p:nvPr/>
        </p:nvSpPr>
        <p:spPr>
          <a:xfrm>
            <a:off x="5593223" y="4725712"/>
            <a:ext cx="1005556" cy="783715"/>
          </a:xfrm>
          <a:prstGeom prst="rect">
            <a:avLst/>
          </a:prstGeom>
          <a:noFill/>
        </p:spPr>
        <p:txBody>
          <a:bodyPr wrap="square" lIns="325025" tIns="260020" rIns="325025" bIns="260020" rtlCol="0">
            <a:spAutoFit/>
          </a:bodyPr>
          <a:lstStyle/>
          <a:p>
            <a:pPr marL="0" marR="0" lvl="0" indent="0" algn="ctr" defTabSz="932323" rtl="0" eaLnBrk="1" fontAlgn="base" latinLnBrk="0" hangingPunct="1">
              <a:lnSpc>
                <a:spcPct val="90000"/>
              </a:lnSpc>
              <a:spcBef>
                <a:spcPct val="0"/>
              </a:spcBef>
              <a:spcAft>
                <a:spcPct val="0"/>
              </a:spcAft>
              <a:buClrTx/>
              <a:buSzTx/>
              <a:buFontTx/>
              <a:buNone/>
              <a:tabLst/>
              <a:defRPr/>
            </a:pPr>
            <a:r>
              <a:rPr kumimoji="0" lang="en-US" sz="1867" b="1" i="0" u="none" strike="noStrike" kern="0" cap="none" spc="0" normalizeH="0" baseline="0" noProof="0" dirty="0">
                <a:ln>
                  <a:noFill/>
                </a:ln>
                <a:solidFill>
                  <a:srgbClr val="007DB8"/>
                </a:solidFill>
                <a:effectLst/>
                <a:uLnTx/>
                <a:uFillTx/>
                <a:latin typeface="Arial"/>
                <a:ea typeface="Segoe UI" pitchFamily="34" charset="0"/>
                <a:cs typeface="Segoe UI" pitchFamily="34" charset="0"/>
              </a:rPr>
              <a:t>IT</a:t>
            </a:r>
          </a:p>
        </p:txBody>
      </p:sp>
      <p:sp>
        <p:nvSpPr>
          <p:cNvPr id="39" name="Freeform 80"/>
          <p:cNvSpPr>
            <a:spLocks noChangeAspect="1"/>
          </p:cNvSpPr>
          <p:nvPr/>
        </p:nvSpPr>
        <p:spPr bwMode="auto">
          <a:xfrm rot="8100000">
            <a:off x="4861249" y="1764036"/>
            <a:ext cx="2469507" cy="2469507"/>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rgbClr val="3DC6EF"/>
          </a:solidFill>
          <a:ln w="6350" cap="flat" cmpd="sng" algn="ctr">
            <a:noFill/>
            <a:prstDash val="solid"/>
            <a:miter lim="800000"/>
            <a:headEnd type="none" w="med" len="med"/>
            <a:tailEnd type="none" w="med" len="med"/>
          </a:ln>
          <a:effectLst/>
        </p:spPr>
        <p:txBody>
          <a:bodyPr rot="0" spcFirstLastPara="0" vertOverflow="overflow" horzOverflow="overflow" vert="horz" wrap="square" lIns="324795" tIns="259836" rIns="324795" bIns="259836" numCol="1" spcCol="0" rtlCol="0" fromWordArt="0" anchor="t" anchorCtr="0" forceAA="0" compatLnSpc="1">
            <a:prstTxWarp prst="textNoShape">
              <a:avLst/>
            </a:prstTxWarp>
            <a:noAutofit/>
          </a:bodyPr>
          <a:lstStyle/>
          <a:p>
            <a:pPr marL="0" marR="0" lvl="0" indent="0" algn="ctr" defTabSz="93115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0" name="Freeform 81"/>
          <p:cNvSpPr>
            <a:spLocks noChangeAspect="1"/>
          </p:cNvSpPr>
          <p:nvPr/>
        </p:nvSpPr>
        <p:spPr bwMode="auto">
          <a:xfrm rot="18918717">
            <a:off x="4861249" y="3855476"/>
            <a:ext cx="2469507" cy="2469507"/>
          </a:xfrm>
          <a:custGeom>
            <a:avLst/>
            <a:gdLst>
              <a:gd name="connsiteX0" fmla="*/ 686584 w 2313259"/>
              <a:gd name="connsiteY0" fmla="*/ 1626304 h 2313259"/>
              <a:gd name="connsiteX1" fmla="*/ 134698 w 2313259"/>
              <a:gd name="connsiteY1" fmla="*/ 456262 h 2313259"/>
              <a:gd name="connsiteX2" fmla="*/ 127395 w 2313259"/>
              <a:gd name="connsiteY2" fmla="*/ 303308 h 2313259"/>
              <a:gd name="connsiteX3" fmla="*/ 0 w 2313259"/>
              <a:gd name="connsiteY3" fmla="*/ 303308 h 2313259"/>
              <a:gd name="connsiteX4" fmla="*/ 227788 w 2313259"/>
              <a:gd name="connsiteY4" fmla="*/ 0 h 2313259"/>
              <a:gd name="connsiteX5" fmla="*/ 455575 w 2313259"/>
              <a:gd name="connsiteY5" fmla="*/ 303308 h 2313259"/>
              <a:gd name="connsiteX6" fmla="*/ 346480 w 2313259"/>
              <a:gd name="connsiteY6" fmla="*/ 303308 h 2313259"/>
              <a:gd name="connsiteX7" fmla="*/ 347164 w 2313259"/>
              <a:gd name="connsiteY7" fmla="*/ 303991 h 2313259"/>
              <a:gd name="connsiteX8" fmla="*/ 353429 w 2313259"/>
              <a:gd name="connsiteY8" fmla="*/ 435199 h 2313259"/>
              <a:gd name="connsiteX9" fmla="*/ 841961 w 2313259"/>
              <a:gd name="connsiteY9" fmla="*/ 1470926 h 2313259"/>
              <a:gd name="connsiteX10" fmla="*/ 1877688 w 2313259"/>
              <a:gd name="connsiteY10" fmla="*/ 1959458 h 2313259"/>
              <a:gd name="connsiteX11" fmla="*/ 2008896 w 2313259"/>
              <a:gd name="connsiteY11" fmla="*/ 1965723 h 2313259"/>
              <a:gd name="connsiteX12" fmla="*/ 2009951 w 2313259"/>
              <a:gd name="connsiteY12" fmla="*/ 1966779 h 2313259"/>
              <a:gd name="connsiteX13" fmla="*/ 2009951 w 2313259"/>
              <a:gd name="connsiteY13" fmla="*/ 1857684 h 2313259"/>
              <a:gd name="connsiteX14" fmla="*/ 2313259 w 2313259"/>
              <a:gd name="connsiteY14" fmla="*/ 2085471 h 2313259"/>
              <a:gd name="connsiteX15" fmla="*/ 2009951 w 2313259"/>
              <a:gd name="connsiteY15" fmla="*/ 2313259 h 2313259"/>
              <a:gd name="connsiteX16" fmla="*/ 2009951 w 2313259"/>
              <a:gd name="connsiteY16" fmla="*/ 2185510 h 2313259"/>
              <a:gd name="connsiteX17" fmla="*/ 1856625 w 2313259"/>
              <a:gd name="connsiteY17" fmla="*/ 2178189 h 2313259"/>
              <a:gd name="connsiteX18" fmla="*/ 686584 w 2313259"/>
              <a:gd name="connsiteY18" fmla="*/ 1626304 h 23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3259" h="2313259">
                <a:moveTo>
                  <a:pt x="686584" y="1626304"/>
                </a:moveTo>
                <a:cubicBezTo>
                  <a:pt x="359540" y="1299260"/>
                  <a:pt x="175578" y="883317"/>
                  <a:pt x="134698" y="456262"/>
                </a:cubicBezTo>
                <a:lnTo>
                  <a:pt x="127395" y="303308"/>
                </a:lnTo>
                <a:lnTo>
                  <a:pt x="0" y="303308"/>
                </a:lnTo>
                <a:lnTo>
                  <a:pt x="227788" y="0"/>
                </a:lnTo>
                <a:lnTo>
                  <a:pt x="455575" y="303308"/>
                </a:lnTo>
                <a:lnTo>
                  <a:pt x="346480" y="303308"/>
                </a:lnTo>
                <a:lnTo>
                  <a:pt x="347164" y="303991"/>
                </a:lnTo>
                <a:lnTo>
                  <a:pt x="353429" y="435199"/>
                </a:lnTo>
                <a:cubicBezTo>
                  <a:pt x="389616" y="813231"/>
                  <a:pt x="552460" y="1181425"/>
                  <a:pt x="841961" y="1470926"/>
                </a:cubicBezTo>
                <a:cubicBezTo>
                  <a:pt x="1131462" y="1760427"/>
                  <a:pt x="1499656" y="1923270"/>
                  <a:pt x="1877688" y="1959458"/>
                </a:cubicBezTo>
                <a:lnTo>
                  <a:pt x="2008896" y="1965723"/>
                </a:lnTo>
                <a:lnTo>
                  <a:pt x="2009951" y="1966779"/>
                </a:lnTo>
                <a:lnTo>
                  <a:pt x="2009951" y="1857684"/>
                </a:lnTo>
                <a:lnTo>
                  <a:pt x="2313259" y="2085471"/>
                </a:lnTo>
                <a:lnTo>
                  <a:pt x="2009951" y="2313259"/>
                </a:lnTo>
                <a:lnTo>
                  <a:pt x="2009951" y="2185510"/>
                </a:lnTo>
                <a:lnTo>
                  <a:pt x="1856625" y="2178189"/>
                </a:lnTo>
                <a:cubicBezTo>
                  <a:pt x="1429570" y="2137309"/>
                  <a:pt x="1013627" y="1953347"/>
                  <a:pt x="686584" y="1626304"/>
                </a:cubicBezTo>
                <a:close/>
              </a:path>
            </a:pathLst>
          </a:custGeom>
          <a:solidFill>
            <a:srgbClr val="3DC6EF"/>
          </a:solidFill>
          <a:ln w="6350" cap="flat" cmpd="sng" algn="ctr">
            <a:noFill/>
            <a:prstDash val="solid"/>
            <a:miter lim="800000"/>
            <a:headEnd type="none" w="med" len="med"/>
            <a:tailEnd type="none" w="med" len="med"/>
          </a:ln>
          <a:effectLst/>
        </p:spPr>
        <p:txBody>
          <a:bodyPr rot="0" spcFirstLastPara="0" vertOverflow="overflow" horzOverflow="overflow" vert="horz" wrap="square" lIns="324795" tIns="259836" rIns="324795" bIns="259836" numCol="1" spcCol="0" rtlCol="0" fromWordArt="0" anchor="t" anchorCtr="0" forceAA="0" compatLnSpc="1">
            <a:prstTxWarp prst="textNoShape">
              <a:avLst/>
            </a:prstTxWarp>
            <a:noAutofit/>
          </a:bodyPr>
          <a:lstStyle/>
          <a:p>
            <a:pPr marL="0" marR="0" lvl="0" indent="0" algn="ctr" defTabSz="93115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2" name="Text Placeholder 47"/>
          <p:cNvSpPr txBox="1">
            <a:spLocks/>
          </p:cNvSpPr>
          <p:nvPr/>
        </p:nvSpPr>
        <p:spPr>
          <a:xfrm>
            <a:off x="947385" y="1808328"/>
            <a:ext cx="2820787" cy="327219"/>
          </a:xfrm>
          <a:prstGeom prst="rect">
            <a:avLst/>
          </a:prstGeom>
        </p:spPr>
        <p:txBody>
          <a:bodyPr lIns="0" tIns="60952" rIns="121904" bIns="60952"/>
          <a:lstStyle>
            <a:lvl1pPr marL="0" indent="0" algn="l" rtl="0" eaLnBrk="1" fontAlgn="base" hangingPunct="1">
              <a:lnSpc>
                <a:spcPct val="100000"/>
              </a:lnSpc>
              <a:spcBef>
                <a:spcPts val="1200"/>
              </a:spcBef>
              <a:spcAft>
                <a:spcPts val="0"/>
              </a:spcAft>
              <a:buClr>
                <a:srgbClr val="AAAAAA"/>
              </a:buClr>
              <a:buFont typeface="Arial" pitchFamily="34" charset="0"/>
              <a:buNone/>
              <a:defRPr sz="1400" b="1">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marR="0" lvl="0" indent="0" algn="l" defTabSz="1218930" rtl="0" eaLnBrk="1" fontAlgn="base" latinLnBrk="0" hangingPunct="1">
              <a:lnSpc>
                <a:spcPct val="100000"/>
              </a:lnSpc>
              <a:spcBef>
                <a:spcPts val="1600"/>
              </a:spcBef>
              <a:spcAft>
                <a:spcPts val="0"/>
              </a:spcAft>
              <a:buClr>
                <a:srgbClr val="AAAAAA"/>
              </a:buClr>
              <a:buSzTx/>
              <a:buFont typeface="Arial" pitchFamily="34" charset="0"/>
              <a:buNone/>
              <a:tabLst/>
              <a:defRPr/>
            </a:pPr>
            <a:r>
              <a:rPr kumimoji="0" lang="en-US" sz="1867"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Azure IaaS on-premises</a:t>
            </a:r>
          </a:p>
        </p:txBody>
      </p:sp>
      <p:grpSp>
        <p:nvGrpSpPr>
          <p:cNvPr id="57" name="Group 56"/>
          <p:cNvGrpSpPr/>
          <p:nvPr/>
        </p:nvGrpSpPr>
        <p:grpSpPr>
          <a:xfrm>
            <a:off x="5811868" y="2123171"/>
            <a:ext cx="641365" cy="614727"/>
            <a:chOff x="4358901" y="977986"/>
            <a:chExt cx="481024" cy="461045"/>
          </a:xfrm>
        </p:grpSpPr>
        <p:grpSp>
          <p:nvGrpSpPr>
            <p:cNvPr id="51" name="Group 50"/>
            <p:cNvGrpSpPr/>
            <p:nvPr/>
          </p:nvGrpSpPr>
          <p:grpSpPr>
            <a:xfrm>
              <a:off x="4369321" y="987268"/>
              <a:ext cx="465402" cy="447195"/>
              <a:chOff x="4369321" y="987268"/>
              <a:chExt cx="465402" cy="447195"/>
            </a:xfrm>
          </p:grpSpPr>
          <p:sp>
            <p:nvSpPr>
              <p:cNvPr id="49" name="Oval 48"/>
              <p:cNvSpPr/>
              <p:nvPr/>
            </p:nvSpPr>
            <p:spPr>
              <a:xfrm>
                <a:off x="4369321" y="987268"/>
                <a:ext cx="410049" cy="410049"/>
              </a:xfrm>
              <a:prstGeom prst="ellipse">
                <a:avLst/>
              </a:prstGeom>
              <a:solidFill>
                <a:schemeClr val="tx2"/>
              </a:solidFill>
              <a:ln w="12700" cmpd="sng">
                <a:noFill/>
              </a:ln>
              <a:effectLst/>
            </p:spPr>
            <p:txBody>
              <a:bodyPr wrap="square" lIns="243840" tIns="182880" rIns="182880" bIns="182880" rtlCol="0" anchor="ctr">
                <a:noAutofit/>
              </a:bodyPr>
              <a:lstStyle/>
              <a:p>
                <a:pPr marL="0" marR="0" lvl="0" indent="0" algn="ctr" defTabSz="121914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0" name="Oval 49"/>
              <p:cNvSpPr/>
              <p:nvPr/>
            </p:nvSpPr>
            <p:spPr>
              <a:xfrm>
                <a:off x="4645877" y="1245617"/>
                <a:ext cx="188846" cy="188846"/>
              </a:xfrm>
              <a:prstGeom prst="ellipse">
                <a:avLst/>
              </a:prstGeom>
              <a:solidFill>
                <a:schemeClr val="tx2"/>
              </a:solidFill>
              <a:ln w="12700" cmpd="sng">
                <a:noFill/>
              </a:ln>
              <a:effectLst/>
            </p:spPr>
            <p:txBody>
              <a:bodyPr wrap="square" lIns="243840" tIns="182880" rIns="182880" bIns="182880" rtlCol="0" anchor="ctr">
                <a:noAutofit/>
              </a:bodyPr>
              <a:lstStyle/>
              <a:p>
                <a:pPr marL="0" marR="0" lvl="0" indent="0" algn="ctr" defTabSz="121914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grpSp>
        <p:pic>
          <p:nvPicPr>
            <p:cNvPr id="44" name="Picture 43"/>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contrast="19000"/>
                      </a14:imgEffect>
                    </a14:imgLayer>
                  </a14:imgProps>
                </a:ext>
                <a:ext uri="{28A0092B-C50C-407E-A947-70E740481C1C}">
                  <a14:useLocalDpi xmlns:a14="http://schemas.microsoft.com/office/drawing/2010/main"/>
                </a:ext>
              </a:extLst>
            </a:blip>
            <a:stretch>
              <a:fillRect/>
            </a:stretch>
          </p:blipFill>
          <p:spPr>
            <a:xfrm>
              <a:off x="4358901" y="977986"/>
              <a:ext cx="481024" cy="461045"/>
            </a:xfrm>
            <a:prstGeom prst="rect">
              <a:avLst/>
            </a:prstGeom>
          </p:spPr>
        </p:pic>
      </p:grpSp>
      <p:grpSp>
        <p:nvGrpSpPr>
          <p:cNvPr id="56" name="Group 55"/>
          <p:cNvGrpSpPr/>
          <p:nvPr/>
        </p:nvGrpSpPr>
        <p:grpSpPr>
          <a:xfrm>
            <a:off x="5811868" y="5324861"/>
            <a:ext cx="641365" cy="614727"/>
            <a:chOff x="4358901" y="3379253"/>
            <a:chExt cx="481024" cy="461045"/>
          </a:xfrm>
        </p:grpSpPr>
        <p:grpSp>
          <p:nvGrpSpPr>
            <p:cNvPr id="52" name="Group 51"/>
            <p:cNvGrpSpPr/>
            <p:nvPr/>
          </p:nvGrpSpPr>
          <p:grpSpPr>
            <a:xfrm>
              <a:off x="4368407" y="3388341"/>
              <a:ext cx="465402" cy="447195"/>
              <a:chOff x="4369321" y="987268"/>
              <a:chExt cx="465402" cy="447195"/>
            </a:xfrm>
          </p:grpSpPr>
          <p:sp>
            <p:nvSpPr>
              <p:cNvPr id="53" name="Oval 52"/>
              <p:cNvSpPr/>
              <p:nvPr/>
            </p:nvSpPr>
            <p:spPr>
              <a:xfrm>
                <a:off x="4369321" y="987268"/>
                <a:ext cx="410049" cy="410049"/>
              </a:xfrm>
              <a:prstGeom prst="ellipse">
                <a:avLst/>
              </a:prstGeom>
              <a:solidFill>
                <a:schemeClr val="tx2"/>
              </a:solidFill>
              <a:ln w="12700" cmpd="sng">
                <a:noFill/>
              </a:ln>
              <a:effectLst/>
            </p:spPr>
            <p:txBody>
              <a:bodyPr wrap="square" lIns="243840" tIns="182880" rIns="182880" bIns="182880" rtlCol="0" anchor="ctr">
                <a:noAutofit/>
              </a:bodyPr>
              <a:lstStyle/>
              <a:p>
                <a:pPr marL="0" marR="0" lvl="0" indent="0" algn="ctr" defTabSz="121914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4" name="Oval 53"/>
              <p:cNvSpPr/>
              <p:nvPr/>
            </p:nvSpPr>
            <p:spPr>
              <a:xfrm>
                <a:off x="4645877" y="1245617"/>
                <a:ext cx="188846" cy="188846"/>
              </a:xfrm>
              <a:prstGeom prst="ellipse">
                <a:avLst/>
              </a:prstGeom>
              <a:solidFill>
                <a:schemeClr val="tx2"/>
              </a:solidFill>
              <a:ln w="12700" cmpd="sng">
                <a:noFill/>
              </a:ln>
              <a:effectLst/>
            </p:spPr>
            <p:txBody>
              <a:bodyPr wrap="square" lIns="243840" tIns="182880" rIns="182880" bIns="182880" rtlCol="0" anchor="ctr">
                <a:noAutofit/>
              </a:bodyPr>
              <a:lstStyle/>
              <a:p>
                <a:pPr marL="0" marR="0" lvl="0" indent="0" algn="ctr" defTabSz="121914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25" name="Group 24"/>
            <p:cNvGrpSpPr/>
            <p:nvPr/>
          </p:nvGrpSpPr>
          <p:grpSpPr>
            <a:xfrm>
              <a:off x="4358901" y="3379253"/>
              <a:ext cx="481024" cy="461045"/>
              <a:chOff x="6848301" y="296477"/>
              <a:chExt cx="481024" cy="461045"/>
            </a:xfrm>
          </p:grpSpPr>
          <p:pic>
            <p:nvPicPr>
              <p:cNvPr id="45" name="Picture 4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contrast="19000"/>
                        </a14:imgEffect>
                      </a14:imgLayer>
                    </a14:imgProps>
                  </a:ext>
                  <a:ext uri="{28A0092B-C50C-407E-A947-70E740481C1C}">
                    <a14:useLocalDpi xmlns:a14="http://schemas.microsoft.com/office/drawing/2010/main"/>
                  </a:ext>
                </a:extLst>
              </a:blip>
              <a:stretch>
                <a:fillRect/>
              </a:stretch>
            </p:blipFill>
            <p:spPr>
              <a:xfrm>
                <a:off x="6848301" y="296477"/>
                <a:ext cx="481024" cy="461045"/>
              </a:xfrm>
              <a:prstGeom prst="rect">
                <a:avLst/>
              </a:prstGeom>
            </p:spPr>
          </p:pic>
          <p:sp>
            <p:nvSpPr>
              <p:cNvPr id="9" name="Oval 8"/>
              <p:cNvSpPr/>
              <p:nvPr/>
            </p:nvSpPr>
            <p:spPr>
              <a:xfrm>
                <a:off x="7146054" y="576264"/>
                <a:ext cx="160850" cy="160850"/>
              </a:xfrm>
              <a:prstGeom prst="ellipse">
                <a:avLst/>
              </a:prstGeom>
              <a:solidFill>
                <a:schemeClr val="tx2"/>
              </a:solidFill>
              <a:ln w="12700" cmpd="sng">
                <a:noFill/>
              </a:ln>
              <a:effectLst/>
            </p:spPr>
            <p:txBody>
              <a:bodyPr wrap="square" lIns="243840" tIns="182880" rIns="182880" bIns="182880" rtlCol="0" anchor="ctr">
                <a:noAutofit/>
              </a:bodyPr>
              <a:lstStyle/>
              <a:p>
                <a:pPr marL="0" marR="0" lvl="0" indent="0" algn="ctr" defTabSz="121914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8" name="Freeform 10"/>
              <p:cNvSpPr>
                <a:spLocks noEditPoints="1"/>
              </p:cNvSpPr>
              <p:nvPr/>
            </p:nvSpPr>
            <p:spPr bwMode="auto">
              <a:xfrm>
                <a:off x="7158037" y="588963"/>
                <a:ext cx="141288" cy="139700"/>
              </a:xfrm>
              <a:custGeom>
                <a:avLst/>
                <a:gdLst>
                  <a:gd name="T0" fmla="*/ 87 w 108"/>
                  <a:gd name="T1" fmla="*/ 32 h 108"/>
                  <a:gd name="T2" fmla="*/ 93 w 108"/>
                  <a:gd name="T3" fmla="*/ 46 h 108"/>
                  <a:gd name="T4" fmla="*/ 108 w 108"/>
                  <a:gd name="T5" fmla="*/ 46 h 108"/>
                  <a:gd name="T6" fmla="*/ 108 w 108"/>
                  <a:gd name="T7" fmla="*/ 62 h 108"/>
                  <a:gd name="T8" fmla="*/ 93 w 108"/>
                  <a:gd name="T9" fmla="*/ 62 h 108"/>
                  <a:gd name="T10" fmla="*/ 87 w 108"/>
                  <a:gd name="T11" fmla="*/ 76 h 108"/>
                  <a:gd name="T12" fmla="*/ 96 w 108"/>
                  <a:gd name="T13" fmla="*/ 85 h 108"/>
                  <a:gd name="T14" fmla="*/ 85 w 108"/>
                  <a:gd name="T15" fmla="*/ 96 h 108"/>
                  <a:gd name="T16" fmla="*/ 76 w 108"/>
                  <a:gd name="T17" fmla="*/ 87 h 108"/>
                  <a:gd name="T18" fmla="*/ 62 w 108"/>
                  <a:gd name="T19" fmla="*/ 93 h 108"/>
                  <a:gd name="T20" fmla="*/ 62 w 108"/>
                  <a:gd name="T21" fmla="*/ 108 h 108"/>
                  <a:gd name="T22" fmla="*/ 46 w 108"/>
                  <a:gd name="T23" fmla="*/ 108 h 108"/>
                  <a:gd name="T24" fmla="*/ 46 w 108"/>
                  <a:gd name="T25" fmla="*/ 93 h 108"/>
                  <a:gd name="T26" fmla="*/ 32 w 108"/>
                  <a:gd name="T27" fmla="*/ 87 h 108"/>
                  <a:gd name="T28" fmla="*/ 23 w 108"/>
                  <a:gd name="T29" fmla="*/ 96 h 108"/>
                  <a:gd name="T30" fmla="*/ 12 w 108"/>
                  <a:gd name="T31" fmla="*/ 85 h 108"/>
                  <a:gd name="T32" fmla="*/ 21 w 108"/>
                  <a:gd name="T33" fmla="*/ 76 h 108"/>
                  <a:gd name="T34" fmla="*/ 15 w 108"/>
                  <a:gd name="T35" fmla="*/ 62 h 108"/>
                  <a:gd name="T36" fmla="*/ 0 w 108"/>
                  <a:gd name="T37" fmla="*/ 62 h 108"/>
                  <a:gd name="T38" fmla="*/ 0 w 108"/>
                  <a:gd name="T39" fmla="*/ 46 h 108"/>
                  <a:gd name="T40" fmla="*/ 15 w 108"/>
                  <a:gd name="T41" fmla="*/ 46 h 108"/>
                  <a:gd name="T42" fmla="*/ 21 w 108"/>
                  <a:gd name="T43" fmla="*/ 32 h 108"/>
                  <a:gd name="T44" fmla="*/ 12 w 108"/>
                  <a:gd name="T45" fmla="*/ 23 h 108"/>
                  <a:gd name="T46" fmla="*/ 23 w 108"/>
                  <a:gd name="T47" fmla="*/ 12 h 108"/>
                  <a:gd name="T48" fmla="*/ 32 w 108"/>
                  <a:gd name="T49" fmla="*/ 21 h 108"/>
                  <a:gd name="T50" fmla="*/ 46 w 108"/>
                  <a:gd name="T51" fmla="*/ 15 h 108"/>
                  <a:gd name="T52" fmla="*/ 46 w 108"/>
                  <a:gd name="T53" fmla="*/ 0 h 108"/>
                  <a:gd name="T54" fmla="*/ 62 w 108"/>
                  <a:gd name="T55" fmla="*/ 0 h 108"/>
                  <a:gd name="T56" fmla="*/ 62 w 108"/>
                  <a:gd name="T57" fmla="*/ 15 h 108"/>
                  <a:gd name="T58" fmla="*/ 76 w 108"/>
                  <a:gd name="T59" fmla="*/ 21 h 108"/>
                  <a:gd name="T60" fmla="*/ 85 w 108"/>
                  <a:gd name="T61" fmla="*/ 12 h 108"/>
                  <a:gd name="T62" fmla="*/ 96 w 108"/>
                  <a:gd name="T63" fmla="*/ 23 h 108"/>
                  <a:gd name="T64" fmla="*/ 87 w 108"/>
                  <a:gd name="T65" fmla="*/ 32 h 108"/>
                  <a:gd name="T66" fmla="*/ 33 w 108"/>
                  <a:gd name="T67" fmla="*/ 33 h 108"/>
                  <a:gd name="T68" fmla="*/ 33 w 108"/>
                  <a:gd name="T69" fmla="*/ 75 h 108"/>
                  <a:gd name="T70" fmla="*/ 75 w 108"/>
                  <a:gd name="T71" fmla="*/ 75 h 108"/>
                  <a:gd name="T72" fmla="*/ 75 w 108"/>
                  <a:gd name="T73" fmla="*/ 33 h 108"/>
                  <a:gd name="T74" fmla="*/ 33 w 108"/>
                  <a:gd name="T75"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87" y="32"/>
                    </a:moveTo>
                    <a:cubicBezTo>
                      <a:pt x="90" y="36"/>
                      <a:pt x="92" y="41"/>
                      <a:pt x="93" y="46"/>
                    </a:cubicBezTo>
                    <a:cubicBezTo>
                      <a:pt x="108" y="46"/>
                      <a:pt x="108" y="46"/>
                      <a:pt x="108" y="46"/>
                    </a:cubicBezTo>
                    <a:cubicBezTo>
                      <a:pt x="108" y="62"/>
                      <a:pt x="108" y="62"/>
                      <a:pt x="108" y="62"/>
                    </a:cubicBezTo>
                    <a:cubicBezTo>
                      <a:pt x="93" y="62"/>
                      <a:pt x="93" y="62"/>
                      <a:pt x="93" y="62"/>
                    </a:cubicBezTo>
                    <a:cubicBezTo>
                      <a:pt x="92" y="67"/>
                      <a:pt x="90" y="72"/>
                      <a:pt x="87" y="76"/>
                    </a:cubicBezTo>
                    <a:cubicBezTo>
                      <a:pt x="96" y="85"/>
                      <a:pt x="96" y="85"/>
                      <a:pt x="96" y="85"/>
                    </a:cubicBezTo>
                    <a:cubicBezTo>
                      <a:pt x="85" y="96"/>
                      <a:pt x="85" y="96"/>
                      <a:pt x="85" y="96"/>
                    </a:cubicBezTo>
                    <a:cubicBezTo>
                      <a:pt x="76" y="87"/>
                      <a:pt x="76" y="87"/>
                      <a:pt x="76" y="87"/>
                    </a:cubicBezTo>
                    <a:cubicBezTo>
                      <a:pt x="72" y="90"/>
                      <a:pt x="67" y="92"/>
                      <a:pt x="62" y="93"/>
                    </a:cubicBezTo>
                    <a:cubicBezTo>
                      <a:pt x="62" y="108"/>
                      <a:pt x="62" y="108"/>
                      <a:pt x="62" y="108"/>
                    </a:cubicBezTo>
                    <a:cubicBezTo>
                      <a:pt x="46" y="108"/>
                      <a:pt x="46" y="108"/>
                      <a:pt x="46" y="108"/>
                    </a:cubicBezTo>
                    <a:cubicBezTo>
                      <a:pt x="46" y="93"/>
                      <a:pt x="46" y="93"/>
                      <a:pt x="46" y="93"/>
                    </a:cubicBezTo>
                    <a:cubicBezTo>
                      <a:pt x="41" y="92"/>
                      <a:pt x="36" y="90"/>
                      <a:pt x="32" y="87"/>
                    </a:cubicBezTo>
                    <a:cubicBezTo>
                      <a:pt x="23" y="96"/>
                      <a:pt x="23" y="96"/>
                      <a:pt x="23" y="96"/>
                    </a:cubicBezTo>
                    <a:cubicBezTo>
                      <a:pt x="12" y="85"/>
                      <a:pt x="12" y="85"/>
                      <a:pt x="12" y="85"/>
                    </a:cubicBezTo>
                    <a:cubicBezTo>
                      <a:pt x="21" y="76"/>
                      <a:pt x="21" y="76"/>
                      <a:pt x="21" y="76"/>
                    </a:cubicBezTo>
                    <a:cubicBezTo>
                      <a:pt x="18" y="72"/>
                      <a:pt x="16" y="67"/>
                      <a:pt x="15" y="62"/>
                    </a:cubicBezTo>
                    <a:cubicBezTo>
                      <a:pt x="0" y="62"/>
                      <a:pt x="0" y="62"/>
                      <a:pt x="0" y="62"/>
                    </a:cubicBezTo>
                    <a:cubicBezTo>
                      <a:pt x="0" y="46"/>
                      <a:pt x="0" y="46"/>
                      <a:pt x="0" y="46"/>
                    </a:cubicBezTo>
                    <a:cubicBezTo>
                      <a:pt x="15" y="46"/>
                      <a:pt x="15" y="46"/>
                      <a:pt x="15" y="46"/>
                    </a:cubicBezTo>
                    <a:cubicBezTo>
                      <a:pt x="16" y="41"/>
                      <a:pt x="18" y="36"/>
                      <a:pt x="21" y="32"/>
                    </a:cubicBezTo>
                    <a:cubicBezTo>
                      <a:pt x="12" y="23"/>
                      <a:pt x="12" y="23"/>
                      <a:pt x="12" y="23"/>
                    </a:cubicBezTo>
                    <a:cubicBezTo>
                      <a:pt x="23" y="12"/>
                      <a:pt x="23" y="12"/>
                      <a:pt x="23" y="12"/>
                    </a:cubicBezTo>
                    <a:cubicBezTo>
                      <a:pt x="32" y="21"/>
                      <a:pt x="32" y="21"/>
                      <a:pt x="32" y="21"/>
                    </a:cubicBezTo>
                    <a:cubicBezTo>
                      <a:pt x="36" y="18"/>
                      <a:pt x="41" y="16"/>
                      <a:pt x="46" y="15"/>
                    </a:cubicBezTo>
                    <a:cubicBezTo>
                      <a:pt x="46" y="0"/>
                      <a:pt x="46" y="0"/>
                      <a:pt x="46" y="0"/>
                    </a:cubicBezTo>
                    <a:cubicBezTo>
                      <a:pt x="62" y="0"/>
                      <a:pt x="62" y="0"/>
                      <a:pt x="62" y="0"/>
                    </a:cubicBezTo>
                    <a:cubicBezTo>
                      <a:pt x="62" y="15"/>
                      <a:pt x="62" y="15"/>
                      <a:pt x="62" y="15"/>
                    </a:cubicBezTo>
                    <a:cubicBezTo>
                      <a:pt x="67" y="16"/>
                      <a:pt x="72" y="18"/>
                      <a:pt x="76" y="21"/>
                    </a:cubicBezTo>
                    <a:cubicBezTo>
                      <a:pt x="85" y="12"/>
                      <a:pt x="85" y="12"/>
                      <a:pt x="85" y="12"/>
                    </a:cubicBezTo>
                    <a:cubicBezTo>
                      <a:pt x="96" y="23"/>
                      <a:pt x="96" y="23"/>
                      <a:pt x="96" y="23"/>
                    </a:cubicBezTo>
                    <a:lnTo>
                      <a:pt x="87" y="32"/>
                    </a:lnTo>
                    <a:close/>
                    <a:moveTo>
                      <a:pt x="33" y="33"/>
                    </a:moveTo>
                    <a:cubicBezTo>
                      <a:pt x="21" y="45"/>
                      <a:pt x="21" y="63"/>
                      <a:pt x="33" y="75"/>
                    </a:cubicBezTo>
                    <a:cubicBezTo>
                      <a:pt x="45" y="87"/>
                      <a:pt x="63" y="87"/>
                      <a:pt x="75" y="75"/>
                    </a:cubicBezTo>
                    <a:cubicBezTo>
                      <a:pt x="87" y="63"/>
                      <a:pt x="87" y="45"/>
                      <a:pt x="75" y="33"/>
                    </a:cubicBezTo>
                    <a:cubicBezTo>
                      <a:pt x="63" y="21"/>
                      <a:pt x="45" y="21"/>
                      <a:pt x="33" y="3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pPr marL="0" marR="0" lvl="0" indent="0" algn="l" defTabSz="121914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444444"/>
                  </a:solidFill>
                  <a:effectLst/>
                  <a:uLnTx/>
                  <a:uFillTx/>
                  <a:latin typeface="Arial"/>
                  <a:ea typeface="+mn-ea"/>
                  <a:cs typeface="+mn-cs"/>
                </a:endParaRPr>
              </a:p>
            </p:txBody>
          </p:sp>
        </p:grpSp>
      </p:grpSp>
      <p:pic>
        <p:nvPicPr>
          <p:cNvPr id="5" name="Picture 4"/>
          <p:cNvPicPr>
            <a:picLocks noChangeAspect="1"/>
          </p:cNvPicPr>
          <p:nvPr/>
        </p:nvPicPr>
        <p:blipFill>
          <a:blip r:embed="rId5"/>
          <a:stretch>
            <a:fillRect/>
          </a:stretch>
        </p:blipFill>
        <p:spPr>
          <a:xfrm>
            <a:off x="470160" y="3752564"/>
            <a:ext cx="448320" cy="626419"/>
          </a:xfrm>
          <a:prstGeom prst="rect">
            <a:avLst/>
          </a:prstGeom>
        </p:spPr>
      </p:pic>
      <p:pic>
        <p:nvPicPr>
          <p:cNvPr id="6" name="Picture 5"/>
          <p:cNvPicPr>
            <a:picLocks noChangeAspect="1"/>
          </p:cNvPicPr>
          <p:nvPr/>
        </p:nvPicPr>
        <p:blipFill>
          <a:blip r:embed="rId6"/>
          <a:stretch>
            <a:fillRect/>
          </a:stretch>
        </p:blipFill>
        <p:spPr>
          <a:xfrm>
            <a:off x="375637" y="4468981"/>
            <a:ext cx="544431" cy="544431"/>
          </a:xfrm>
          <a:prstGeom prst="rect">
            <a:avLst/>
          </a:prstGeom>
        </p:spPr>
      </p:pic>
      <p:pic>
        <p:nvPicPr>
          <p:cNvPr id="7" name="Picture 6"/>
          <p:cNvPicPr>
            <a:picLocks noChangeAspect="1"/>
          </p:cNvPicPr>
          <p:nvPr/>
        </p:nvPicPr>
        <p:blipFill>
          <a:blip r:embed="rId7"/>
          <a:stretch>
            <a:fillRect/>
          </a:stretch>
        </p:blipFill>
        <p:spPr>
          <a:xfrm>
            <a:off x="7984481" y="2353400"/>
            <a:ext cx="550363" cy="550363"/>
          </a:xfrm>
          <a:prstGeom prst="rect">
            <a:avLst/>
          </a:prstGeom>
        </p:spPr>
      </p:pic>
      <p:pic>
        <p:nvPicPr>
          <p:cNvPr id="11" name="Picture 10"/>
          <p:cNvPicPr>
            <a:picLocks noChangeAspect="1"/>
          </p:cNvPicPr>
          <p:nvPr/>
        </p:nvPicPr>
        <p:blipFill>
          <a:blip r:embed="rId8"/>
          <a:stretch>
            <a:fillRect/>
          </a:stretch>
        </p:blipFill>
        <p:spPr>
          <a:xfrm>
            <a:off x="7984485" y="4458912"/>
            <a:ext cx="550363" cy="556688"/>
          </a:xfrm>
          <a:prstGeom prst="rect">
            <a:avLst/>
          </a:prstGeom>
        </p:spPr>
      </p:pic>
      <p:sp>
        <p:nvSpPr>
          <p:cNvPr id="46" name="Text Placeholder 47"/>
          <p:cNvSpPr txBox="1">
            <a:spLocks/>
          </p:cNvSpPr>
          <p:nvPr/>
        </p:nvSpPr>
        <p:spPr>
          <a:xfrm>
            <a:off x="7984485" y="1806195"/>
            <a:ext cx="4207519" cy="322589"/>
          </a:xfrm>
          <a:prstGeom prst="rect">
            <a:avLst/>
          </a:prstGeom>
        </p:spPr>
        <p:txBody>
          <a:bodyPr lIns="0" tIns="60952" rIns="121904" bIns="60952"/>
          <a:lstStyle>
            <a:lvl1pPr marL="0" indent="0" algn="l" rtl="0" eaLnBrk="1" fontAlgn="base" hangingPunct="1">
              <a:lnSpc>
                <a:spcPct val="100000"/>
              </a:lnSpc>
              <a:spcBef>
                <a:spcPts val="1200"/>
              </a:spcBef>
              <a:spcAft>
                <a:spcPts val="0"/>
              </a:spcAft>
              <a:buClr>
                <a:srgbClr val="AAAAAA"/>
              </a:buClr>
              <a:buFont typeface="Arial" pitchFamily="34" charset="0"/>
              <a:buNone/>
              <a:defRPr sz="1400" b="1">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marR="0" lvl="0" indent="0" algn="l" defTabSz="1218930" rtl="0" eaLnBrk="1" fontAlgn="base" latinLnBrk="0" hangingPunct="1">
              <a:lnSpc>
                <a:spcPct val="100000"/>
              </a:lnSpc>
              <a:spcBef>
                <a:spcPts val="1600"/>
              </a:spcBef>
              <a:spcAft>
                <a:spcPts val="0"/>
              </a:spcAft>
              <a:buClr>
                <a:srgbClr val="AAAAAA"/>
              </a:buClr>
              <a:buSzTx/>
              <a:buFont typeface="Arial" pitchFamily="34" charset="0"/>
              <a:buNone/>
              <a:tabLst/>
              <a:defRPr/>
            </a:pPr>
            <a:r>
              <a:rPr kumimoji="0" lang="en-US" sz="1867"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Azure PaaS available on-premises</a:t>
            </a:r>
          </a:p>
        </p:txBody>
      </p:sp>
      <p:sp>
        <p:nvSpPr>
          <p:cNvPr id="12" name="TextBox 11"/>
          <p:cNvSpPr txBox="1"/>
          <p:nvPr/>
        </p:nvSpPr>
        <p:spPr>
          <a:xfrm>
            <a:off x="323108" y="6022160"/>
            <a:ext cx="9266662" cy="379656"/>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007DB8"/>
              </a:buClr>
              <a:buSzTx/>
              <a:buFontTx/>
              <a:buNone/>
              <a:tabLst/>
              <a:defRPr/>
            </a:pPr>
            <a:r>
              <a:rPr kumimoji="0" lang="en-US" sz="1867" b="1" i="0" u="none" strike="noStrike" kern="1200" cap="none" spc="0" normalizeH="0" baseline="0" noProof="0" dirty="0">
                <a:ln>
                  <a:noFill/>
                </a:ln>
                <a:solidFill>
                  <a:srgbClr val="000000"/>
                </a:solidFill>
                <a:effectLst/>
                <a:uLnTx/>
                <a:uFillTx/>
                <a:latin typeface="Arial"/>
                <a:ea typeface="+mn-ea"/>
                <a:cs typeface="+mn-cs"/>
              </a:rPr>
              <a:t>Additional Azure services delivered through Azure Stack updates</a:t>
            </a:r>
          </a:p>
        </p:txBody>
      </p:sp>
      <p:pic>
        <p:nvPicPr>
          <p:cNvPr id="47" name="Picture 46"/>
          <p:cNvPicPr>
            <a:picLocks noChangeAspect="1"/>
          </p:cNvPicPr>
          <p:nvPr/>
        </p:nvPicPr>
        <p:blipFill>
          <a:blip r:embed="rId9"/>
          <a:stretch>
            <a:fillRect/>
          </a:stretch>
        </p:blipFill>
        <p:spPr>
          <a:xfrm>
            <a:off x="427296" y="3039063"/>
            <a:ext cx="542696" cy="636435"/>
          </a:xfrm>
          <a:prstGeom prst="rect">
            <a:avLst/>
          </a:prstGeom>
        </p:spPr>
      </p:pic>
      <p:pic>
        <p:nvPicPr>
          <p:cNvPr id="48" name="Picture 47"/>
          <p:cNvPicPr>
            <a:picLocks noChangeAspect="1"/>
          </p:cNvPicPr>
          <p:nvPr/>
        </p:nvPicPr>
        <p:blipFill>
          <a:blip r:embed="rId10"/>
          <a:stretch>
            <a:fillRect/>
          </a:stretch>
        </p:blipFill>
        <p:spPr>
          <a:xfrm>
            <a:off x="7980622" y="3033967"/>
            <a:ext cx="642473" cy="637251"/>
          </a:xfrm>
          <a:prstGeom prst="rect">
            <a:avLst/>
          </a:prstGeom>
        </p:spPr>
      </p:pic>
      <p:pic>
        <p:nvPicPr>
          <p:cNvPr id="58" name="Picture 57"/>
          <p:cNvPicPr>
            <a:picLocks noChangeAspect="1"/>
          </p:cNvPicPr>
          <p:nvPr/>
        </p:nvPicPr>
        <p:blipFill>
          <a:blip r:embed="rId11"/>
          <a:stretch>
            <a:fillRect/>
          </a:stretch>
        </p:blipFill>
        <p:spPr>
          <a:xfrm>
            <a:off x="7977442" y="3723835"/>
            <a:ext cx="640399" cy="640399"/>
          </a:xfrm>
          <a:prstGeom prst="rect">
            <a:avLst/>
          </a:prstGeom>
        </p:spPr>
      </p:pic>
      <p:pic>
        <p:nvPicPr>
          <p:cNvPr id="59" name="Picture 58"/>
          <p:cNvPicPr>
            <a:picLocks noChangeAspect="1"/>
          </p:cNvPicPr>
          <p:nvPr/>
        </p:nvPicPr>
        <p:blipFill>
          <a:blip r:embed="rId12"/>
          <a:stretch>
            <a:fillRect/>
          </a:stretch>
        </p:blipFill>
        <p:spPr>
          <a:xfrm>
            <a:off x="410763" y="2369492"/>
            <a:ext cx="550363" cy="550363"/>
          </a:xfrm>
          <a:prstGeom prst="rect">
            <a:avLst/>
          </a:prstGeom>
          <a:ln>
            <a:noFill/>
          </a:ln>
          <a:effectLst>
            <a:outerShdw sx="1000" sy="1000" algn="tl" rotWithShape="0">
              <a:srgbClr val="333333"/>
            </a:outerShdw>
          </a:effectLst>
        </p:spPr>
      </p:pic>
      <p:pic>
        <p:nvPicPr>
          <p:cNvPr id="43" name="Picture 42">
            <a:extLst>
              <a:ext uri="{FF2B5EF4-FFF2-40B4-BE49-F238E27FC236}">
                <a16:creationId xmlns:a16="http://schemas.microsoft.com/office/drawing/2014/main" id="{4A1E7DAC-1BD6-499D-A54D-1F0F72A78571}"/>
              </a:ext>
            </a:extLst>
          </p:cNvPr>
          <p:cNvPicPr>
            <a:picLocks noChangeAspect="1"/>
          </p:cNvPicPr>
          <p:nvPr/>
        </p:nvPicPr>
        <p:blipFill>
          <a:blip r:embed="rId13"/>
          <a:stretch>
            <a:fillRect/>
          </a:stretch>
        </p:blipFill>
        <p:spPr>
          <a:xfrm>
            <a:off x="11064240" y="67885"/>
            <a:ext cx="1113959" cy="850660"/>
          </a:xfrm>
          <a:prstGeom prst="rect">
            <a:avLst/>
          </a:prstGeom>
        </p:spPr>
      </p:pic>
      <p:sp>
        <p:nvSpPr>
          <p:cNvPr id="62" name="Title 1">
            <a:extLst>
              <a:ext uri="{FF2B5EF4-FFF2-40B4-BE49-F238E27FC236}">
                <a16:creationId xmlns:a16="http://schemas.microsoft.com/office/drawing/2014/main" id="{4F0969EC-22D0-4F46-A2BC-BB8873265B80}"/>
              </a:ext>
            </a:extLst>
          </p:cNvPr>
          <p:cNvSpPr txBox="1">
            <a:spLocks/>
          </p:cNvSpPr>
          <p:nvPr/>
        </p:nvSpPr>
        <p:spPr>
          <a:xfrm>
            <a:off x="381000" y="304800"/>
            <a:ext cx="9954126"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Azure Services on premises with Azure Stack </a:t>
            </a:r>
          </a:p>
        </p:txBody>
      </p:sp>
    </p:spTree>
    <p:extLst>
      <p:ext uri="{BB962C8B-B14F-4D97-AF65-F5344CB8AC3E}">
        <p14:creationId xmlns:p14="http://schemas.microsoft.com/office/powerpoint/2010/main" val="15288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5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57"/>
                                        </p:tgtEl>
                                      </p:cBhvr>
                                      <p:by x="0" y="0"/>
                                    </p:animScale>
                                  </p:childTnLst>
                                </p:cTn>
                              </p:par>
                              <p:par>
                                <p:cTn id="9" presetID="6" presetClass="emph" presetSubtype="0" decel="100000" fill="hold" nodeType="withEffect">
                                  <p:stCondLst>
                                    <p:cond delay="900"/>
                                  </p:stCondLst>
                                  <p:childTnLst>
                                    <p:animScale>
                                      <p:cBhvr>
                                        <p:cTn id="10" dur="500" fill="hold"/>
                                        <p:tgtEl>
                                          <p:spTgt spid="57"/>
                                        </p:tgtEl>
                                      </p:cBhvr>
                                      <p:by x="100000" y="100000"/>
                                    </p:animScale>
                                  </p:childTnLst>
                                </p:cTn>
                              </p:par>
                              <p:par>
                                <p:cTn id="11" presetID="1"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6"/>
                                        </p:tgtEl>
                                      </p:cBhvr>
                                      <p:by x="0" y="0"/>
                                    </p:animScale>
                                  </p:childTnLst>
                                </p:cTn>
                              </p:par>
                              <p:par>
                                <p:cTn id="15" presetID="6" presetClass="emph" presetSubtype="0" decel="100000" fill="hold" nodeType="withEffect">
                                  <p:stCondLst>
                                    <p:cond delay="900"/>
                                  </p:stCondLst>
                                  <p:childTnLst>
                                    <p:animScale>
                                      <p:cBhvr>
                                        <p:cTn id="16" dur="500" fill="hold"/>
                                        <p:tgtEl>
                                          <p:spTgt spid="56"/>
                                        </p:tgtEl>
                                      </p:cBhvr>
                                      <p:by x="100000" y="100000"/>
                                    </p:animScale>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42" presetClass="path" presetSubtype="0" decel="100000" fill="hold" grpId="1" nodeType="withEffect">
                                  <p:stCondLst>
                                    <p:cond delay="0"/>
                                  </p:stCondLst>
                                  <p:childTnLst>
                                    <p:animMotion origin="layout" path="M 2.25428E-6 0.04607 L 2.25428E-6 2.41943E-6 " pathEditMode="relative" rAng="0" ptsTypes="AA">
                                      <p:cBhvr>
                                        <p:cTn id="21" dur="1000" fill="hold"/>
                                        <p:tgtEl>
                                          <p:spTgt spid="30"/>
                                        </p:tgtEl>
                                        <p:attrNameLst>
                                          <p:attrName>ppt_x</p:attrName>
                                          <p:attrName>ppt_y</p:attrName>
                                        </p:attrNameLst>
                                      </p:cBhvr>
                                      <p:rCtr x="0" y="-2315"/>
                                    </p:animMotion>
                                  </p:childTnLst>
                                </p:cTn>
                              </p:par>
                              <p:par>
                                <p:cTn id="22" presetID="10" presetClass="entr" presetSubtype="0" fill="hold" grpId="0" nodeType="withEffect">
                                  <p:stCondLst>
                                    <p:cond delay="5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42" presetClass="path" presetSubtype="0" decel="100000" fill="hold" grpId="1" nodeType="withEffect">
                                  <p:stCondLst>
                                    <p:cond delay="0"/>
                                  </p:stCondLst>
                                  <p:childTnLst>
                                    <p:animMotion origin="layout" path="M 4.4192E-6 -0.04494 L 4.4192E-6 2.41943E-6 " pathEditMode="relative" rAng="0" ptsTypes="AA">
                                      <p:cBhvr>
                                        <p:cTn id="26" dur="1000" fill="hold"/>
                                        <p:tgtEl>
                                          <p:spTgt spid="27"/>
                                        </p:tgtEl>
                                        <p:attrNameLst>
                                          <p:attrName>ppt_x</p:attrName>
                                          <p:attrName>ppt_y</p:attrName>
                                        </p:attrNameLst>
                                      </p:cBhvr>
                                      <p:rCtr x="0" y="2247"/>
                                    </p:animMotion>
                                  </p:childTnLst>
                                </p:cTn>
                              </p:par>
                              <p:par>
                                <p:cTn id="27" presetID="16" presetClass="entr" presetSubtype="37" fill="hold" grpId="0" nodeType="withEffect">
                                  <p:stCondLst>
                                    <p:cond delay="1000"/>
                                  </p:stCondLst>
                                  <p:childTnLst>
                                    <p:set>
                                      <p:cBhvr>
                                        <p:cTn id="28" dur="1" fill="hold">
                                          <p:stCondLst>
                                            <p:cond delay="0"/>
                                          </p:stCondLst>
                                        </p:cTn>
                                        <p:tgtEl>
                                          <p:spTgt spid="39"/>
                                        </p:tgtEl>
                                        <p:attrNameLst>
                                          <p:attrName>style.visibility</p:attrName>
                                        </p:attrNameLst>
                                      </p:cBhvr>
                                      <p:to>
                                        <p:strVal val="visible"/>
                                      </p:to>
                                    </p:set>
                                    <p:animEffect transition="in" filter="barn(outVertical)">
                                      <p:cBhvr>
                                        <p:cTn id="29" dur="500"/>
                                        <p:tgtEl>
                                          <p:spTgt spid="39"/>
                                        </p:tgtEl>
                                      </p:cBhvr>
                                    </p:animEffect>
                                  </p:childTnLst>
                                </p:cTn>
                              </p:par>
                              <p:par>
                                <p:cTn id="30" presetID="16" presetClass="entr" presetSubtype="37" fill="hold" grpId="0" nodeType="withEffect">
                                  <p:stCondLst>
                                    <p:cond delay="1000"/>
                                  </p:stCondLst>
                                  <p:childTnLst>
                                    <p:set>
                                      <p:cBhvr>
                                        <p:cTn id="31" dur="1" fill="hold">
                                          <p:stCondLst>
                                            <p:cond delay="0"/>
                                          </p:stCondLst>
                                        </p:cTn>
                                        <p:tgtEl>
                                          <p:spTgt spid="40"/>
                                        </p:tgtEl>
                                        <p:attrNameLst>
                                          <p:attrName>style.visibility</p:attrName>
                                        </p:attrNameLst>
                                      </p:cBhvr>
                                      <p:to>
                                        <p:strVal val="visible"/>
                                      </p:to>
                                    </p:set>
                                    <p:animEffect transition="in" filter="barn(outVertical)">
                                      <p:cBhvr>
                                        <p:cTn id="32" dur="500"/>
                                        <p:tgtEl>
                                          <p:spTgt spid="40"/>
                                        </p:tgtEl>
                                      </p:cBhvr>
                                    </p:animEffect>
                                  </p:childTnLst>
                                </p:cTn>
                              </p:par>
                              <p:par>
                                <p:cTn id="33" presetID="10" presetClass="entr" presetSubtype="0" fill="hold" nodeType="withEffect">
                                  <p:stCondLst>
                                    <p:cond delay="100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1500"/>
                            </p:stCondLst>
                            <p:childTnLst>
                              <p:par>
                                <p:cTn id="37" presetID="2" presetClass="entr" presetSubtype="8" decel="10000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8" decel="100000" fill="hold" grpId="0" nodeType="withEffect">
                                  <p:stCondLst>
                                    <p:cond delay="20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par>
                                <p:cTn id="57" presetID="2" presetClass="entr" presetSubtype="4" fill="hold" nodeType="withEffect">
                                  <p:stCondLst>
                                    <p:cond delay="20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ppt_x"/>
                                          </p:val>
                                        </p:tav>
                                        <p:tav tm="100000">
                                          <p:val>
                                            <p:strVal val="#ppt_x"/>
                                          </p:val>
                                        </p:tav>
                                      </p:tavLst>
                                    </p:anim>
                                    <p:anim calcmode="lin" valueType="num">
                                      <p:cBhvr additive="base">
                                        <p:cTn id="60" dur="500" fill="hold"/>
                                        <p:tgtEl>
                                          <p:spTgt spid="47"/>
                                        </p:tgtEl>
                                        <p:attrNameLst>
                                          <p:attrName>ppt_y</p:attrName>
                                        </p:attrNameLst>
                                      </p:cBhvr>
                                      <p:tavLst>
                                        <p:tav tm="0">
                                          <p:val>
                                            <p:strVal val="1+#ppt_h/2"/>
                                          </p:val>
                                        </p:tav>
                                        <p:tav tm="100000">
                                          <p:val>
                                            <p:strVal val="#ppt_y"/>
                                          </p:val>
                                        </p:tav>
                                      </p:tavLst>
                                    </p:anim>
                                  </p:childTnLst>
                                </p:cTn>
                              </p:par>
                              <p:par>
                                <p:cTn id="61" presetID="2" presetClass="entr" presetSubtype="2" decel="100000" fill="hold" grpId="0" nodeType="withEffect">
                                  <p:stCondLst>
                                    <p:cond delay="20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1+#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20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par>
                                <p:cTn id="69" presetID="2" presetClass="entr" presetSubtype="8" decel="100000" fill="hold" grpId="0" nodeType="withEffect">
                                  <p:stCondLst>
                                    <p:cond delay="40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4" fill="hold" nodeType="withEffect">
                                  <p:stCondLst>
                                    <p:cond delay="40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2" decel="100000" fill="hold" grpId="0" nodeType="withEffect">
                                  <p:stCondLst>
                                    <p:cond delay="40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1+#ppt_w/2"/>
                                          </p:val>
                                        </p:tav>
                                        <p:tav tm="100000">
                                          <p:val>
                                            <p:strVal val="#ppt_x"/>
                                          </p:val>
                                        </p:tav>
                                      </p:tavLst>
                                    </p:anim>
                                    <p:anim calcmode="lin" valueType="num">
                                      <p:cBhvr additive="base">
                                        <p:cTn id="80" dur="500" fill="hold"/>
                                        <p:tgtEl>
                                          <p:spTgt spid="15"/>
                                        </p:tgtEl>
                                        <p:attrNameLst>
                                          <p:attrName>ppt_y</p:attrName>
                                        </p:attrNameLst>
                                      </p:cBhvr>
                                      <p:tavLst>
                                        <p:tav tm="0">
                                          <p:val>
                                            <p:strVal val="#ppt_y"/>
                                          </p:val>
                                        </p:tav>
                                        <p:tav tm="100000">
                                          <p:val>
                                            <p:strVal val="#ppt_y"/>
                                          </p:val>
                                        </p:tav>
                                      </p:tavLst>
                                    </p:anim>
                                  </p:childTnLst>
                                </p:cTn>
                              </p:par>
                              <p:par>
                                <p:cTn id="81" presetID="2" presetClass="entr" presetSubtype="4" fill="hold" nodeType="withEffect">
                                  <p:stCondLst>
                                    <p:cond delay="40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par>
                                <p:cTn id="85" presetID="2" presetClass="entr" presetSubtype="8" decel="100000" fill="hold" grpId="0" nodeType="withEffect">
                                  <p:stCondLst>
                                    <p:cond delay="60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0-#ppt_w/2"/>
                                          </p:val>
                                        </p:tav>
                                        <p:tav tm="100000">
                                          <p:val>
                                            <p:strVal val="#ppt_x"/>
                                          </p:val>
                                        </p:tav>
                                      </p:tavLst>
                                    </p:anim>
                                    <p:anim calcmode="lin" valueType="num">
                                      <p:cBhvr additive="base">
                                        <p:cTn id="88" dur="500" fill="hold"/>
                                        <p:tgtEl>
                                          <p:spTgt spid="21"/>
                                        </p:tgtEl>
                                        <p:attrNameLst>
                                          <p:attrName>ppt_y</p:attrName>
                                        </p:attrNameLst>
                                      </p:cBhvr>
                                      <p:tavLst>
                                        <p:tav tm="0">
                                          <p:val>
                                            <p:strVal val="#ppt_y"/>
                                          </p:val>
                                        </p:tav>
                                        <p:tav tm="100000">
                                          <p:val>
                                            <p:strVal val="#ppt_y"/>
                                          </p:val>
                                        </p:tav>
                                      </p:tavLst>
                                    </p:anim>
                                  </p:childTnLst>
                                </p:cTn>
                              </p:par>
                              <p:par>
                                <p:cTn id="89" presetID="2" presetClass="entr" presetSubtype="4" fill="hold" nodeType="withEffect">
                                  <p:stCondLst>
                                    <p:cond delay="60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ppt_x"/>
                                          </p:val>
                                        </p:tav>
                                        <p:tav tm="100000">
                                          <p:val>
                                            <p:strVal val="#ppt_x"/>
                                          </p:val>
                                        </p:tav>
                                      </p:tavLst>
                                    </p:anim>
                                    <p:anim calcmode="lin" valueType="num">
                                      <p:cBhvr additive="base">
                                        <p:cTn id="92" dur="500" fill="hold"/>
                                        <p:tgtEl>
                                          <p:spTgt spid="6"/>
                                        </p:tgtEl>
                                        <p:attrNameLst>
                                          <p:attrName>ppt_y</p:attrName>
                                        </p:attrNameLst>
                                      </p:cBhvr>
                                      <p:tavLst>
                                        <p:tav tm="0">
                                          <p:val>
                                            <p:strVal val="1+#ppt_h/2"/>
                                          </p:val>
                                        </p:tav>
                                        <p:tav tm="100000">
                                          <p:val>
                                            <p:strVal val="#ppt_y"/>
                                          </p:val>
                                        </p:tav>
                                      </p:tavLst>
                                    </p:anim>
                                  </p:childTnLst>
                                </p:cTn>
                              </p:par>
                              <p:par>
                                <p:cTn id="93" presetID="2" presetClass="entr" presetSubtype="2" decel="100000" fill="hold" grpId="0" nodeType="withEffect">
                                  <p:stCondLst>
                                    <p:cond delay="60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1+#ppt_w/2"/>
                                          </p:val>
                                        </p:tav>
                                        <p:tav tm="100000">
                                          <p:val>
                                            <p:strVal val="#ppt_x"/>
                                          </p:val>
                                        </p:tav>
                                      </p:tavLst>
                                    </p:anim>
                                    <p:anim calcmode="lin" valueType="num">
                                      <p:cBhvr additive="base">
                                        <p:cTn id="96" dur="500" fill="hold"/>
                                        <p:tgtEl>
                                          <p:spTgt spid="14"/>
                                        </p:tgtEl>
                                        <p:attrNameLst>
                                          <p:attrName>ppt_y</p:attrName>
                                        </p:attrNameLst>
                                      </p:cBhvr>
                                      <p:tavLst>
                                        <p:tav tm="0">
                                          <p:val>
                                            <p:strVal val="#ppt_y"/>
                                          </p:val>
                                        </p:tav>
                                        <p:tav tm="100000">
                                          <p:val>
                                            <p:strVal val="#ppt_y"/>
                                          </p:val>
                                        </p:tav>
                                      </p:tavLst>
                                    </p:anim>
                                  </p:childTnLst>
                                </p:cTn>
                              </p:par>
                              <p:par>
                                <p:cTn id="97" presetID="2" presetClass="entr" presetSubtype="4" fill="hold" nodeType="withEffect">
                                  <p:stCondLst>
                                    <p:cond delay="60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500" fill="hold"/>
                                        <p:tgtEl>
                                          <p:spTgt spid="11"/>
                                        </p:tgtEl>
                                        <p:attrNameLst>
                                          <p:attrName>ppt_x</p:attrName>
                                        </p:attrNameLst>
                                      </p:cBhvr>
                                      <p:tavLst>
                                        <p:tav tm="0">
                                          <p:val>
                                            <p:strVal val="#ppt_x"/>
                                          </p:val>
                                        </p:tav>
                                        <p:tav tm="100000">
                                          <p:val>
                                            <p:strVal val="#ppt_x"/>
                                          </p:val>
                                        </p:tav>
                                      </p:tavLst>
                                    </p:anim>
                                    <p:anim calcmode="lin" valueType="num">
                                      <p:cBhvr additive="base">
                                        <p:cTn id="10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P spid="22" grpId="0" animBg="1"/>
      <p:bldP spid="23" grpId="0" animBg="1"/>
      <p:bldP spid="24" grpId="0" animBg="1"/>
      <p:bldP spid="27" grpId="0"/>
      <p:bldP spid="27" grpId="1"/>
      <p:bldP spid="30" grpId="0"/>
      <p:bldP spid="30" grpId="1"/>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Rectangle 55"/>
          <p:cNvSpPr/>
          <p:nvPr/>
        </p:nvSpPr>
        <p:spPr>
          <a:xfrm>
            <a:off x="0" y="1668296"/>
            <a:ext cx="12192000" cy="4630913"/>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marL="0" marR="0" lvl="0" indent="0" algn="ctr" defTabSz="121917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7" name="Group 56"/>
          <p:cNvGrpSpPr/>
          <p:nvPr/>
        </p:nvGrpSpPr>
        <p:grpSpPr>
          <a:xfrm>
            <a:off x="6434668" y="2729155"/>
            <a:ext cx="5757333" cy="778432"/>
            <a:chOff x="4826000" y="2046866"/>
            <a:chExt cx="4318000" cy="583824"/>
          </a:xfrm>
          <a:solidFill>
            <a:srgbClr val="0070C0"/>
          </a:solidFill>
        </p:grpSpPr>
        <p:sp>
          <p:nvSpPr>
            <p:cNvPr id="58" name="Arrow: Pentagon 57"/>
            <p:cNvSpPr/>
            <p:nvPr/>
          </p:nvSpPr>
          <p:spPr>
            <a:xfrm rot="10800000">
              <a:off x="4826000" y="2046866"/>
              <a:ext cx="4318000" cy="583824"/>
            </a:xfrm>
            <a:prstGeom prst="homePlate">
              <a:avLst/>
            </a:prstGeom>
            <a:grpFill/>
            <a:ln w="12700" cmpd="sng">
              <a:noFill/>
            </a:ln>
            <a:effectLst/>
          </p:spPr>
          <p:txBody>
            <a:bodyPr vert="horz" wrap="square" lIns="243840" tIns="182880" rIns="182880" bIns="18288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59" name="Rectangle 58"/>
            <p:cNvSpPr/>
            <p:nvPr/>
          </p:nvSpPr>
          <p:spPr>
            <a:xfrm>
              <a:off x="5124450" y="2113482"/>
              <a:ext cx="4019550" cy="438582"/>
            </a:xfrm>
            <a:prstGeom prst="rect">
              <a:avLst/>
            </a:prstGeom>
            <a:grpFill/>
            <a:ln w="12700" cmpd="sng">
              <a:noFill/>
            </a:ln>
            <a:effectLst/>
          </p:spPr>
          <p:txBody>
            <a:bodyPr wrap="square" lIns="243840" tIns="121920" rIns="121920" bIns="12192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Identical application model with same APIs </a:t>
              </a:r>
            </a:p>
          </p:txBody>
        </p:sp>
      </p:grpSp>
      <p:grpSp>
        <p:nvGrpSpPr>
          <p:cNvPr id="60" name="Group 59"/>
          <p:cNvGrpSpPr/>
          <p:nvPr/>
        </p:nvGrpSpPr>
        <p:grpSpPr>
          <a:xfrm>
            <a:off x="6434668" y="3578709"/>
            <a:ext cx="5757333" cy="778432"/>
            <a:chOff x="4826000" y="2684032"/>
            <a:chExt cx="4318000" cy="583824"/>
          </a:xfrm>
          <a:solidFill>
            <a:srgbClr val="0070C0"/>
          </a:solidFill>
        </p:grpSpPr>
        <p:sp>
          <p:nvSpPr>
            <p:cNvPr id="61" name="Arrow: Pentagon 60"/>
            <p:cNvSpPr/>
            <p:nvPr/>
          </p:nvSpPr>
          <p:spPr>
            <a:xfrm rot="10800000">
              <a:off x="4826000" y="2684032"/>
              <a:ext cx="4318000" cy="583824"/>
            </a:xfrm>
            <a:prstGeom prst="homePlate">
              <a:avLst/>
            </a:prstGeom>
            <a:grpFill/>
            <a:ln w="12700" cmpd="sng">
              <a:noFill/>
            </a:ln>
            <a:effectLst/>
          </p:spPr>
          <p:txBody>
            <a:bodyPr vert="horz"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2" name="Rectangle 61"/>
            <p:cNvSpPr/>
            <p:nvPr/>
          </p:nvSpPr>
          <p:spPr>
            <a:xfrm>
              <a:off x="5124450" y="2750648"/>
              <a:ext cx="4019550" cy="438582"/>
            </a:xfrm>
            <a:prstGeom prst="rect">
              <a:avLst/>
            </a:prstGeom>
            <a:grpFill/>
            <a:ln w="12700" cmpd="sng">
              <a:noFill/>
            </a:ln>
            <a:effectLst/>
          </p:spPr>
          <p:txBody>
            <a:bodyPr wrap="square" lIns="243840" tIns="121920" rIns="121920" bIns="12192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Role-Based Access Control (RBAC)</a:t>
              </a:r>
            </a:p>
          </p:txBody>
        </p:sp>
      </p:grpSp>
      <p:grpSp>
        <p:nvGrpSpPr>
          <p:cNvPr id="63" name="Group 62"/>
          <p:cNvGrpSpPr/>
          <p:nvPr/>
        </p:nvGrpSpPr>
        <p:grpSpPr>
          <a:xfrm>
            <a:off x="6434668" y="4428264"/>
            <a:ext cx="5757333" cy="778432"/>
            <a:chOff x="4826000" y="3321198"/>
            <a:chExt cx="4318000" cy="583824"/>
          </a:xfrm>
          <a:solidFill>
            <a:srgbClr val="0070C0"/>
          </a:solidFill>
        </p:grpSpPr>
        <p:sp>
          <p:nvSpPr>
            <p:cNvPr id="64" name="Arrow: Pentagon 63"/>
            <p:cNvSpPr/>
            <p:nvPr/>
          </p:nvSpPr>
          <p:spPr>
            <a:xfrm rot="10800000">
              <a:off x="4826000" y="3321198"/>
              <a:ext cx="4318000" cy="583824"/>
            </a:xfrm>
            <a:prstGeom prst="homePlate">
              <a:avLst/>
            </a:prstGeom>
            <a:grpFill/>
            <a:ln w="12700" cmpd="sng">
              <a:noFill/>
            </a:ln>
            <a:effectLst/>
          </p:spPr>
          <p:txBody>
            <a:bodyPr vert="horz"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5" name="Rectangle 64"/>
            <p:cNvSpPr/>
            <p:nvPr/>
          </p:nvSpPr>
          <p:spPr>
            <a:xfrm>
              <a:off x="5124450" y="3387814"/>
              <a:ext cx="4019550" cy="438582"/>
            </a:xfrm>
            <a:prstGeom prst="rect">
              <a:avLst/>
            </a:prstGeom>
            <a:grpFill/>
            <a:ln w="12700" cmpd="sng">
              <a:noFill/>
            </a:ln>
            <a:effectLst/>
          </p:spPr>
          <p:txBody>
            <a:bodyPr wrap="square" lIns="243840" tIns="121920" rIns="121920" bIns="12192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Service definition</a:t>
              </a:r>
            </a:p>
          </p:txBody>
        </p:sp>
      </p:grpSp>
      <p:grpSp>
        <p:nvGrpSpPr>
          <p:cNvPr id="66" name="Group 65"/>
          <p:cNvGrpSpPr/>
          <p:nvPr/>
        </p:nvGrpSpPr>
        <p:grpSpPr>
          <a:xfrm>
            <a:off x="6434668" y="5277816"/>
            <a:ext cx="5757333" cy="778432"/>
            <a:chOff x="4826000" y="3958362"/>
            <a:chExt cx="4318000" cy="583824"/>
          </a:xfrm>
          <a:solidFill>
            <a:srgbClr val="0070C0"/>
          </a:solidFill>
        </p:grpSpPr>
        <p:sp>
          <p:nvSpPr>
            <p:cNvPr id="67" name="Arrow: Pentagon 66"/>
            <p:cNvSpPr/>
            <p:nvPr/>
          </p:nvSpPr>
          <p:spPr>
            <a:xfrm rot="10800000">
              <a:off x="4826000" y="3958362"/>
              <a:ext cx="4318000" cy="583824"/>
            </a:xfrm>
            <a:prstGeom prst="homePlate">
              <a:avLst/>
            </a:prstGeom>
            <a:grpFill/>
            <a:ln w="12700" cmpd="sng">
              <a:noFill/>
            </a:ln>
            <a:effectLst/>
          </p:spPr>
          <p:txBody>
            <a:bodyPr vert="horz"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8" name="Rectangle 67"/>
            <p:cNvSpPr/>
            <p:nvPr/>
          </p:nvSpPr>
          <p:spPr>
            <a:xfrm>
              <a:off x="5124450" y="4026078"/>
              <a:ext cx="4019550" cy="438582"/>
            </a:xfrm>
            <a:prstGeom prst="rect">
              <a:avLst/>
            </a:prstGeom>
            <a:grpFill/>
            <a:ln w="12700" cmpd="sng">
              <a:noFill/>
            </a:ln>
            <a:effectLst/>
          </p:spPr>
          <p:txBody>
            <a:bodyPr wrap="square" lIns="243840" tIns="121920" rIns="121920" bIns="12192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Choice of open source application </a:t>
              </a:r>
              <a:br>
                <a:rPr kumimoji="0" lang="en-US" sz="1867" b="0" i="0" u="none" strike="noStrike" kern="1200" cap="none" spc="0" normalizeH="0" baseline="0" noProof="0" dirty="0">
                  <a:ln>
                    <a:noFill/>
                  </a:ln>
                  <a:solidFill>
                    <a:srgbClr val="FFFFFF"/>
                  </a:solidFill>
                  <a:effectLst/>
                  <a:uLnTx/>
                  <a:uFillTx/>
                  <a:latin typeface="Arial"/>
                  <a:ea typeface="+mn-ea"/>
                  <a:cs typeface="+mn-cs"/>
                </a:rPr>
              </a:br>
              <a:r>
                <a:rPr kumimoji="0" lang="en-US" sz="1867" b="0" i="0" u="none" strike="noStrike" kern="1200" cap="none" spc="0" normalizeH="0" baseline="0" noProof="0" dirty="0">
                  <a:ln>
                    <a:noFill/>
                  </a:ln>
                  <a:solidFill>
                    <a:srgbClr val="FFFFFF"/>
                  </a:solidFill>
                  <a:effectLst/>
                  <a:uLnTx/>
                  <a:uFillTx/>
                  <a:latin typeface="Arial"/>
                  <a:ea typeface="+mn-ea"/>
                  <a:cs typeface="+mn-cs"/>
                </a:rPr>
                <a:t>platforms, languages, and frameworks</a:t>
              </a:r>
            </a:p>
          </p:txBody>
        </p:sp>
      </p:grpSp>
      <p:grpSp>
        <p:nvGrpSpPr>
          <p:cNvPr id="69" name="Group 68"/>
          <p:cNvGrpSpPr/>
          <p:nvPr/>
        </p:nvGrpSpPr>
        <p:grpSpPr>
          <a:xfrm>
            <a:off x="6434668" y="1879600"/>
            <a:ext cx="5757333" cy="778432"/>
            <a:chOff x="4826000" y="1409700"/>
            <a:chExt cx="4318000" cy="583824"/>
          </a:xfrm>
          <a:solidFill>
            <a:srgbClr val="0070C0"/>
          </a:solidFill>
        </p:grpSpPr>
        <p:sp>
          <p:nvSpPr>
            <p:cNvPr id="70" name="Arrow: Pentagon 69"/>
            <p:cNvSpPr/>
            <p:nvPr/>
          </p:nvSpPr>
          <p:spPr>
            <a:xfrm rot="10800000">
              <a:off x="4826000" y="1409700"/>
              <a:ext cx="4318000" cy="583824"/>
            </a:xfrm>
            <a:prstGeom prst="homePlate">
              <a:avLst/>
            </a:prstGeom>
            <a:grpFill/>
            <a:ln w="12700" cmpd="sng">
              <a:noFill/>
            </a:ln>
            <a:effectLst/>
          </p:spPr>
          <p:txBody>
            <a:bodyPr vert="horz" wrap="square" lIns="243840" tIns="182880" rIns="182880" bIns="18288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71" name="Rectangle 70"/>
            <p:cNvSpPr/>
            <p:nvPr/>
          </p:nvSpPr>
          <p:spPr>
            <a:xfrm>
              <a:off x="5124450" y="1482321"/>
              <a:ext cx="4019550" cy="438582"/>
            </a:xfrm>
            <a:prstGeom prst="rect">
              <a:avLst/>
            </a:prstGeom>
            <a:grpFill/>
            <a:ln w="12700" cmpd="sng">
              <a:noFill/>
            </a:ln>
            <a:effectLst/>
          </p:spPr>
          <p:txBody>
            <a:bodyPr wrap="square" lIns="243840" tIns="121920" rIns="121920" bIns="121920" rtlCol="0" anchor="ctr">
              <a:no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Write once, deploy to Azure or Azure Stack </a:t>
              </a:r>
            </a:p>
          </p:txBody>
        </p:sp>
      </p:grpSp>
      <p:sp>
        <p:nvSpPr>
          <p:cNvPr id="38" name="TextBox 37"/>
          <p:cNvSpPr txBox="1"/>
          <p:nvPr/>
        </p:nvSpPr>
        <p:spPr>
          <a:xfrm>
            <a:off x="352969" y="1879607"/>
            <a:ext cx="5743032" cy="572333"/>
          </a:xfrm>
          <a:prstGeom prst="rect">
            <a:avLst/>
          </a:prstGeom>
          <a:noFill/>
        </p:spPr>
        <p:txBody>
          <a:bodyPr wrap="square" lIns="182803" tIns="146239" rIns="182803" bIns="146239" rtlCol="0">
            <a:spAutoFit/>
          </a:bodyPr>
          <a:lstStyle/>
          <a:p>
            <a:pPr marL="0" marR="0" lvl="0" indent="0" algn="ctr" defTabSz="913868" rtl="0" eaLnBrk="1" fontAlgn="base" latinLnBrk="0" hangingPunct="1">
              <a:lnSpc>
                <a:spcPct val="90000"/>
              </a:lnSpc>
              <a:spcBef>
                <a:spcPct val="0"/>
              </a:spcBef>
              <a:spcAft>
                <a:spcPts val="600"/>
              </a:spcAft>
              <a:buClrTx/>
              <a:buSzTx/>
              <a:buFontTx/>
              <a:buNone/>
              <a:tabLst/>
              <a:defRPr/>
            </a:pPr>
            <a:r>
              <a:rPr kumimoji="0" lang="en-US" sz="2000" b="1"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DESCRIBE</a:t>
            </a:r>
            <a:r>
              <a:rPr kumimoji="0" lang="en-US" sz="2000" b="0"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  </a:t>
            </a:r>
            <a:r>
              <a:rPr kumimoji="0" lang="en-US" sz="2000" b="0" i="0" u="none" strike="noStrike" kern="0" cap="none" spc="0" normalizeH="0" baseline="0" noProof="0" dirty="0">
                <a:ln>
                  <a:noFill/>
                </a:ln>
                <a:solidFill>
                  <a:srgbClr val="444444"/>
                </a:solidFill>
                <a:effectLst/>
                <a:uLnTx/>
                <a:uFillTx/>
                <a:latin typeface="Arial" charset="0"/>
                <a:ea typeface="+mn-ea"/>
                <a:cs typeface="Segoe UI Semilight" panose="020B0402040204020203" pitchFamily="34" charset="0"/>
              </a:rPr>
              <a:t>|</a:t>
            </a:r>
            <a:r>
              <a:rPr kumimoji="0" lang="en-US" sz="2000" b="0"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  </a:t>
            </a:r>
            <a:r>
              <a:rPr kumimoji="0" lang="en-US" sz="2000" b="1"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DEPLOY</a:t>
            </a:r>
            <a:r>
              <a:rPr kumimoji="0" lang="en-US" sz="2000" b="0"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 </a:t>
            </a:r>
            <a:r>
              <a:rPr kumimoji="0" lang="en-US" sz="2000" b="0" i="0" u="none" strike="noStrike" kern="0" cap="none" spc="0" normalizeH="0" baseline="0" noProof="0" dirty="0">
                <a:ln>
                  <a:noFill/>
                </a:ln>
                <a:solidFill>
                  <a:srgbClr val="444444"/>
                </a:solidFill>
                <a:effectLst/>
                <a:uLnTx/>
                <a:uFillTx/>
                <a:latin typeface="Arial" charset="0"/>
                <a:ea typeface="+mn-ea"/>
                <a:cs typeface="Segoe UI Semilight" panose="020B0402040204020203" pitchFamily="34" charset="0"/>
              </a:rPr>
              <a:t> |  </a:t>
            </a:r>
            <a:r>
              <a:rPr kumimoji="0" lang="en-US" sz="2000" b="1" i="0" u="none" strike="noStrike" kern="0" cap="none" spc="0" normalizeH="0" baseline="0" noProof="0" dirty="0">
                <a:ln>
                  <a:noFill/>
                </a:ln>
                <a:solidFill>
                  <a:srgbClr val="007DB8"/>
                </a:solidFill>
                <a:effectLst/>
                <a:uLnTx/>
                <a:uFillTx/>
                <a:latin typeface="Arial" charset="0"/>
                <a:ea typeface="+mn-ea"/>
                <a:cs typeface="Segoe UI Semilight" panose="020B0402040204020203" pitchFamily="34" charset="0"/>
              </a:rPr>
              <a:t>CONTROL</a:t>
            </a:r>
          </a:p>
        </p:txBody>
      </p:sp>
      <p:sp>
        <p:nvSpPr>
          <p:cNvPr id="11" name="Rectangle 10"/>
          <p:cNvSpPr/>
          <p:nvPr/>
        </p:nvSpPr>
        <p:spPr bwMode="auto">
          <a:xfrm>
            <a:off x="2054707" y="3364733"/>
            <a:ext cx="2339575" cy="3604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099" tIns="91403" rIns="182803" bIns="91403" numCol="1" rtlCol="0" anchor="t" anchorCtr="0" compatLnSpc="1">
            <a:prstTxWarp prst="textNoShape">
              <a:avLst/>
            </a:prstTxWarp>
          </a:bodyPr>
          <a:lstStyle/>
          <a:p>
            <a:pPr marL="0" marR="0" lvl="0" indent="0" algn="ctr" defTabSz="913868" rtl="0" eaLnBrk="1" fontAlgn="base" latinLnBrk="0" hangingPunct="1">
              <a:lnSpc>
                <a:spcPct val="100000"/>
              </a:lnSpc>
              <a:spcBef>
                <a:spcPct val="0"/>
              </a:spcBef>
              <a:spcAft>
                <a:spcPct val="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a:ea typeface="+mn-ea"/>
                <a:cs typeface="Segoe UI Semilight" panose="020B0402040204020203" pitchFamily="34" charset="0"/>
              </a:rPr>
              <a:t>Gallery</a:t>
            </a:r>
          </a:p>
        </p:txBody>
      </p:sp>
      <p:sp>
        <p:nvSpPr>
          <p:cNvPr id="117" name="TextBox 116"/>
          <p:cNvSpPr txBox="1"/>
          <p:nvPr/>
        </p:nvSpPr>
        <p:spPr>
          <a:xfrm>
            <a:off x="4315762" y="5529875"/>
            <a:ext cx="1187826" cy="184602"/>
          </a:xfrm>
          <a:prstGeom prst="rect">
            <a:avLst/>
          </a:prstGeom>
          <a:noFill/>
        </p:spPr>
        <p:txBody>
          <a:bodyPr wrap="none" lIns="0" tIns="0" rIns="0" bIns="0" rtlCol="0">
            <a:spAutoFit/>
          </a:bodyPr>
          <a:lstStyle/>
          <a:p>
            <a:pPr marL="0" marR="0" lvl="0" indent="0" algn="ctr" defTabSz="913868" rtl="0" eaLnBrk="1" fontAlgn="base" latinLnBrk="0" hangingPunct="1">
              <a:lnSpc>
                <a:spcPct val="90000"/>
              </a:lnSpc>
              <a:spcBef>
                <a:spcPct val="0"/>
              </a:spcBef>
              <a:spcAft>
                <a:spcPts val="60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charset="0"/>
                <a:ea typeface="+mn-ea"/>
                <a:cs typeface="+mn-cs"/>
              </a:rPr>
              <a:t>Microsoft Azure</a:t>
            </a:r>
          </a:p>
        </p:txBody>
      </p:sp>
      <p:sp>
        <p:nvSpPr>
          <p:cNvPr id="118" name="TextBox 117"/>
          <p:cNvSpPr txBox="1"/>
          <p:nvPr/>
        </p:nvSpPr>
        <p:spPr>
          <a:xfrm>
            <a:off x="708139" y="5529875"/>
            <a:ext cx="1662314" cy="184602"/>
          </a:xfrm>
          <a:prstGeom prst="rect">
            <a:avLst/>
          </a:prstGeom>
          <a:noFill/>
        </p:spPr>
        <p:txBody>
          <a:bodyPr wrap="none" lIns="0" tIns="0" rIns="0" bIns="0" rtlCol="0">
            <a:spAutoFit/>
          </a:bodyPr>
          <a:lstStyle/>
          <a:p>
            <a:pPr marL="0" marR="0" lvl="0" indent="0" algn="ctr" defTabSz="913868" rtl="0" eaLnBrk="1" fontAlgn="base" latinLnBrk="0" hangingPunct="1">
              <a:lnSpc>
                <a:spcPct val="90000"/>
              </a:lnSpc>
              <a:spcBef>
                <a:spcPct val="0"/>
              </a:spcBef>
              <a:spcAft>
                <a:spcPts val="60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charset="0"/>
                <a:ea typeface="+mn-ea"/>
                <a:cs typeface="+mn-cs"/>
              </a:rPr>
              <a:t>Microsoft Azure Stack</a:t>
            </a:r>
          </a:p>
        </p:txBody>
      </p:sp>
      <p:cxnSp>
        <p:nvCxnSpPr>
          <p:cNvPr id="15" name="Connector: Elbow 14"/>
          <p:cNvCxnSpPr>
            <a:stCxn id="73" idx="0"/>
            <a:endCxn id="86" idx="0"/>
          </p:cNvCxnSpPr>
          <p:nvPr/>
        </p:nvCxnSpPr>
        <p:spPr>
          <a:xfrm rot="5400000" flipH="1" flipV="1">
            <a:off x="3224488" y="2828100"/>
            <a:ext cx="16933" cy="3370377"/>
          </a:xfrm>
          <a:prstGeom prst="bentConnector3">
            <a:avLst>
              <a:gd name="adj1" fmla="val 9411425"/>
            </a:avLst>
          </a:prstGeom>
          <a:ln w="25400"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2793711" y="2473539"/>
            <a:ext cx="861548" cy="861548"/>
          </a:xfrm>
          <a:prstGeom prst="ellipse">
            <a:avLst/>
          </a:prstGeom>
          <a:solidFill>
            <a:srgbClr val="EEEEEE"/>
          </a:solidFill>
          <a:ln w="25400" cmpd="sng">
            <a:solidFill>
              <a:schemeClr val="bg1"/>
            </a:solidFill>
          </a:ln>
          <a:effectLst/>
        </p:spPr>
        <p:txBody>
          <a:bodyPr wrap="square" lIns="243805" tIns="182855" rIns="182855" bIns="182855"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10" name="Freeform 5"/>
          <p:cNvSpPr>
            <a:spLocks noEditPoints="1"/>
          </p:cNvSpPr>
          <p:nvPr/>
        </p:nvSpPr>
        <p:spPr bwMode="auto">
          <a:xfrm rot="10800000">
            <a:off x="2965360" y="2717801"/>
            <a:ext cx="517837" cy="432419"/>
          </a:xfrm>
          <a:custGeom>
            <a:avLst/>
            <a:gdLst>
              <a:gd name="T0" fmla="*/ 160 w 194"/>
              <a:gd name="T1" fmla="*/ 51 h 162"/>
              <a:gd name="T2" fmla="*/ 160 w 194"/>
              <a:gd name="T3" fmla="*/ 0 h 162"/>
              <a:gd name="T4" fmla="*/ 0 w 194"/>
              <a:gd name="T5" fmla="*/ 0 h 162"/>
              <a:gd name="T6" fmla="*/ 0 w 194"/>
              <a:gd name="T7" fmla="*/ 111 h 162"/>
              <a:gd name="T8" fmla="*/ 34 w 194"/>
              <a:gd name="T9" fmla="*/ 111 h 162"/>
              <a:gd name="T10" fmla="*/ 34 w 194"/>
              <a:gd name="T11" fmla="*/ 162 h 162"/>
              <a:gd name="T12" fmla="*/ 194 w 194"/>
              <a:gd name="T13" fmla="*/ 162 h 162"/>
              <a:gd name="T14" fmla="*/ 194 w 194"/>
              <a:gd name="T15" fmla="*/ 51 h 162"/>
              <a:gd name="T16" fmla="*/ 160 w 194"/>
              <a:gd name="T17" fmla="*/ 51 h 162"/>
              <a:gd name="T18" fmla="*/ 8 w 194"/>
              <a:gd name="T19" fmla="*/ 102 h 162"/>
              <a:gd name="T20" fmla="*/ 8 w 194"/>
              <a:gd name="T21" fmla="*/ 9 h 162"/>
              <a:gd name="T22" fmla="*/ 152 w 194"/>
              <a:gd name="T23" fmla="*/ 9 h 162"/>
              <a:gd name="T24" fmla="*/ 152 w 194"/>
              <a:gd name="T25" fmla="*/ 102 h 162"/>
              <a:gd name="T26" fmla="*/ 42 w 194"/>
              <a:gd name="T27" fmla="*/ 102 h 162"/>
              <a:gd name="T28" fmla="*/ 34 w 194"/>
              <a:gd name="T29" fmla="*/ 102 h 162"/>
              <a:gd name="T30" fmla="*/ 8 w 194"/>
              <a:gd name="T31" fmla="*/ 102 h 162"/>
              <a:gd name="T32" fmla="*/ 186 w 194"/>
              <a:gd name="T33" fmla="*/ 153 h 162"/>
              <a:gd name="T34" fmla="*/ 42 w 194"/>
              <a:gd name="T35" fmla="*/ 153 h 162"/>
              <a:gd name="T36" fmla="*/ 42 w 194"/>
              <a:gd name="T37" fmla="*/ 111 h 162"/>
              <a:gd name="T38" fmla="*/ 160 w 194"/>
              <a:gd name="T39" fmla="*/ 111 h 162"/>
              <a:gd name="T40" fmla="*/ 160 w 194"/>
              <a:gd name="T41" fmla="*/ 60 h 162"/>
              <a:gd name="T42" fmla="*/ 186 w 194"/>
              <a:gd name="T43" fmla="*/ 60 h 162"/>
              <a:gd name="T44" fmla="*/ 186 w 194"/>
              <a:gd name="T45" fmla="*/ 15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4" h="162">
                <a:moveTo>
                  <a:pt x="160" y="51"/>
                </a:moveTo>
                <a:lnTo>
                  <a:pt x="160" y="0"/>
                </a:lnTo>
                <a:lnTo>
                  <a:pt x="0" y="0"/>
                </a:lnTo>
                <a:lnTo>
                  <a:pt x="0" y="111"/>
                </a:lnTo>
                <a:lnTo>
                  <a:pt x="34" y="111"/>
                </a:lnTo>
                <a:lnTo>
                  <a:pt x="34" y="162"/>
                </a:lnTo>
                <a:lnTo>
                  <a:pt x="194" y="162"/>
                </a:lnTo>
                <a:lnTo>
                  <a:pt x="194" y="51"/>
                </a:lnTo>
                <a:lnTo>
                  <a:pt x="160" y="51"/>
                </a:lnTo>
                <a:close/>
                <a:moveTo>
                  <a:pt x="8" y="102"/>
                </a:moveTo>
                <a:lnTo>
                  <a:pt x="8" y="9"/>
                </a:lnTo>
                <a:lnTo>
                  <a:pt x="152" y="9"/>
                </a:lnTo>
                <a:lnTo>
                  <a:pt x="152" y="102"/>
                </a:lnTo>
                <a:lnTo>
                  <a:pt x="42" y="102"/>
                </a:lnTo>
                <a:lnTo>
                  <a:pt x="34" y="102"/>
                </a:lnTo>
                <a:lnTo>
                  <a:pt x="8" y="102"/>
                </a:lnTo>
                <a:close/>
                <a:moveTo>
                  <a:pt x="186" y="153"/>
                </a:moveTo>
                <a:lnTo>
                  <a:pt x="42" y="153"/>
                </a:lnTo>
                <a:lnTo>
                  <a:pt x="42" y="111"/>
                </a:lnTo>
                <a:lnTo>
                  <a:pt x="160" y="111"/>
                </a:lnTo>
                <a:lnTo>
                  <a:pt x="160" y="60"/>
                </a:lnTo>
                <a:lnTo>
                  <a:pt x="186" y="60"/>
                </a:lnTo>
                <a:lnTo>
                  <a:pt x="186" y="153"/>
                </a:lnTo>
                <a:close/>
              </a:path>
            </a:pathLst>
          </a:custGeom>
          <a:solidFill>
            <a:schemeClr val="bg1"/>
          </a:solidFill>
          <a:ln>
            <a:solidFill>
              <a:schemeClr val="bg1"/>
            </a:solidFill>
          </a:ln>
          <a:extLst/>
        </p:spPr>
        <p:txBody>
          <a:bodyPr vert="horz" wrap="square" lIns="121904" tIns="60952" rIns="121904" bIns="60952"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grpSp>
        <p:nvGrpSpPr>
          <p:cNvPr id="72" name="Group 71"/>
          <p:cNvGrpSpPr/>
          <p:nvPr/>
        </p:nvGrpSpPr>
        <p:grpSpPr>
          <a:xfrm>
            <a:off x="1108523" y="4513279"/>
            <a:ext cx="861548" cy="861548"/>
            <a:chOff x="3952104" y="1513746"/>
            <a:chExt cx="999612" cy="999612"/>
          </a:xfrm>
        </p:grpSpPr>
        <p:sp>
          <p:nvSpPr>
            <p:cNvPr id="73" name="Oval 72"/>
            <p:cNvSpPr/>
            <p:nvPr/>
          </p:nvSpPr>
          <p:spPr>
            <a:xfrm>
              <a:off x="3952104" y="1513746"/>
              <a:ext cx="999612" cy="999612"/>
            </a:xfrm>
            <a:prstGeom prst="ellipse">
              <a:avLst/>
            </a:prstGeom>
            <a:solidFill>
              <a:srgbClr val="EEEEEE"/>
            </a:solidFill>
            <a:ln w="25400" cmpd="sng">
              <a:solidFill>
                <a:schemeClr val="bg1"/>
              </a:solid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grpSp>
          <p:nvGrpSpPr>
            <p:cNvPr id="74" name="Group 164"/>
            <p:cNvGrpSpPr>
              <a:grpSpLocks noChangeAspect="1"/>
            </p:cNvGrpSpPr>
            <p:nvPr/>
          </p:nvGrpSpPr>
          <p:grpSpPr bwMode="auto">
            <a:xfrm>
              <a:off x="4195222" y="1741716"/>
              <a:ext cx="565632" cy="559380"/>
              <a:chOff x="235" y="2104"/>
              <a:chExt cx="362" cy="358"/>
            </a:xfrm>
          </p:grpSpPr>
          <p:sp>
            <p:nvSpPr>
              <p:cNvPr id="75" name="Line 165"/>
              <p:cNvSpPr>
                <a:spLocks noChangeShapeType="1"/>
              </p:cNvSpPr>
              <p:nvPr/>
            </p:nvSpPr>
            <p:spPr bwMode="auto">
              <a:xfrm>
                <a:off x="349" y="2376"/>
                <a:ext cx="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76" name="Freeform 166"/>
              <p:cNvSpPr>
                <a:spLocks/>
              </p:cNvSpPr>
              <p:nvPr/>
            </p:nvSpPr>
            <p:spPr bwMode="auto">
              <a:xfrm>
                <a:off x="235" y="2208"/>
                <a:ext cx="293" cy="73"/>
              </a:xfrm>
              <a:custGeom>
                <a:avLst/>
                <a:gdLst>
                  <a:gd name="T0" fmla="*/ 130 w 293"/>
                  <a:gd name="T1" fmla="*/ 73 h 73"/>
                  <a:gd name="T2" fmla="*/ 0 w 293"/>
                  <a:gd name="T3" fmla="*/ 73 h 73"/>
                  <a:gd name="T4" fmla="*/ 0 w 293"/>
                  <a:gd name="T5" fmla="*/ 0 h 73"/>
                  <a:gd name="T6" fmla="*/ 293 w 293"/>
                  <a:gd name="T7" fmla="*/ 0 h 73"/>
                </a:gdLst>
                <a:ahLst/>
                <a:cxnLst>
                  <a:cxn ang="0">
                    <a:pos x="T0" y="T1"/>
                  </a:cxn>
                  <a:cxn ang="0">
                    <a:pos x="T2" y="T3"/>
                  </a:cxn>
                  <a:cxn ang="0">
                    <a:pos x="T4" y="T5"/>
                  </a:cxn>
                  <a:cxn ang="0">
                    <a:pos x="T6" y="T7"/>
                  </a:cxn>
                </a:cxnLst>
                <a:rect l="0" t="0" r="r" b="b"/>
                <a:pathLst>
                  <a:path w="293" h="73">
                    <a:moveTo>
                      <a:pt x="130" y="73"/>
                    </a:moveTo>
                    <a:lnTo>
                      <a:pt x="0" y="73"/>
                    </a:lnTo>
                    <a:lnTo>
                      <a:pt x="0" y="0"/>
                    </a:lnTo>
                    <a:lnTo>
                      <a:pt x="293" y="0"/>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77" name="Oval 167"/>
              <p:cNvSpPr>
                <a:spLocks noChangeArrowheads="1"/>
              </p:cNvSpPr>
              <p:nvPr/>
            </p:nvSpPr>
            <p:spPr bwMode="auto">
              <a:xfrm>
                <a:off x="266" y="2236"/>
                <a:ext cx="16" cy="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78" name="Line 168"/>
              <p:cNvSpPr>
                <a:spLocks noChangeShapeType="1"/>
              </p:cNvSpPr>
              <p:nvPr/>
            </p:nvSpPr>
            <p:spPr bwMode="auto">
              <a:xfrm>
                <a:off x="316" y="2244"/>
                <a:ext cx="65"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79" name="Rectangle 169"/>
              <p:cNvSpPr>
                <a:spLocks noChangeArrowheads="1"/>
              </p:cNvSpPr>
              <p:nvPr/>
            </p:nvSpPr>
            <p:spPr bwMode="auto">
              <a:xfrm>
                <a:off x="235" y="2104"/>
                <a:ext cx="293" cy="71"/>
              </a:xfrm>
              <a:prstGeom prst="rect">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80" name="Oval 170"/>
              <p:cNvSpPr>
                <a:spLocks noChangeArrowheads="1"/>
              </p:cNvSpPr>
              <p:nvPr/>
            </p:nvSpPr>
            <p:spPr bwMode="auto">
              <a:xfrm>
                <a:off x="266" y="2131"/>
                <a:ext cx="16" cy="1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81" name="Line 171"/>
              <p:cNvSpPr>
                <a:spLocks noChangeShapeType="1"/>
              </p:cNvSpPr>
              <p:nvPr/>
            </p:nvSpPr>
            <p:spPr bwMode="auto">
              <a:xfrm>
                <a:off x="316" y="2139"/>
                <a:ext cx="185"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82" name="Freeform 172"/>
              <p:cNvSpPr>
                <a:spLocks/>
              </p:cNvSpPr>
              <p:nvPr/>
            </p:nvSpPr>
            <p:spPr bwMode="auto">
              <a:xfrm>
                <a:off x="235" y="2313"/>
                <a:ext cx="88" cy="74"/>
              </a:xfrm>
              <a:custGeom>
                <a:avLst/>
                <a:gdLst>
                  <a:gd name="T0" fmla="*/ 0 w 88"/>
                  <a:gd name="T1" fmla="*/ 74 h 74"/>
                  <a:gd name="T2" fmla="*/ 0 w 88"/>
                  <a:gd name="T3" fmla="*/ 0 h 74"/>
                  <a:gd name="T4" fmla="*/ 88 w 88"/>
                  <a:gd name="T5" fmla="*/ 0 h 74"/>
                </a:gdLst>
                <a:ahLst/>
                <a:cxnLst>
                  <a:cxn ang="0">
                    <a:pos x="T0" y="T1"/>
                  </a:cxn>
                  <a:cxn ang="0">
                    <a:pos x="T2" y="T3"/>
                  </a:cxn>
                  <a:cxn ang="0">
                    <a:pos x="T4" y="T5"/>
                  </a:cxn>
                </a:cxnLst>
                <a:rect l="0" t="0" r="r" b="b"/>
                <a:pathLst>
                  <a:path w="88" h="74">
                    <a:moveTo>
                      <a:pt x="0" y="74"/>
                    </a:moveTo>
                    <a:lnTo>
                      <a:pt x="0" y="0"/>
                    </a:lnTo>
                    <a:lnTo>
                      <a:pt x="88" y="0"/>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83" name="Oval 173"/>
              <p:cNvSpPr>
                <a:spLocks noChangeArrowheads="1"/>
              </p:cNvSpPr>
              <p:nvPr/>
            </p:nvSpPr>
            <p:spPr bwMode="auto">
              <a:xfrm>
                <a:off x="266" y="2342"/>
                <a:ext cx="16" cy="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84" name="Freeform 174"/>
              <p:cNvSpPr>
                <a:spLocks/>
              </p:cNvSpPr>
              <p:nvPr/>
            </p:nvSpPr>
            <p:spPr bwMode="auto">
              <a:xfrm>
                <a:off x="266" y="2238"/>
                <a:ext cx="331" cy="224"/>
              </a:xfrm>
              <a:custGeom>
                <a:avLst/>
                <a:gdLst>
                  <a:gd name="T0" fmla="*/ 133 w 163"/>
                  <a:gd name="T1" fmla="*/ 51 h 110"/>
                  <a:gd name="T2" fmla="*/ 136 w 163"/>
                  <a:gd name="T3" fmla="*/ 38 h 110"/>
                  <a:gd name="T4" fmla="*/ 97 w 163"/>
                  <a:gd name="T5" fmla="*/ 0 h 110"/>
                  <a:gd name="T6" fmla="*/ 59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1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6" y="43"/>
                      <a:pt x="136" y="38"/>
                    </a:cubicBezTo>
                    <a:cubicBezTo>
                      <a:pt x="136" y="17"/>
                      <a:pt x="118" y="0"/>
                      <a:pt x="97" y="0"/>
                    </a:cubicBezTo>
                    <a:cubicBezTo>
                      <a:pt x="76" y="0"/>
                      <a:pt x="59" y="17"/>
                      <a:pt x="59" y="38"/>
                    </a:cubicBezTo>
                    <a:cubicBezTo>
                      <a:pt x="59" y="39"/>
                      <a:pt x="59" y="41"/>
                      <a:pt x="59" y="42"/>
                    </a:cubicBezTo>
                    <a:cubicBezTo>
                      <a:pt x="58" y="42"/>
                      <a:pt x="58" y="42"/>
                      <a:pt x="57" y="42"/>
                    </a:cubicBezTo>
                    <a:cubicBezTo>
                      <a:pt x="46" y="42"/>
                      <a:pt x="36" y="49"/>
                      <a:pt x="32" y="59"/>
                    </a:cubicBezTo>
                    <a:cubicBezTo>
                      <a:pt x="30" y="59"/>
                      <a:pt x="28" y="58"/>
                      <a:pt x="26" y="58"/>
                    </a:cubicBezTo>
                    <a:cubicBezTo>
                      <a:pt x="11" y="58"/>
                      <a:pt x="0" y="70"/>
                      <a:pt x="0" y="84"/>
                    </a:cubicBezTo>
                    <a:cubicBezTo>
                      <a:pt x="0" y="99"/>
                      <a:pt x="11" y="110"/>
                      <a:pt x="26" y="110"/>
                    </a:cubicBezTo>
                    <a:cubicBezTo>
                      <a:pt x="37" y="110"/>
                      <a:pt x="117" y="110"/>
                      <a:pt x="133" y="110"/>
                    </a:cubicBezTo>
                    <a:cubicBezTo>
                      <a:pt x="150" y="110"/>
                      <a:pt x="163" y="97"/>
                      <a:pt x="163" y="81"/>
                    </a:cubicBezTo>
                    <a:cubicBezTo>
                      <a:pt x="163" y="64"/>
                      <a:pt x="150" y="51"/>
                      <a:pt x="133" y="51"/>
                    </a:cubicBezTo>
                    <a:close/>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grpSp>
      </p:grpSp>
      <p:grpSp>
        <p:nvGrpSpPr>
          <p:cNvPr id="85" name="Group 84"/>
          <p:cNvGrpSpPr/>
          <p:nvPr/>
        </p:nvGrpSpPr>
        <p:grpSpPr>
          <a:xfrm>
            <a:off x="4478903" y="4513279"/>
            <a:ext cx="861548" cy="861548"/>
            <a:chOff x="3952104" y="1513746"/>
            <a:chExt cx="999612" cy="999612"/>
          </a:xfrm>
        </p:grpSpPr>
        <p:sp>
          <p:nvSpPr>
            <p:cNvPr id="86" name="Oval 85"/>
            <p:cNvSpPr/>
            <p:nvPr/>
          </p:nvSpPr>
          <p:spPr>
            <a:xfrm>
              <a:off x="3952104" y="1513746"/>
              <a:ext cx="999612" cy="999612"/>
            </a:xfrm>
            <a:prstGeom prst="ellipse">
              <a:avLst/>
            </a:prstGeom>
            <a:solidFill>
              <a:srgbClr val="EEEEEE"/>
            </a:solidFill>
            <a:ln w="25400" cmpd="sng">
              <a:solidFill>
                <a:schemeClr val="bg1"/>
              </a:solid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87" name="Freeform 174"/>
            <p:cNvSpPr>
              <a:spLocks/>
            </p:cNvSpPr>
            <p:nvPr/>
          </p:nvSpPr>
          <p:spPr bwMode="auto">
            <a:xfrm>
              <a:off x="4115893" y="1786158"/>
              <a:ext cx="672033" cy="454788"/>
            </a:xfrm>
            <a:custGeom>
              <a:avLst/>
              <a:gdLst>
                <a:gd name="T0" fmla="*/ 133 w 163"/>
                <a:gd name="T1" fmla="*/ 51 h 110"/>
                <a:gd name="T2" fmla="*/ 136 w 163"/>
                <a:gd name="T3" fmla="*/ 38 h 110"/>
                <a:gd name="T4" fmla="*/ 97 w 163"/>
                <a:gd name="T5" fmla="*/ 0 h 110"/>
                <a:gd name="T6" fmla="*/ 59 w 163"/>
                <a:gd name="T7" fmla="*/ 38 h 110"/>
                <a:gd name="T8" fmla="*/ 59 w 163"/>
                <a:gd name="T9" fmla="*/ 42 h 110"/>
                <a:gd name="T10" fmla="*/ 57 w 163"/>
                <a:gd name="T11" fmla="*/ 42 h 110"/>
                <a:gd name="T12" fmla="*/ 32 w 163"/>
                <a:gd name="T13" fmla="*/ 59 h 110"/>
                <a:gd name="T14" fmla="*/ 26 w 163"/>
                <a:gd name="T15" fmla="*/ 58 h 110"/>
                <a:gd name="T16" fmla="*/ 0 w 163"/>
                <a:gd name="T17" fmla="*/ 84 h 110"/>
                <a:gd name="T18" fmla="*/ 26 w 163"/>
                <a:gd name="T19" fmla="*/ 110 h 110"/>
                <a:gd name="T20" fmla="*/ 133 w 163"/>
                <a:gd name="T21" fmla="*/ 110 h 110"/>
                <a:gd name="T22" fmla="*/ 163 w 163"/>
                <a:gd name="T23" fmla="*/ 81 h 110"/>
                <a:gd name="T24" fmla="*/ 133 w 163"/>
                <a:gd name="T25" fmla="*/ 5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 h="110">
                  <a:moveTo>
                    <a:pt x="133" y="51"/>
                  </a:moveTo>
                  <a:cubicBezTo>
                    <a:pt x="135" y="47"/>
                    <a:pt x="136" y="43"/>
                    <a:pt x="136" y="38"/>
                  </a:cubicBezTo>
                  <a:cubicBezTo>
                    <a:pt x="136" y="17"/>
                    <a:pt x="118" y="0"/>
                    <a:pt x="97" y="0"/>
                  </a:cubicBezTo>
                  <a:cubicBezTo>
                    <a:pt x="76" y="0"/>
                    <a:pt x="59" y="17"/>
                    <a:pt x="59" y="38"/>
                  </a:cubicBezTo>
                  <a:cubicBezTo>
                    <a:pt x="59" y="39"/>
                    <a:pt x="59" y="41"/>
                    <a:pt x="59" y="42"/>
                  </a:cubicBezTo>
                  <a:cubicBezTo>
                    <a:pt x="58" y="42"/>
                    <a:pt x="58" y="42"/>
                    <a:pt x="57" y="42"/>
                  </a:cubicBezTo>
                  <a:cubicBezTo>
                    <a:pt x="46" y="42"/>
                    <a:pt x="36" y="49"/>
                    <a:pt x="32" y="59"/>
                  </a:cubicBezTo>
                  <a:cubicBezTo>
                    <a:pt x="30" y="59"/>
                    <a:pt x="28" y="58"/>
                    <a:pt x="26" y="58"/>
                  </a:cubicBezTo>
                  <a:cubicBezTo>
                    <a:pt x="11" y="58"/>
                    <a:pt x="0" y="70"/>
                    <a:pt x="0" y="84"/>
                  </a:cubicBezTo>
                  <a:cubicBezTo>
                    <a:pt x="0" y="99"/>
                    <a:pt x="11" y="110"/>
                    <a:pt x="26" y="110"/>
                  </a:cubicBezTo>
                  <a:cubicBezTo>
                    <a:pt x="37" y="110"/>
                    <a:pt x="117" y="110"/>
                    <a:pt x="133" y="110"/>
                  </a:cubicBezTo>
                  <a:cubicBezTo>
                    <a:pt x="150" y="110"/>
                    <a:pt x="163" y="97"/>
                    <a:pt x="163" y="81"/>
                  </a:cubicBezTo>
                  <a:cubicBezTo>
                    <a:pt x="163" y="64"/>
                    <a:pt x="150" y="51"/>
                    <a:pt x="133" y="51"/>
                  </a:cubicBez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grpSp>
      <p:sp>
        <p:nvSpPr>
          <p:cNvPr id="17" name="Oval 16"/>
          <p:cNvSpPr/>
          <p:nvPr/>
        </p:nvSpPr>
        <p:spPr>
          <a:xfrm>
            <a:off x="1347332" y="3467100"/>
            <a:ext cx="400861" cy="400861"/>
          </a:xfrm>
          <a:prstGeom prst="ellipse">
            <a:avLst/>
          </a:prstGeom>
          <a:solidFill>
            <a:srgbClr val="EEEEEE"/>
          </a:solidFill>
          <a:ln w="25400" cmpd="sng">
            <a:solidFill>
              <a:srgbClr val="0070C0"/>
            </a:solidFill>
          </a:ln>
          <a:effectLst/>
        </p:spPr>
        <p:txBody>
          <a:bodyPr wrap="square" lIns="243805" tIns="182855" rIns="182855" bIns="182855"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5" name="Oval 94"/>
          <p:cNvSpPr/>
          <p:nvPr/>
        </p:nvSpPr>
        <p:spPr>
          <a:xfrm>
            <a:off x="4721732" y="3467100"/>
            <a:ext cx="400861" cy="400861"/>
          </a:xfrm>
          <a:prstGeom prst="ellipse">
            <a:avLst/>
          </a:prstGeom>
          <a:solidFill>
            <a:srgbClr val="EEEEEE"/>
          </a:solidFill>
          <a:ln w="25400" cmpd="sng">
            <a:solidFill>
              <a:srgbClr val="0070C0"/>
            </a:solidFill>
          </a:ln>
          <a:effectLst/>
        </p:spPr>
        <p:txBody>
          <a:bodyPr wrap="square" lIns="243805" tIns="182855" rIns="182855" bIns="182855" rtlCol="0" anchor="ctr">
            <a:noAutofit/>
          </a:bodyPr>
          <a:lstStyle/>
          <a:p>
            <a:pPr marL="0" marR="0" lvl="0" indent="0" algn="ctr" defTabSz="1219170" rtl="0" eaLnBrk="1" fontAlgn="base" latinLnBrk="0" hangingPunct="1">
              <a:lnSpc>
                <a:spcPct val="90000"/>
              </a:lnSpc>
              <a:spcBef>
                <a:spcPts val="800"/>
              </a:spcBef>
              <a:spcAft>
                <a:spcPct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96" name="TextBox 95"/>
          <p:cNvSpPr txBox="1"/>
          <p:nvPr/>
        </p:nvSpPr>
        <p:spPr>
          <a:xfrm>
            <a:off x="5240318" y="3390012"/>
            <a:ext cx="777457" cy="553806"/>
          </a:xfrm>
          <a:prstGeom prst="rect">
            <a:avLst/>
          </a:prstGeom>
          <a:noFill/>
        </p:spPr>
        <p:txBody>
          <a:bodyPr wrap="none" lIns="0" tIns="0" rIns="0" bIns="0" rtlCol="0">
            <a:spAutoFit/>
          </a:bodyPr>
          <a:lstStyle/>
          <a:p>
            <a:pPr marL="0" marR="0" lvl="0" indent="0" algn="l" defTabSz="913868" rtl="0" eaLnBrk="1" fontAlgn="base" latinLnBrk="0" hangingPunct="1">
              <a:lnSpc>
                <a:spcPct val="90000"/>
              </a:lnSpc>
              <a:spcBef>
                <a:spcPct val="0"/>
              </a:spcBef>
              <a:spcAft>
                <a:spcPts val="60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charset="0"/>
                <a:ea typeface="+mn-ea"/>
                <a:cs typeface="+mn-cs"/>
              </a:rPr>
              <a:t>Azure </a:t>
            </a:r>
            <a:br>
              <a:rPr kumimoji="0" lang="en-US" sz="1333" b="0" i="0" u="none" strike="noStrike" kern="0" cap="none" spc="0" normalizeH="0" baseline="0" noProof="0" dirty="0">
                <a:ln>
                  <a:noFill/>
                </a:ln>
                <a:solidFill>
                  <a:srgbClr val="444444"/>
                </a:solidFill>
                <a:effectLst/>
                <a:uLnTx/>
                <a:uFillTx/>
                <a:latin typeface="Arial" charset="0"/>
                <a:ea typeface="+mn-ea"/>
                <a:cs typeface="+mn-cs"/>
              </a:rPr>
            </a:br>
            <a:r>
              <a:rPr kumimoji="0" lang="en-US" sz="1333" b="0" i="0" u="none" strike="noStrike" kern="0" cap="none" spc="0" normalizeH="0" baseline="0" noProof="0" dirty="0">
                <a:ln>
                  <a:noFill/>
                </a:ln>
                <a:solidFill>
                  <a:srgbClr val="444444"/>
                </a:solidFill>
                <a:effectLst/>
                <a:uLnTx/>
                <a:uFillTx/>
                <a:latin typeface="Arial" charset="0"/>
                <a:ea typeface="+mn-ea"/>
                <a:cs typeface="+mn-cs"/>
              </a:rPr>
              <a:t>Resource </a:t>
            </a:r>
            <a:br>
              <a:rPr kumimoji="0" lang="en-US" sz="1333" b="0" i="0" u="none" strike="noStrike" kern="0" cap="none" spc="0" normalizeH="0" baseline="0" noProof="0" dirty="0">
                <a:ln>
                  <a:noFill/>
                </a:ln>
                <a:solidFill>
                  <a:srgbClr val="444444"/>
                </a:solidFill>
                <a:effectLst/>
                <a:uLnTx/>
                <a:uFillTx/>
                <a:latin typeface="Arial" charset="0"/>
                <a:ea typeface="+mn-ea"/>
                <a:cs typeface="+mn-cs"/>
              </a:rPr>
            </a:br>
            <a:r>
              <a:rPr kumimoji="0" lang="en-US" sz="1333" b="0" i="0" u="none" strike="noStrike" kern="0" cap="none" spc="0" normalizeH="0" baseline="0" noProof="0" dirty="0">
                <a:ln>
                  <a:noFill/>
                </a:ln>
                <a:solidFill>
                  <a:srgbClr val="444444"/>
                </a:solidFill>
                <a:effectLst/>
                <a:uLnTx/>
                <a:uFillTx/>
                <a:latin typeface="Arial" charset="0"/>
                <a:ea typeface="+mn-ea"/>
                <a:cs typeface="+mn-cs"/>
              </a:rPr>
              <a:t>Manager</a:t>
            </a:r>
          </a:p>
        </p:txBody>
      </p:sp>
      <p:sp>
        <p:nvSpPr>
          <p:cNvPr id="97" name="TextBox 96"/>
          <p:cNvSpPr txBox="1"/>
          <p:nvPr/>
        </p:nvSpPr>
        <p:spPr>
          <a:xfrm>
            <a:off x="483081" y="3390012"/>
            <a:ext cx="729366" cy="553806"/>
          </a:xfrm>
          <a:prstGeom prst="rect">
            <a:avLst/>
          </a:prstGeom>
          <a:noFill/>
        </p:spPr>
        <p:txBody>
          <a:bodyPr wrap="none" lIns="0" tIns="0" rIns="0" bIns="0" rtlCol="0">
            <a:spAutoFit/>
          </a:bodyPr>
          <a:lstStyle/>
          <a:p>
            <a:pPr marL="0" marR="0" lvl="0" indent="0" algn="r" defTabSz="913868" rtl="0" eaLnBrk="1" fontAlgn="base" latinLnBrk="0" hangingPunct="1">
              <a:lnSpc>
                <a:spcPct val="90000"/>
              </a:lnSpc>
              <a:spcBef>
                <a:spcPct val="0"/>
              </a:spcBef>
              <a:spcAft>
                <a:spcPts val="60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charset="0"/>
                <a:ea typeface="+mn-ea"/>
                <a:cs typeface="+mn-cs"/>
              </a:rPr>
              <a:t>Azure</a:t>
            </a:r>
            <a:br>
              <a:rPr kumimoji="0" lang="en-US" sz="1333" b="0" i="0" u="none" strike="noStrike" kern="0" cap="none" spc="0" normalizeH="0" baseline="0" noProof="0" dirty="0">
                <a:ln>
                  <a:noFill/>
                </a:ln>
                <a:solidFill>
                  <a:srgbClr val="444444"/>
                </a:solidFill>
                <a:effectLst/>
                <a:uLnTx/>
                <a:uFillTx/>
                <a:latin typeface="Arial" charset="0"/>
                <a:ea typeface="+mn-ea"/>
                <a:cs typeface="+mn-cs"/>
              </a:rPr>
            </a:br>
            <a:r>
              <a:rPr kumimoji="0" lang="en-US" sz="1333" b="0" i="0" u="none" strike="noStrike" kern="0" cap="none" spc="0" normalizeH="0" baseline="0" noProof="0" dirty="0">
                <a:ln>
                  <a:noFill/>
                </a:ln>
                <a:solidFill>
                  <a:srgbClr val="444444"/>
                </a:solidFill>
                <a:effectLst/>
                <a:uLnTx/>
                <a:uFillTx/>
                <a:latin typeface="Arial" charset="0"/>
                <a:ea typeface="+mn-ea"/>
                <a:cs typeface="+mn-cs"/>
              </a:rPr>
              <a:t>Resource</a:t>
            </a:r>
            <a:br>
              <a:rPr kumimoji="0" lang="en-US" sz="1333" b="0" i="0" u="none" strike="noStrike" kern="0" cap="none" spc="0" normalizeH="0" baseline="0" noProof="0" dirty="0">
                <a:ln>
                  <a:noFill/>
                </a:ln>
                <a:solidFill>
                  <a:srgbClr val="444444"/>
                </a:solidFill>
                <a:effectLst/>
                <a:uLnTx/>
                <a:uFillTx/>
                <a:latin typeface="Arial" charset="0"/>
                <a:ea typeface="+mn-ea"/>
                <a:cs typeface="+mn-cs"/>
              </a:rPr>
            </a:br>
            <a:r>
              <a:rPr kumimoji="0" lang="en-US" sz="1333" b="0" i="0" u="none" strike="noStrike" kern="0" cap="none" spc="0" normalizeH="0" baseline="0" noProof="0" dirty="0">
                <a:ln>
                  <a:noFill/>
                </a:ln>
                <a:solidFill>
                  <a:srgbClr val="444444"/>
                </a:solidFill>
                <a:effectLst/>
                <a:uLnTx/>
                <a:uFillTx/>
                <a:latin typeface="Arial" charset="0"/>
                <a:ea typeface="+mn-ea"/>
                <a:cs typeface="+mn-cs"/>
              </a:rPr>
              <a:t>Manager</a:t>
            </a:r>
          </a:p>
        </p:txBody>
      </p:sp>
      <p:grpSp>
        <p:nvGrpSpPr>
          <p:cNvPr id="20" name="Group 4"/>
          <p:cNvGrpSpPr>
            <a:grpSpLocks noChangeAspect="1"/>
          </p:cNvGrpSpPr>
          <p:nvPr/>
        </p:nvGrpSpPr>
        <p:grpSpPr bwMode="auto">
          <a:xfrm>
            <a:off x="2866778" y="3994041"/>
            <a:ext cx="715433" cy="897467"/>
            <a:chOff x="2711" y="1408"/>
            <a:chExt cx="338" cy="424"/>
          </a:xfrm>
        </p:grpSpPr>
        <p:sp>
          <p:nvSpPr>
            <p:cNvPr id="22" name="Freeform 5"/>
            <p:cNvSpPr>
              <a:spLocks/>
            </p:cNvSpPr>
            <p:nvPr/>
          </p:nvSpPr>
          <p:spPr bwMode="auto">
            <a:xfrm>
              <a:off x="2880" y="1462"/>
              <a:ext cx="169" cy="326"/>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26988"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3" name="Freeform 6"/>
            <p:cNvSpPr>
              <a:spLocks/>
            </p:cNvSpPr>
            <p:nvPr/>
          </p:nvSpPr>
          <p:spPr bwMode="auto">
            <a:xfrm>
              <a:off x="2711" y="1452"/>
              <a:ext cx="169" cy="326"/>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26988"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4" name="Line 7"/>
            <p:cNvSpPr>
              <a:spLocks noChangeShapeType="1"/>
            </p:cNvSpPr>
            <p:nvPr/>
          </p:nvSpPr>
          <p:spPr bwMode="auto">
            <a:xfrm>
              <a:off x="2880" y="1591"/>
              <a:ext cx="0" cy="0"/>
            </a:xfrm>
            <a:prstGeom prst="line">
              <a:avLst/>
            </a:prstGeom>
            <a:noFill/>
            <a:ln w="26988"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5" name="Freeform 8"/>
            <p:cNvSpPr>
              <a:spLocks/>
            </p:cNvSpPr>
            <p:nvPr/>
          </p:nvSpPr>
          <p:spPr bwMode="auto">
            <a:xfrm>
              <a:off x="2859" y="1408"/>
              <a:ext cx="42" cy="87"/>
            </a:xfrm>
            <a:custGeom>
              <a:avLst/>
              <a:gdLst>
                <a:gd name="T0" fmla="*/ 0 w 42"/>
                <a:gd name="T1" fmla="*/ 87 h 87"/>
                <a:gd name="T2" fmla="*/ 42 w 42"/>
                <a:gd name="T3" fmla="*/ 44 h 87"/>
                <a:gd name="T4" fmla="*/ 0 w 42"/>
                <a:gd name="T5" fmla="*/ 0 h 87"/>
              </a:gdLst>
              <a:ahLst/>
              <a:cxnLst>
                <a:cxn ang="0">
                  <a:pos x="T0" y="T1"/>
                </a:cxn>
                <a:cxn ang="0">
                  <a:pos x="T2" y="T3"/>
                </a:cxn>
                <a:cxn ang="0">
                  <a:pos x="T4" y="T5"/>
                </a:cxn>
              </a:cxnLst>
              <a:rect l="0" t="0" r="r" b="b"/>
              <a:pathLst>
                <a:path w="42" h="87">
                  <a:moveTo>
                    <a:pt x="0" y="87"/>
                  </a:moveTo>
                  <a:lnTo>
                    <a:pt x="42" y="44"/>
                  </a:lnTo>
                  <a:lnTo>
                    <a:pt x="0" y="0"/>
                  </a:lnTo>
                </a:path>
              </a:pathLst>
            </a:custGeom>
            <a:noFill/>
            <a:ln w="26988"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6" name="Line 9"/>
            <p:cNvSpPr>
              <a:spLocks noChangeShapeType="1"/>
            </p:cNvSpPr>
            <p:nvPr/>
          </p:nvSpPr>
          <p:spPr bwMode="auto">
            <a:xfrm>
              <a:off x="2880" y="1452"/>
              <a:ext cx="21" cy="0"/>
            </a:xfrm>
            <a:prstGeom prst="line">
              <a:avLst/>
            </a:prstGeom>
            <a:noFill/>
            <a:ln w="26988"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7" name="Freeform 10"/>
            <p:cNvSpPr>
              <a:spLocks/>
            </p:cNvSpPr>
            <p:nvPr/>
          </p:nvSpPr>
          <p:spPr bwMode="auto">
            <a:xfrm>
              <a:off x="2859" y="1745"/>
              <a:ext cx="42" cy="87"/>
            </a:xfrm>
            <a:custGeom>
              <a:avLst/>
              <a:gdLst>
                <a:gd name="T0" fmla="*/ 42 w 42"/>
                <a:gd name="T1" fmla="*/ 0 h 87"/>
                <a:gd name="T2" fmla="*/ 0 w 42"/>
                <a:gd name="T3" fmla="*/ 43 h 87"/>
                <a:gd name="T4" fmla="*/ 42 w 42"/>
                <a:gd name="T5" fmla="*/ 87 h 87"/>
              </a:gdLst>
              <a:ahLst/>
              <a:cxnLst>
                <a:cxn ang="0">
                  <a:pos x="T0" y="T1"/>
                </a:cxn>
                <a:cxn ang="0">
                  <a:pos x="T2" y="T3"/>
                </a:cxn>
                <a:cxn ang="0">
                  <a:pos x="T4" y="T5"/>
                </a:cxn>
              </a:cxnLst>
              <a:rect l="0" t="0" r="r" b="b"/>
              <a:pathLst>
                <a:path w="42" h="87">
                  <a:moveTo>
                    <a:pt x="42" y="0"/>
                  </a:moveTo>
                  <a:lnTo>
                    <a:pt x="0" y="43"/>
                  </a:lnTo>
                  <a:lnTo>
                    <a:pt x="42" y="87"/>
                  </a:lnTo>
                </a:path>
              </a:pathLst>
            </a:custGeom>
            <a:noFill/>
            <a:ln w="26988"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sp>
          <p:nvSpPr>
            <p:cNvPr id="28" name="Line 11"/>
            <p:cNvSpPr>
              <a:spLocks noChangeShapeType="1"/>
            </p:cNvSpPr>
            <p:nvPr/>
          </p:nvSpPr>
          <p:spPr bwMode="auto">
            <a:xfrm flipH="1">
              <a:off x="2859" y="1788"/>
              <a:ext cx="21" cy="0"/>
            </a:xfrm>
            <a:prstGeom prst="line">
              <a:avLst/>
            </a:prstGeom>
            <a:noFill/>
            <a:ln w="26988"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444444"/>
                </a:solidFill>
                <a:effectLst/>
                <a:uLnTx/>
                <a:uFillTx/>
                <a:latin typeface="Arial" charset="0"/>
                <a:ea typeface="+mn-ea"/>
                <a:cs typeface="+mn-cs"/>
              </a:endParaRPr>
            </a:p>
          </p:txBody>
        </p:sp>
      </p:grpSp>
      <p:sp>
        <p:nvSpPr>
          <p:cNvPr id="108" name="Rectangle 107"/>
          <p:cNvSpPr/>
          <p:nvPr/>
        </p:nvSpPr>
        <p:spPr bwMode="auto">
          <a:xfrm>
            <a:off x="2054707" y="4871609"/>
            <a:ext cx="2339575" cy="3604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099" tIns="91403" rIns="182803" bIns="91403" numCol="1" rtlCol="0" anchor="t" anchorCtr="0" compatLnSpc="1">
            <a:prstTxWarp prst="textNoShape">
              <a:avLst/>
            </a:prstTxWarp>
          </a:bodyPr>
          <a:lstStyle/>
          <a:p>
            <a:pPr marL="0" marR="0" lvl="0" indent="0" algn="ctr" defTabSz="913868" rtl="0" eaLnBrk="1" fontAlgn="base" latinLnBrk="0" hangingPunct="1">
              <a:lnSpc>
                <a:spcPct val="100000"/>
              </a:lnSpc>
              <a:spcBef>
                <a:spcPct val="0"/>
              </a:spcBef>
              <a:spcAft>
                <a:spcPct val="0"/>
              </a:spcAft>
              <a:buClrTx/>
              <a:buSzTx/>
              <a:buFontTx/>
              <a:buNone/>
              <a:tabLst/>
              <a:defRPr/>
            </a:pPr>
            <a:r>
              <a:rPr kumimoji="0" lang="en-US" sz="1333" b="0" i="0" u="none" strike="noStrike" kern="0" cap="none" spc="0" normalizeH="0" baseline="0" noProof="0" dirty="0">
                <a:ln>
                  <a:noFill/>
                </a:ln>
                <a:solidFill>
                  <a:srgbClr val="444444"/>
                </a:solidFill>
                <a:effectLst/>
                <a:uLnTx/>
                <a:uFillTx/>
                <a:latin typeface="Arial"/>
                <a:ea typeface="+mn-ea"/>
                <a:cs typeface="Segoe UI Semilight" panose="020B0402040204020203" pitchFamily="34" charset="0"/>
              </a:rPr>
              <a:t>Consistency</a:t>
            </a:r>
          </a:p>
        </p:txBody>
      </p:sp>
      <p:sp>
        <p:nvSpPr>
          <p:cNvPr id="89" name="Title 1">
            <a:extLst>
              <a:ext uri="{FF2B5EF4-FFF2-40B4-BE49-F238E27FC236}">
                <a16:creationId xmlns:a16="http://schemas.microsoft.com/office/drawing/2014/main" id="{E072A6D7-1C61-4A88-996C-3C5F622950DA}"/>
              </a:ext>
            </a:extLst>
          </p:cNvPr>
          <p:cNvSpPr txBox="1">
            <a:spLocks/>
          </p:cNvSpPr>
          <p:nvPr/>
        </p:nvSpPr>
        <p:spPr>
          <a:xfrm>
            <a:off x="381000" y="304800"/>
            <a:ext cx="10291011"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Consistent Application Development Experience</a:t>
            </a:r>
          </a:p>
        </p:txBody>
      </p:sp>
      <p:pic>
        <p:nvPicPr>
          <p:cNvPr id="90" name="Picture 89">
            <a:extLst>
              <a:ext uri="{FF2B5EF4-FFF2-40B4-BE49-F238E27FC236}">
                <a16:creationId xmlns:a16="http://schemas.microsoft.com/office/drawing/2014/main" id="{E6801F7A-9BBC-4EA2-9ED0-E9AED843A590}"/>
              </a:ext>
            </a:extLst>
          </p:cNvPr>
          <p:cNvPicPr>
            <a:picLocks noChangeAspect="1"/>
          </p:cNvPicPr>
          <p:nvPr/>
        </p:nvPicPr>
        <p:blipFill>
          <a:blip r:embed="rId3"/>
          <a:stretch>
            <a:fillRect/>
          </a:stretch>
        </p:blipFill>
        <p:spPr>
          <a:xfrm>
            <a:off x="11064240" y="67885"/>
            <a:ext cx="1113959" cy="850660"/>
          </a:xfrm>
          <a:prstGeom prst="rect">
            <a:avLst/>
          </a:prstGeom>
        </p:spPr>
      </p:pic>
    </p:spTree>
    <p:extLst>
      <p:ext uri="{BB962C8B-B14F-4D97-AF65-F5344CB8AC3E}">
        <p14:creationId xmlns:p14="http://schemas.microsoft.com/office/powerpoint/2010/main" val="183905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right)">
                                      <p:cBhvr>
                                        <p:cTn id="7" dur="500"/>
                                        <p:tgtEl>
                                          <p:spTgt spid="6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right)">
                                      <p:cBhvr>
                                        <p:cTn id="15" dur="500"/>
                                        <p:tgtEl>
                                          <p:spTgt spid="6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right)">
                                      <p:cBhvr>
                                        <p:cTn id="19" dur="500"/>
                                        <p:tgtEl>
                                          <p:spTgt spid="63"/>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right)">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757" y="1099335"/>
            <a:ext cx="11414963" cy="419404"/>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1600" dirty="0">
              <a:solidFill>
                <a:schemeClr val="tx2"/>
              </a:solidFill>
            </a:endParaRPr>
          </a:p>
        </p:txBody>
      </p:sp>
      <p:sp>
        <p:nvSpPr>
          <p:cNvPr id="2" name="Content Placeholder 1"/>
          <p:cNvSpPr>
            <a:spLocks noGrp="1"/>
          </p:cNvSpPr>
          <p:nvPr>
            <p:ph sz="half" idx="1"/>
          </p:nvPr>
        </p:nvSpPr>
        <p:spPr>
          <a:xfrm>
            <a:off x="365758" y="1721424"/>
            <a:ext cx="10887005" cy="626973"/>
          </a:xfrm>
        </p:spPr>
        <p:txBody>
          <a:bodyPr/>
          <a:lstStyle/>
          <a:p>
            <a:pPr marL="380990" indent="-380990">
              <a:buFont typeface="Arial" panose="020B0604020202020204" pitchFamily="34" charset="0"/>
              <a:buChar char="•"/>
            </a:pPr>
            <a:r>
              <a:rPr lang="en-GB" dirty="0"/>
              <a:t>A connected deployment is the default option because it allows customers to get the most value out of Azure Stack.</a:t>
            </a:r>
          </a:p>
        </p:txBody>
      </p:sp>
      <p:sp>
        <p:nvSpPr>
          <p:cNvPr id="6" name="Rectangle 5"/>
          <p:cNvSpPr/>
          <p:nvPr/>
        </p:nvSpPr>
        <p:spPr>
          <a:xfrm>
            <a:off x="1622233" y="2818630"/>
            <a:ext cx="3558576" cy="365231"/>
          </a:xfrm>
          <a:prstGeom prst="rect">
            <a:avLst/>
          </a:prstGeom>
          <a:solidFill>
            <a:schemeClr val="tx1"/>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AD FS</a:t>
            </a:r>
            <a:endParaRPr lang="en-US" sz="2133" dirty="0">
              <a:solidFill>
                <a:schemeClr val="tx2"/>
              </a:solidFill>
            </a:endParaRPr>
          </a:p>
        </p:txBody>
      </p:sp>
      <p:sp>
        <p:nvSpPr>
          <p:cNvPr id="8" name="Rectangle 7"/>
          <p:cNvSpPr/>
          <p:nvPr/>
        </p:nvSpPr>
        <p:spPr>
          <a:xfrm>
            <a:off x="6709797" y="2819222"/>
            <a:ext cx="3558576" cy="364639"/>
          </a:xfrm>
          <a:prstGeom prst="rect">
            <a:avLst/>
          </a:prstGeom>
          <a:solidFill>
            <a:schemeClr val="tx1"/>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AAD</a:t>
            </a:r>
            <a:endParaRPr lang="en-US" sz="2133" dirty="0">
              <a:solidFill>
                <a:schemeClr val="tx2"/>
              </a:solidFill>
            </a:endParaRPr>
          </a:p>
        </p:txBody>
      </p:sp>
      <p:sp>
        <p:nvSpPr>
          <p:cNvPr id="3" name="TextBox 2"/>
          <p:cNvSpPr txBox="1"/>
          <p:nvPr/>
        </p:nvSpPr>
        <p:spPr>
          <a:xfrm>
            <a:off x="5180810" y="2812544"/>
            <a:ext cx="1551133" cy="420564"/>
          </a:xfrm>
          <a:prstGeom prst="rect">
            <a:avLst/>
          </a:prstGeom>
          <a:noFill/>
        </p:spPr>
        <p:txBody>
          <a:bodyPr wrap="square" rtlCol="0">
            <a:spAutoFit/>
          </a:bodyPr>
          <a:lstStyle/>
          <a:p>
            <a:pPr algn="ctr">
              <a:buClr>
                <a:schemeClr val="bg1"/>
              </a:buClr>
            </a:pPr>
            <a:r>
              <a:rPr lang="en-GB" sz="2133" dirty="0">
                <a:solidFill>
                  <a:schemeClr val="bg2"/>
                </a:solidFill>
              </a:rPr>
              <a:t>OR</a:t>
            </a:r>
            <a:endParaRPr lang="en-US" sz="2133" dirty="0" err="1">
              <a:solidFill>
                <a:schemeClr val="bg2"/>
              </a:solidFill>
            </a:endParaRPr>
          </a:p>
        </p:txBody>
      </p:sp>
      <p:sp>
        <p:nvSpPr>
          <p:cNvPr id="15" name="Rectangle 14"/>
          <p:cNvSpPr/>
          <p:nvPr/>
        </p:nvSpPr>
        <p:spPr>
          <a:xfrm>
            <a:off x="1622234" y="2376504"/>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Identity Store Options</a:t>
            </a:r>
            <a:endParaRPr lang="en-US" sz="2133" b="1" dirty="0">
              <a:solidFill>
                <a:schemeClr val="tx2"/>
              </a:solidFill>
              <a:latin typeface="Arial" charset="0"/>
            </a:endParaRPr>
          </a:p>
        </p:txBody>
      </p:sp>
      <p:sp>
        <p:nvSpPr>
          <p:cNvPr id="9" name="Rectangle 8"/>
          <p:cNvSpPr/>
          <p:nvPr/>
        </p:nvSpPr>
        <p:spPr>
          <a:xfrm>
            <a:off x="1622233" y="3891534"/>
            <a:ext cx="3558576" cy="365231"/>
          </a:xfrm>
          <a:prstGeom prst="rect">
            <a:avLst/>
          </a:prstGeom>
          <a:solidFill>
            <a:srgbClr val="3DC6EF"/>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a:solidFill>
                  <a:schemeClr val="tx2"/>
                </a:solidFill>
              </a:rPr>
              <a:t>Capacity Based</a:t>
            </a:r>
            <a:endParaRPr lang="en-US" sz="2133">
              <a:solidFill>
                <a:schemeClr val="tx2"/>
              </a:solidFill>
            </a:endParaRPr>
          </a:p>
        </p:txBody>
      </p:sp>
      <p:sp>
        <p:nvSpPr>
          <p:cNvPr id="10" name="Rectangle 9"/>
          <p:cNvSpPr/>
          <p:nvPr/>
        </p:nvSpPr>
        <p:spPr>
          <a:xfrm>
            <a:off x="6709797" y="3891707"/>
            <a:ext cx="3558576" cy="365088"/>
          </a:xfrm>
          <a:prstGeom prst="rect">
            <a:avLst/>
          </a:prstGeom>
          <a:solidFill>
            <a:srgbClr val="3DC6EF"/>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Consumption Based </a:t>
            </a:r>
            <a:endParaRPr lang="en-US" sz="2133" dirty="0">
              <a:solidFill>
                <a:schemeClr val="tx2"/>
              </a:solidFill>
            </a:endParaRPr>
          </a:p>
        </p:txBody>
      </p:sp>
      <p:sp>
        <p:nvSpPr>
          <p:cNvPr id="11" name="TextBox 10"/>
          <p:cNvSpPr txBox="1"/>
          <p:nvPr/>
        </p:nvSpPr>
        <p:spPr>
          <a:xfrm>
            <a:off x="5180810" y="3908333"/>
            <a:ext cx="1551133" cy="420564"/>
          </a:xfrm>
          <a:prstGeom prst="rect">
            <a:avLst/>
          </a:prstGeom>
          <a:noFill/>
        </p:spPr>
        <p:txBody>
          <a:bodyPr wrap="square" rtlCol="0">
            <a:spAutoFit/>
          </a:bodyPr>
          <a:lstStyle/>
          <a:p>
            <a:pPr algn="ctr">
              <a:buClr>
                <a:schemeClr val="bg1"/>
              </a:buClr>
            </a:pPr>
            <a:r>
              <a:rPr lang="en-GB" sz="2133" dirty="0">
                <a:solidFill>
                  <a:schemeClr val="bg2"/>
                </a:solidFill>
              </a:rPr>
              <a:t>OR</a:t>
            </a:r>
            <a:endParaRPr lang="en-US" sz="2133" dirty="0" err="1">
              <a:solidFill>
                <a:schemeClr val="bg2"/>
              </a:solidFill>
            </a:endParaRPr>
          </a:p>
        </p:txBody>
      </p:sp>
      <p:sp>
        <p:nvSpPr>
          <p:cNvPr id="16" name="Rectangle 15"/>
          <p:cNvSpPr/>
          <p:nvPr/>
        </p:nvSpPr>
        <p:spPr>
          <a:xfrm>
            <a:off x="1622234" y="3448843"/>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Billing Model Options</a:t>
            </a:r>
            <a:endParaRPr lang="en-US" sz="2133" b="1" dirty="0">
              <a:solidFill>
                <a:schemeClr val="tx2"/>
              </a:solidFill>
              <a:latin typeface="Arial" charset="0"/>
            </a:endParaRPr>
          </a:p>
        </p:txBody>
      </p:sp>
      <p:sp>
        <p:nvSpPr>
          <p:cNvPr id="12" name="Rectangle 11"/>
          <p:cNvSpPr/>
          <p:nvPr/>
        </p:nvSpPr>
        <p:spPr>
          <a:xfrm>
            <a:off x="1622233" y="4977359"/>
            <a:ext cx="3558576" cy="364855"/>
          </a:xfrm>
          <a:prstGeom prst="rect">
            <a:avLst/>
          </a:prstGeom>
          <a:solidFill>
            <a:srgbClr val="FFAF0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EA</a:t>
            </a:r>
            <a:endParaRPr lang="en-US" sz="2133" dirty="0">
              <a:solidFill>
                <a:schemeClr val="tx2"/>
              </a:solidFill>
            </a:endParaRPr>
          </a:p>
        </p:txBody>
      </p:sp>
      <p:sp>
        <p:nvSpPr>
          <p:cNvPr id="13" name="Rectangle 12"/>
          <p:cNvSpPr/>
          <p:nvPr/>
        </p:nvSpPr>
        <p:spPr>
          <a:xfrm>
            <a:off x="6709798" y="4978772"/>
            <a:ext cx="3558575" cy="363442"/>
          </a:xfrm>
          <a:prstGeom prst="rect">
            <a:avLst/>
          </a:prstGeom>
          <a:solidFill>
            <a:srgbClr val="FFAF0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US" sz="2133" dirty="0">
                <a:solidFill>
                  <a:schemeClr val="tx2"/>
                </a:solidFill>
              </a:rPr>
              <a:t>CSP</a:t>
            </a:r>
          </a:p>
        </p:txBody>
      </p:sp>
      <p:sp>
        <p:nvSpPr>
          <p:cNvPr id="14" name="TextBox 13"/>
          <p:cNvSpPr txBox="1"/>
          <p:nvPr/>
        </p:nvSpPr>
        <p:spPr>
          <a:xfrm>
            <a:off x="5201654" y="4989131"/>
            <a:ext cx="1551135" cy="420564"/>
          </a:xfrm>
          <a:prstGeom prst="rect">
            <a:avLst/>
          </a:prstGeom>
          <a:noFill/>
        </p:spPr>
        <p:txBody>
          <a:bodyPr wrap="square" rtlCol="0">
            <a:spAutoFit/>
          </a:bodyPr>
          <a:lstStyle/>
          <a:p>
            <a:pPr algn="ctr">
              <a:buClr>
                <a:schemeClr val="bg1"/>
              </a:buClr>
            </a:pPr>
            <a:r>
              <a:rPr lang="en-GB" sz="2133" dirty="0">
                <a:solidFill>
                  <a:schemeClr val="bg2"/>
                </a:solidFill>
              </a:rPr>
              <a:t>OR</a:t>
            </a:r>
            <a:endParaRPr lang="en-US" sz="2133" dirty="0" err="1">
              <a:solidFill>
                <a:schemeClr val="bg2"/>
              </a:solidFill>
            </a:endParaRPr>
          </a:p>
        </p:txBody>
      </p:sp>
      <p:sp>
        <p:nvSpPr>
          <p:cNvPr id="17" name="Rectangle 16"/>
          <p:cNvSpPr/>
          <p:nvPr/>
        </p:nvSpPr>
        <p:spPr>
          <a:xfrm>
            <a:off x="1622234" y="4535320"/>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Azure Subscription Options</a:t>
            </a:r>
            <a:endParaRPr lang="en-US" sz="2133" b="1" dirty="0">
              <a:solidFill>
                <a:schemeClr val="tx2"/>
              </a:solidFill>
              <a:latin typeface="Arial" charset="0"/>
            </a:endParaRPr>
          </a:p>
        </p:txBody>
      </p:sp>
      <p:sp>
        <p:nvSpPr>
          <p:cNvPr id="24" name="Rectangle 23"/>
          <p:cNvSpPr/>
          <p:nvPr/>
        </p:nvSpPr>
        <p:spPr>
          <a:xfrm>
            <a:off x="1622233" y="6011147"/>
            <a:ext cx="3558576" cy="364855"/>
          </a:xfrm>
          <a:prstGeom prst="rect">
            <a:avLst/>
          </a:prstGeom>
          <a:solidFill>
            <a:srgbClr val="80808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Internal</a:t>
            </a:r>
            <a:endParaRPr lang="en-US" sz="2133" dirty="0">
              <a:solidFill>
                <a:schemeClr val="tx2"/>
              </a:solidFill>
            </a:endParaRPr>
          </a:p>
        </p:txBody>
      </p:sp>
      <p:sp>
        <p:nvSpPr>
          <p:cNvPr id="25" name="Rectangle 24"/>
          <p:cNvSpPr/>
          <p:nvPr/>
        </p:nvSpPr>
        <p:spPr>
          <a:xfrm>
            <a:off x="6709797" y="6011858"/>
            <a:ext cx="3558576" cy="363349"/>
          </a:xfrm>
          <a:prstGeom prst="rect">
            <a:avLst/>
          </a:prstGeom>
          <a:solidFill>
            <a:srgbClr val="80808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US" sz="2133" dirty="0">
                <a:solidFill>
                  <a:schemeClr val="tx2"/>
                </a:solidFill>
              </a:rPr>
              <a:t>Public</a:t>
            </a:r>
          </a:p>
        </p:txBody>
      </p:sp>
      <p:sp>
        <p:nvSpPr>
          <p:cNvPr id="26" name="TextBox 25"/>
          <p:cNvSpPr txBox="1"/>
          <p:nvPr/>
        </p:nvSpPr>
        <p:spPr>
          <a:xfrm>
            <a:off x="5201654" y="6023629"/>
            <a:ext cx="1551135" cy="420564"/>
          </a:xfrm>
          <a:prstGeom prst="rect">
            <a:avLst/>
          </a:prstGeom>
          <a:noFill/>
        </p:spPr>
        <p:txBody>
          <a:bodyPr wrap="square" rtlCol="0">
            <a:spAutoFit/>
          </a:bodyPr>
          <a:lstStyle/>
          <a:p>
            <a:pPr algn="ctr">
              <a:buClr>
                <a:schemeClr val="bg1"/>
              </a:buClr>
            </a:pPr>
            <a:r>
              <a:rPr lang="en-GB" sz="2133" dirty="0">
                <a:solidFill>
                  <a:schemeClr val="bg2"/>
                </a:solidFill>
              </a:rPr>
              <a:t>OR</a:t>
            </a:r>
            <a:endParaRPr lang="en-US" sz="2133" dirty="0" err="1">
              <a:solidFill>
                <a:schemeClr val="bg2"/>
              </a:solidFill>
            </a:endParaRPr>
          </a:p>
        </p:txBody>
      </p:sp>
      <p:sp>
        <p:nvSpPr>
          <p:cNvPr id="27" name="Rectangle 26"/>
          <p:cNvSpPr/>
          <p:nvPr/>
        </p:nvSpPr>
        <p:spPr>
          <a:xfrm>
            <a:off x="1622234" y="5569819"/>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Certificate Authority</a:t>
            </a:r>
            <a:endParaRPr lang="en-US" sz="2133" b="1" dirty="0">
              <a:solidFill>
                <a:schemeClr val="tx2"/>
              </a:solidFill>
              <a:latin typeface="Arial" charset="0"/>
            </a:endParaRPr>
          </a:p>
        </p:txBody>
      </p:sp>
      <p:sp>
        <p:nvSpPr>
          <p:cNvPr id="29" name="Title 1">
            <a:extLst>
              <a:ext uri="{FF2B5EF4-FFF2-40B4-BE49-F238E27FC236}">
                <a16:creationId xmlns:a16="http://schemas.microsoft.com/office/drawing/2014/main" id="{6DB94AAE-2489-4813-8561-F6C80ADC5523}"/>
              </a:ext>
            </a:extLst>
          </p:cNvPr>
          <p:cNvSpPr txBox="1">
            <a:spLocks/>
          </p:cNvSpPr>
          <p:nvPr/>
        </p:nvSpPr>
        <p:spPr>
          <a:xfrm>
            <a:off x="381000" y="304800"/>
            <a:ext cx="740156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Deployment Option - Connected</a:t>
            </a:r>
          </a:p>
        </p:txBody>
      </p:sp>
      <p:pic>
        <p:nvPicPr>
          <p:cNvPr id="30" name="Picture 29">
            <a:extLst>
              <a:ext uri="{FF2B5EF4-FFF2-40B4-BE49-F238E27FC236}">
                <a16:creationId xmlns:a16="http://schemas.microsoft.com/office/drawing/2014/main" id="{781DCD4F-DC45-49D5-BF6C-48AEA74EE27D}"/>
              </a:ext>
            </a:extLst>
          </p:cNvPr>
          <p:cNvPicPr>
            <a:picLocks noChangeAspect="1"/>
          </p:cNvPicPr>
          <p:nvPr/>
        </p:nvPicPr>
        <p:blipFill>
          <a:blip r:embed="rId3"/>
          <a:stretch>
            <a:fillRect/>
          </a:stretch>
        </p:blipFill>
        <p:spPr>
          <a:xfrm>
            <a:off x="11064240" y="67885"/>
            <a:ext cx="1113959" cy="850660"/>
          </a:xfrm>
          <a:prstGeom prst="rect">
            <a:avLst/>
          </a:prstGeom>
        </p:spPr>
      </p:pic>
    </p:spTree>
    <p:extLst>
      <p:ext uri="{BB962C8B-B14F-4D97-AF65-F5344CB8AC3E}">
        <p14:creationId xmlns:p14="http://schemas.microsoft.com/office/powerpoint/2010/main" val="46409702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757" y="1099335"/>
            <a:ext cx="11414963" cy="419404"/>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1600" dirty="0">
              <a:solidFill>
                <a:schemeClr val="tx2"/>
              </a:solidFill>
            </a:endParaRPr>
          </a:p>
        </p:txBody>
      </p:sp>
      <p:sp>
        <p:nvSpPr>
          <p:cNvPr id="2" name="Content Placeholder 1"/>
          <p:cNvSpPr>
            <a:spLocks noGrp="1"/>
          </p:cNvSpPr>
          <p:nvPr>
            <p:ph sz="half" idx="1"/>
          </p:nvPr>
        </p:nvSpPr>
        <p:spPr>
          <a:xfrm>
            <a:off x="365758" y="1726351"/>
            <a:ext cx="10887005" cy="4920655"/>
          </a:xfrm>
        </p:spPr>
        <p:txBody>
          <a:bodyPr/>
          <a:lstStyle/>
          <a:p>
            <a:pPr marL="380990" indent="-380990">
              <a:buFont typeface="Arial" panose="020B0604020202020204" pitchFamily="34" charset="0"/>
              <a:buChar char="•"/>
            </a:pPr>
            <a:r>
              <a:rPr lang="en-GB" dirty="0"/>
              <a:t>A disconnected deployment may be desired for security or other reasons.  Carefully review limitations for these deployments.</a:t>
            </a:r>
          </a:p>
        </p:txBody>
      </p:sp>
      <p:sp>
        <p:nvSpPr>
          <p:cNvPr id="55" name="Rectangle 54"/>
          <p:cNvSpPr/>
          <p:nvPr/>
        </p:nvSpPr>
        <p:spPr>
          <a:xfrm>
            <a:off x="1622233" y="2818630"/>
            <a:ext cx="3558576" cy="365231"/>
          </a:xfrm>
          <a:prstGeom prst="rect">
            <a:avLst/>
          </a:prstGeom>
          <a:solidFill>
            <a:schemeClr val="tx1"/>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AD FS</a:t>
            </a:r>
            <a:endParaRPr lang="en-US" sz="2133" dirty="0">
              <a:solidFill>
                <a:schemeClr val="tx2"/>
              </a:solidFill>
            </a:endParaRPr>
          </a:p>
        </p:txBody>
      </p:sp>
      <p:sp>
        <p:nvSpPr>
          <p:cNvPr id="56" name="Rectangle 55"/>
          <p:cNvSpPr/>
          <p:nvPr/>
        </p:nvSpPr>
        <p:spPr>
          <a:xfrm>
            <a:off x="6709797" y="2819222"/>
            <a:ext cx="3558576" cy="364639"/>
          </a:xfrm>
          <a:prstGeom prst="rect">
            <a:avLst/>
          </a:prstGeom>
          <a:solidFill>
            <a:schemeClr val="tx2">
              <a:lumMod val="85000"/>
            </a:schemeClr>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AAD</a:t>
            </a:r>
            <a:endParaRPr lang="en-US" sz="2133" dirty="0">
              <a:solidFill>
                <a:schemeClr val="tx2"/>
              </a:solidFill>
            </a:endParaRPr>
          </a:p>
        </p:txBody>
      </p:sp>
      <p:sp>
        <p:nvSpPr>
          <p:cNvPr id="57" name="TextBox 56"/>
          <p:cNvSpPr txBox="1"/>
          <p:nvPr/>
        </p:nvSpPr>
        <p:spPr>
          <a:xfrm>
            <a:off x="5180810" y="2812544"/>
            <a:ext cx="1551133" cy="420564"/>
          </a:xfrm>
          <a:prstGeom prst="rect">
            <a:avLst/>
          </a:prstGeom>
          <a:noFill/>
        </p:spPr>
        <p:txBody>
          <a:bodyPr wrap="square" rtlCol="0">
            <a:spAutoFit/>
          </a:bodyPr>
          <a:lstStyle/>
          <a:p>
            <a:pPr algn="ctr">
              <a:buClr>
                <a:schemeClr val="bg1"/>
              </a:buClr>
            </a:pPr>
            <a:r>
              <a:rPr lang="en-GB" sz="2133" dirty="0">
                <a:solidFill>
                  <a:schemeClr val="tx2">
                    <a:lumMod val="50000"/>
                  </a:schemeClr>
                </a:solidFill>
              </a:rPr>
              <a:t>OR</a:t>
            </a:r>
            <a:endParaRPr lang="en-US" sz="2133" dirty="0" err="1">
              <a:solidFill>
                <a:schemeClr val="tx2">
                  <a:lumMod val="50000"/>
                </a:schemeClr>
              </a:solidFill>
            </a:endParaRPr>
          </a:p>
        </p:txBody>
      </p:sp>
      <p:sp>
        <p:nvSpPr>
          <p:cNvPr id="58" name="Rectangle 57"/>
          <p:cNvSpPr/>
          <p:nvPr/>
        </p:nvSpPr>
        <p:spPr>
          <a:xfrm>
            <a:off x="1622234" y="2376504"/>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Identity Store Options</a:t>
            </a:r>
            <a:endParaRPr lang="en-US" sz="2133" b="1" dirty="0">
              <a:solidFill>
                <a:schemeClr val="tx2"/>
              </a:solidFill>
              <a:latin typeface="Arial" charset="0"/>
            </a:endParaRPr>
          </a:p>
        </p:txBody>
      </p:sp>
      <p:sp>
        <p:nvSpPr>
          <p:cNvPr id="59" name="Rectangle 58"/>
          <p:cNvSpPr/>
          <p:nvPr/>
        </p:nvSpPr>
        <p:spPr>
          <a:xfrm>
            <a:off x="1622233" y="3891534"/>
            <a:ext cx="3558576" cy="365231"/>
          </a:xfrm>
          <a:prstGeom prst="rect">
            <a:avLst/>
          </a:prstGeom>
          <a:solidFill>
            <a:srgbClr val="3DC6EF"/>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a:solidFill>
                  <a:schemeClr val="tx2"/>
                </a:solidFill>
              </a:rPr>
              <a:t>Capacity Based</a:t>
            </a:r>
            <a:endParaRPr lang="en-US" sz="2133">
              <a:solidFill>
                <a:schemeClr val="tx2"/>
              </a:solidFill>
            </a:endParaRPr>
          </a:p>
        </p:txBody>
      </p:sp>
      <p:sp>
        <p:nvSpPr>
          <p:cNvPr id="60" name="Rectangle 59"/>
          <p:cNvSpPr/>
          <p:nvPr/>
        </p:nvSpPr>
        <p:spPr>
          <a:xfrm>
            <a:off x="6709797" y="3891707"/>
            <a:ext cx="3558576" cy="365088"/>
          </a:xfrm>
          <a:prstGeom prst="rect">
            <a:avLst/>
          </a:prstGeom>
          <a:solidFill>
            <a:schemeClr val="tx2">
              <a:lumMod val="85000"/>
            </a:schemeClr>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Consumption Based </a:t>
            </a:r>
            <a:endParaRPr lang="en-US" sz="2133" dirty="0">
              <a:solidFill>
                <a:schemeClr val="tx2"/>
              </a:solidFill>
            </a:endParaRPr>
          </a:p>
        </p:txBody>
      </p:sp>
      <p:sp>
        <p:nvSpPr>
          <p:cNvPr id="61" name="TextBox 60"/>
          <p:cNvSpPr txBox="1"/>
          <p:nvPr/>
        </p:nvSpPr>
        <p:spPr>
          <a:xfrm>
            <a:off x="5180810" y="3908333"/>
            <a:ext cx="1551133" cy="420564"/>
          </a:xfrm>
          <a:prstGeom prst="rect">
            <a:avLst/>
          </a:prstGeom>
          <a:noFill/>
        </p:spPr>
        <p:txBody>
          <a:bodyPr wrap="square" rtlCol="0">
            <a:spAutoFit/>
          </a:bodyPr>
          <a:lstStyle/>
          <a:p>
            <a:pPr algn="ctr">
              <a:buClr>
                <a:schemeClr val="bg1"/>
              </a:buClr>
            </a:pPr>
            <a:r>
              <a:rPr lang="en-GB" sz="2133" dirty="0">
                <a:solidFill>
                  <a:schemeClr val="tx2">
                    <a:lumMod val="50000"/>
                  </a:schemeClr>
                </a:solidFill>
              </a:rPr>
              <a:t>OR</a:t>
            </a:r>
            <a:endParaRPr lang="en-US" sz="2133" dirty="0" err="1">
              <a:solidFill>
                <a:schemeClr val="tx2">
                  <a:lumMod val="50000"/>
                </a:schemeClr>
              </a:solidFill>
            </a:endParaRPr>
          </a:p>
        </p:txBody>
      </p:sp>
      <p:sp>
        <p:nvSpPr>
          <p:cNvPr id="62" name="Rectangle 61"/>
          <p:cNvSpPr/>
          <p:nvPr/>
        </p:nvSpPr>
        <p:spPr>
          <a:xfrm>
            <a:off x="1622234" y="3448843"/>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Billing Model Options</a:t>
            </a:r>
            <a:endParaRPr lang="en-US" sz="2133" b="1" dirty="0">
              <a:solidFill>
                <a:schemeClr val="tx2"/>
              </a:solidFill>
              <a:latin typeface="Arial" charset="0"/>
            </a:endParaRPr>
          </a:p>
        </p:txBody>
      </p:sp>
      <p:sp>
        <p:nvSpPr>
          <p:cNvPr id="63" name="Rectangle 62"/>
          <p:cNvSpPr/>
          <p:nvPr/>
        </p:nvSpPr>
        <p:spPr>
          <a:xfrm>
            <a:off x="1622233" y="4977359"/>
            <a:ext cx="3558576" cy="364855"/>
          </a:xfrm>
          <a:prstGeom prst="rect">
            <a:avLst/>
          </a:prstGeom>
          <a:solidFill>
            <a:srgbClr val="FFAF0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EA</a:t>
            </a:r>
            <a:endParaRPr lang="en-US" sz="2133" dirty="0">
              <a:solidFill>
                <a:schemeClr val="tx2"/>
              </a:solidFill>
            </a:endParaRPr>
          </a:p>
        </p:txBody>
      </p:sp>
      <p:sp>
        <p:nvSpPr>
          <p:cNvPr id="64" name="Rectangle 63"/>
          <p:cNvSpPr/>
          <p:nvPr/>
        </p:nvSpPr>
        <p:spPr>
          <a:xfrm>
            <a:off x="6709798" y="4978773"/>
            <a:ext cx="3558575" cy="319248"/>
          </a:xfrm>
          <a:prstGeom prst="rect">
            <a:avLst/>
          </a:prstGeom>
          <a:solidFill>
            <a:schemeClr val="tx2">
              <a:lumMod val="85000"/>
            </a:schemeClr>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US" sz="2133" dirty="0">
                <a:solidFill>
                  <a:schemeClr val="tx2"/>
                </a:solidFill>
              </a:rPr>
              <a:t>CSP</a:t>
            </a:r>
          </a:p>
        </p:txBody>
      </p:sp>
      <p:sp>
        <p:nvSpPr>
          <p:cNvPr id="65" name="TextBox 64"/>
          <p:cNvSpPr txBox="1"/>
          <p:nvPr/>
        </p:nvSpPr>
        <p:spPr>
          <a:xfrm>
            <a:off x="5201654" y="4989131"/>
            <a:ext cx="1551135" cy="420564"/>
          </a:xfrm>
          <a:prstGeom prst="rect">
            <a:avLst/>
          </a:prstGeom>
          <a:noFill/>
        </p:spPr>
        <p:txBody>
          <a:bodyPr wrap="square" rtlCol="0">
            <a:spAutoFit/>
          </a:bodyPr>
          <a:lstStyle/>
          <a:p>
            <a:pPr algn="ctr">
              <a:buClr>
                <a:schemeClr val="bg1"/>
              </a:buClr>
            </a:pPr>
            <a:r>
              <a:rPr lang="en-GB" sz="2133" dirty="0">
                <a:solidFill>
                  <a:schemeClr val="tx2">
                    <a:lumMod val="50000"/>
                  </a:schemeClr>
                </a:solidFill>
              </a:rPr>
              <a:t>OR</a:t>
            </a:r>
            <a:endParaRPr lang="en-US" sz="2133" dirty="0" err="1">
              <a:solidFill>
                <a:schemeClr val="tx2">
                  <a:lumMod val="50000"/>
                </a:schemeClr>
              </a:solidFill>
            </a:endParaRPr>
          </a:p>
        </p:txBody>
      </p:sp>
      <p:sp>
        <p:nvSpPr>
          <p:cNvPr id="66" name="Rectangle 65"/>
          <p:cNvSpPr/>
          <p:nvPr/>
        </p:nvSpPr>
        <p:spPr>
          <a:xfrm>
            <a:off x="1622234" y="4535320"/>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a:solidFill>
                  <a:schemeClr val="tx2"/>
                </a:solidFill>
                <a:latin typeface="Arial" charset="0"/>
              </a:rPr>
              <a:t>Azure Subscription Options</a:t>
            </a:r>
            <a:endParaRPr lang="en-US" sz="2133" b="1" dirty="0">
              <a:solidFill>
                <a:schemeClr val="tx2"/>
              </a:solidFill>
              <a:latin typeface="Arial" charset="0"/>
            </a:endParaRPr>
          </a:p>
        </p:txBody>
      </p:sp>
      <p:sp>
        <p:nvSpPr>
          <p:cNvPr id="68" name="Rectangle 67"/>
          <p:cNvSpPr/>
          <p:nvPr/>
        </p:nvSpPr>
        <p:spPr>
          <a:xfrm>
            <a:off x="1622233" y="6011147"/>
            <a:ext cx="3558576" cy="364855"/>
          </a:xfrm>
          <a:prstGeom prst="rect">
            <a:avLst/>
          </a:prstGeom>
          <a:solidFill>
            <a:srgbClr val="80808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Internal</a:t>
            </a:r>
            <a:endParaRPr lang="en-US" sz="2133" dirty="0">
              <a:solidFill>
                <a:schemeClr val="tx2"/>
              </a:solidFill>
            </a:endParaRPr>
          </a:p>
        </p:txBody>
      </p:sp>
      <p:sp>
        <p:nvSpPr>
          <p:cNvPr id="69" name="Rectangle 68"/>
          <p:cNvSpPr/>
          <p:nvPr/>
        </p:nvSpPr>
        <p:spPr>
          <a:xfrm>
            <a:off x="6709797" y="6011858"/>
            <a:ext cx="3558576" cy="363349"/>
          </a:xfrm>
          <a:prstGeom prst="rect">
            <a:avLst/>
          </a:prstGeom>
          <a:solidFill>
            <a:schemeClr val="tx2">
              <a:lumMod val="85000"/>
            </a:schemeClr>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US" sz="2133" dirty="0">
                <a:solidFill>
                  <a:schemeClr val="tx2"/>
                </a:solidFill>
              </a:rPr>
              <a:t>Public</a:t>
            </a:r>
          </a:p>
        </p:txBody>
      </p:sp>
      <p:sp>
        <p:nvSpPr>
          <p:cNvPr id="70" name="TextBox 69"/>
          <p:cNvSpPr txBox="1"/>
          <p:nvPr/>
        </p:nvSpPr>
        <p:spPr>
          <a:xfrm>
            <a:off x="5201654" y="6023629"/>
            <a:ext cx="1551135" cy="420564"/>
          </a:xfrm>
          <a:prstGeom prst="rect">
            <a:avLst/>
          </a:prstGeom>
          <a:noFill/>
        </p:spPr>
        <p:txBody>
          <a:bodyPr wrap="square" rtlCol="0">
            <a:spAutoFit/>
          </a:bodyPr>
          <a:lstStyle/>
          <a:p>
            <a:pPr algn="ctr">
              <a:buClr>
                <a:schemeClr val="bg1"/>
              </a:buClr>
            </a:pPr>
            <a:r>
              <a:rPr lang="en-GB" sz="2133" dirty="0">
                <a:solidFill>
                  <a:schemeClr val="tx2">
                    <a:lumMod val="50000"/>
                  </a:schemeClr>
                </a:solidFill>
              </a:rPr>
              <a:t>OR</a:t>
            </a:r>
            <a:endParaRPr lang="en-US" sz="2133" dirty="0" err="1">
              <a:solidFill>
                <a:schemeClr val="tx2">
                  <a:lumMod val="50000"/>
                </a:schemeClr>
              </a:solidFill>
            </a:endParaRPr>
          </a:p>
        </p:txBody>
      </p:sp>
      <p:sp>
        <p:nvSpPr>
          <p:cNvPr id="71" name="Rectangle 70"/>
          <p:cNvSpPr/>
          <p:nvPr/>
        </p:nvSpPr>
        <p:spPr>
          <a:xfrm>
            <a:off x="1622234" y="5569819"/>
            <a:ext cx="8646140"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Certificate Authority</a:t>
            </a:r>
            <a:endParaRPr lang="en-US" sz="2133" b="1" dirty="0">
              <a:solidFill>
                <a:schemeClr val="tx2"/>
              </a:solidFill>
              <a:latin typeface="Arial" charset="0"/>
            </a:endParaRPr>
          </a:p>
        </p:txBody>
      </p:sp>
      <p:sp>
        <p:nvSpPr>
          <p:cNvPr id="27" name="Title 1">
            <a:extLst>
              <a:ext uri="{FF2B5EF4-FFF2-40B4-BE49-F238E27FC236}">
                <a16:creationId xmlns:a16="http://schemas.microsoft.com/office/drawing/2014/main" id="{CE4C44C5-EAD7-4A59-9B9A-5603845FB976}"/>
              </a:ext>
            </a:extLst>
          </p:cNvPr>
          <p:cNvSpPr txBox="1">
            <a:spLocks/>
          </p:cNvSpPr>
          <p:nvPr/>
        </p:nvSpPr>
        <p:spPr>
          <a:xfrm>
            <a:off x="381000" y="304800"/>
            <a:ext cx="7836568"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Deployment Option - Disconnected</a:t>
            </a:r>
          </a:p>
        </p:txBody>
      </p:sp>
      <p:pic>
        <p:nvPicPr>
          <p:cNvPr id="28" name="Picture 27">
            <a:extLst>
              <a:ext uri="{FF2B5EF4-FFF2-40B4-BE49-F238E27FC236}">
                <a16:creationId xmlns:a16="http://schemas.microsoft.com/office/drawing/2014/main" id="{F7ABB85F-4AE9-493D-98A4-18FF553D67D6}"/>
              </a:ext>
            </a:extLst>
          </p:cNvPr>
          <p:cNvPicPr>
            <a:picLocks noChangeAspect="1"/>
          </p:cNvPicPr>
          <p:nvPr/>
        </p:nvPicPr>
        <p:blipFill>
          <a:blip r:embed="rId3"/>
          <a:stretch>
            <a:fillRect/>
          </a:stretch>
        </p:blipFill>
        <p:spPr>
          <a:xfrm>
            <a:off x="11064240" y="67885"/>
            <a:ext cx="1113959" cy="850660"/>
          </a:xfrm>
          <a:prstGeom prst="rect">
            <a:avLst/>
          </a:prstGeom>
        </p:spPr>
      </p:pic>
    </p:spTree>
    <p:extLst>
      <p:ext uri="{BB962C8B-B14F-4D97-AF65-F5344CB8AC3E}">
        <p14:creationId xmlns:p14="http://schemas.microsoft.com/office/powerpoint/2010/main" val="413235248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757" y="1099335"/>
            <a:ext cx="11414963" cy="419404"/>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endParaRPr lang="en-US" sz="1600" dirty="0">
              <a:solidFill>
                <a:schemeClr val="tx2"/>
              </a:solidFill>
            </a:endParaRPr>
          </a:p>
        </p:txBody>
      </p:sp>
      <p:graphicFrame>
        <p:nvGraphicFramePr>
          <p:cNvPr id="14" name="Table 13"/>
          <p:cNvGraphicFramePr>
            <a:graphicFrameLocks noGrp="1"/>
          </p:cNvGraphicFramePr>
          <p:nvPr>
            <p:extLst/>
          </p:nvPr>
        </p:nvGraphicFramePr>
        <p:xfrm>
          <a:off x="5924461" y="1881823"/>
          <a:ext cx="5322255" cy="4091093"/>
        </p:xfrm>
        <a:graphic>
          <a:graphicData uri="http://schemas.openxmlformats.org/drawingml/2006/table">
            <a:tbl>
              <a:tblPr firstRow="1" bandRow="1">
                <a:tableStyleId>{5C22544A-7EE6-4342-B048-85BDC9FD1C3A}</a:tableStyleId>
              </a:tblPr>
              <a:tblGrid>
                <a:gridCol w="5322255">
                  <a:extLst>
                    <a:ext uri="{9D8B030D-6E8A-4147-A177-3AD203B41FA5}">
                      <a16:colId xmlns:a16="http://schemas.microsoft.com/office/drawing/2014/main" val="20000"/>
                    </a:ext>
                  </a:extLst>
                </a:gridCol>
              </a:tblGrid>
              <a:tr h="487680">
                <a:tc>
                  <a:txBody>
                    <a:bodyPr/>
                    <a:lstStyle/>
                    <a:p>
                      <a:r>
                        <a:rPr lang="en-US" sz="2400" dirty="0">
                          <a:solidFill>
                            <a:schemeClr val="tx2"/>
                          </a:solidFill>
                        </a:rPr>
                        <a:t>Limitations</a:t>
                      </a:r>
                    </a:p>
                  </a:txBody>
                  <a:tcPr marL="121920" marR="121920" marT="60960" marB="60960"/>
                </a:tc>
                <a:extLst>
                  <a:ext uri="{0D108BD9-81ED-4DB2-BD59-A6C34878D82A}">
                    <a16:rowId xmlns:a16="http://schemas.microsoft.com/office/drawing/2014/main" val="10000"/>
                  </a:ext>
                </a:extLst>
              </a:tr>
              <a:tr h="731520">
                <a:tc>
                  <a:txBody>
                    <a:bodyPr/>
                    <a:lstStyle/>
                    <a:p>
                      <a:r>
                        <a:rPr lang="en-US" sz="2000" kern="1200" baseline="0" dirty="0">
                          <a:solidFill>
                            <a:schemeClr val="bg2"/>
                          </a:solidFill>
                          <a:latin typeface="+mn-lt"/>
                          <a:ea typeface="+mn-ea"/>
                          <a:cs typeface="+mn-cs"/>
                        </a:rPr>
                        <a:t>Marketplace syndication requires separate connected device.</a:t>
                      </a:r>
                    </a:p>
                  </a:txBody>
                  <a:tcPr marL="121920" marR="121920" marT="60960" marB="60960" anchor="ctr"/>
                </a:tc>
                <a:extLst>
                  <a:ext uri="{0D108BD9-81ED-4DB2-BD59-A6C34878D82A}">
                    <a16:rowId xmlns:a16="http://schemas.microsoft.com/office/drawing/2014/main" val="10001"/>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kern="1200" baseline="0" dirty="0">
                          <a:solidFill>
                            <a:schemeClr val="bg2"/>
                          </a:solidFill>
                          <a:latin typeface="+mn-lt"/>
                          <a:ea typeface="+mn-ea"/>
                          <a:cs typeface="+mn-cs"/>
                        </a:rPr>
                        <a:t>Registration requires separate connected device.</a:t>
                      </a:r>
                    </a:p>
                  </a:txBody>
                  <a:tcPr marL="121920" marR="121920" marT="60960" marB="60960" anchor="ctr"/>
                </a:tc>
                <a:extLst>
                  <a:ext uri="{0D108BD9-81ED-4DB2-BD59-A6C34878D82A}">
                    <a16:rowId xmlns:a16="http://schemas.microsoft.com/office/drawing/2014/main" val="10002"/>
                  </a:ext>
                </a:extLst>
              </a:tr>
              <a:tr h="494453">
                <a:tc>
                  <a:txBody>
                    <a:bodyPr/>
                    <a:lstStyle/>
                    <a:p>
                      <a:r>
                        <a:rPr lang="en-GB" sz="2000" kern="1200" baseline="0" dirty="0">
                          <a:solidFill>
                            <a:schemeClr val="bg2"/>
                          </a:solidFill>
                          <a:latin typeface="+mn-lt"/>
                          <a:ea typeface="+mn-ea"/>
                          <a:cs typeface="+mn-cs"/>
                        </a:rPr>
                        <a:t>P&amp;U requires separate connected device.</a:t>
                      </a:r>
                      <a:endParaRPr lang="en-US" sz="2000" kern="1200" baseline="0" dirty="0">
                        <a:solidFill>
                          <a:schemeClr val="bg2"/>
                        </a:solidFill>
                        <a:latin typeface="+mn-lt"/>
                        <a:ea typeface="+mn-ea"/>
                        <a:cs typeface="+mn-cs"/>
                      </a:endParaRPr>
                    </a:p>
                  </a:txBody>
                  <a:tcPr marL="121920" marR="121920" marT="60960" marB="60960" anchor="ctr"/>
                </a:tc>
                <a:extLst>
                  <a:ext uri="{0D108BD9-81ED-4DB2-BD59-A6C34878D82A}">
                    <a16:rowId xmlns:a16="http://schemas.microsoft.com/office/drawing/2014/main" val="10003"/>
                  </a:ext>
                </a:extLst>
              </a:tr>
              <a:tr h="1645920">
                <a:tc>
                  <a:txBody>
                    <a:bodyPr/>
                    <a:lstStyle/>
                    <a:p>
                      <a:r>
                        <a:rPr lang="en-GB" sz="2000" kern="1200" baseline="0" dirty="0">
                          <a:solidFill>
                            <a:schemeClr val="bg2"/>
                          </a:solidFill>
                          <a:latin typeface="+mn-lt"/>
                          <a:ea typeface="+mn-ea"/>
                          <a:cs typeface="+mn-cs"/>
                        </a:rPr>
                        <a:t>See full list at </a:t>
                      </a:r>
                      <a:r>
                        <a:rPr lang="en-GB" sz="2000" kern="1200" baseline="0" dirty="0">
                          <a:solidFill>
                            <a:schemeClr val="bg2"/>
                          </a:solidFill>
                          <a:latin typeface="+mn-lt"/>
                          <a:ea typeface="+mn-ea"/>
                          <a:cs typeface="+mn-cs"/>
                          <a:hlinkClick r:id="rId3"/>
                        </a:rPr>
                        <a:t>https://docs.microsoft.com/en-us/azure/azure-stack/azure-stack-disconnected-deployment</a:t>
                      </a:r>
                      <a:r>
                        <a:rPr lang="en-GB" sz="2000" kern="1200" baseline="0" dirty="0">
                          <a:solidFill>
                            <a:schemeClr val="bg2"/>
                          </a:solidFill>
                          <a:latin typeface="+mn-lt"/>
                          <a:ea typeface="+mn-ea"/>
                          <a:cs typeface="+mn-cs"/>
                        </a:rPr>
                        <a:t> under “</a:t>
                      </a:r>
                      <a:r>
                        <a:rPr lang="en-US" sz="2000" kern="1200" baseline="0" dirty="0">
                          <a:solidFill>
                            <a:schemeClr val="bg2"/>
                          </a:solidFill>
                          <a:latin typeface="+mn-lt"/>
                          <a:ea typeface="+mn-ea"/>
                          <a:cs typeface="+mn-cs"/>
                        </a:rPr>
                        <a:t>Features that are impaired or unavailable in disconnected deployments”</a:t>
                      </a:r>
                    </a:p>
                  </a:txBody>
                  <a:tcPr marL="121920" marR="121920" marT="60960" marB="60960" anchor="ctr"/>
                </a:tc>
                <a:extLst>
                  <a:ext uri="{0D108BD9-81ED-4DB2-BD59-A6C34878D82A}">
                    <a16:rowId xmlns:a16="http://schemas.microsoft.com/office/drawing/2014/main" val="10004"/>
                  </a:ext>
                </a:extLst>
              </a:tr>
            </a:tbl>
          </a:graphicData>
        </a:graphic>
      </p:graphicFrame>
      <p:sp>
        <p:nvSpPr>
          <p:cNvPr id="43" name="Rectangle 42"/>
          <p:cNvSpPr/>
          <p:nvPr/>
        </p:nvSpPr>
        <p:spPr>
          <a:xfrm>
            <a:off x="1378395" y="2352162"/>
            <a:ext cx="3558576" cy="365231"/>
          </a:xfrm>
          <a:prstGeom prst="rect">
            <a:avLst/>
          </a:prstGeom>
          <a:solidFill>
            <a:schemeClr val="tx1"/>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AD FS</a:t>
            </a:r>
            <a:endParaRPr lang="en-US" sz="2133" dirty="0">
              <a:solidFill>
                <a:schemeClr val="tx2"/>
              </a:solidFill>
            </a:endParaRPr>
          </a:p>
        </p:txBody>
      </p:sp>
      <p:sp>
        <p:nvSpPr>
          <p:cNvPr id="46" name="Rectangle 45"/>
          <p:cNvSpPr/>
          <p:nvPr/>
        </p:nvSpPr>
        <p:spPr>
          <a:xfrm>
            <a:off x="1378396" y="1910036"/>
            <a:ext cx="3558576"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Identity Store</a:t>
            </a:r>
            <a:endParaRPr lang="en-US" sz="2133" b="1" dirty="0">
              <a:solidFill>
                <a:schemeClr val="tx2"/>
              </a:solidFill>
              <a:latin typeface="Arial" charset="0"/>
            </a:endParaRPr>
          </a:p>
        </p:txBody>
      </p:sp>
      <p:sp>
        <p:nvSpPr>
          <p:cNvPr id="47" name="Rectangle 46"/>
          <p:cNvSpPr/>
          <p:nvPr/>
        </p:nvSpPr>
        <p:spPr>
          <a:xfrm>
            <a:off x="1378395" y="3425066"/>
            <a:ext cx="3558576" cy="365231"/>
          </a:xfrm>
          <a:prstGeom prst="rect">
            <a:avLst/>
          </a:prstGeom>
          <a:solidFill>
            <a:srgbClr val="3DC6EF"/>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a:solidFill>
                  <a:schemeClr val="tx2"/>
                </a:solidFill>
              </a:rPr>
              <a:t>Capacity Based</a:t>
            </a:r>
            <a:endParaRPr lang="en-US" sz="2133">
              <a:solidFill>
                <a:schemeClr val="tx2"/>
              </a:solidFill>
            </a:endParaRPr>
          </a:p>
        </p:txBody>
      </p:sp>
      <p:sp>
        <p:nvSpPr>
          <p:cNvPr id="51" name="Rectangle 50"/>
          <p:cNvSpPr/>
          <p:nvPr/>
        </p:nvSpPr>
        <p:spPr>
          <a:xfrm>
            <a:off x="1378395" y="4510891"/>
            <a:ext cx="3558576" cy="364855"/>
          </a:xfrm>
          <a:prstGeom prst="rect">
            <a:avLst/>
          </a:prstGeom>
          <a:solidFill>
            <a:srgbClr val="FFAF0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EA</a:t>
            </a:r>
            <a:endParaRPr lang="en-US" sz="2133" dirty="0">
              <a:solidFill>
                <a:schemeClr val="tx2"/>
              </a:solidFill>
            </a:endParaRPr>
          </a:p>
        </p:txBody>
      </p:sp>
      <p:sp>
        <p:nvSpPr>
          <p:cNvPr id="54" name="Rectangle 53"/>
          <p:cNvSpPr/>
          <p:nvPr/>
        </p:nvSpPr>
        <p:spPr>
          <a:xfrm>
            <a:off x="1378396" y="4068852"/>
            <a:ext cx="3558576"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Azure Subscription</a:t>
            </a:r>
            <a:endParaRPr lang="en-US" sz="2133" b="1" dirty="0">
              <a:solidFill>
                <a:schemeClr val="tx2"/>
              </a:solidFill>
              <a:latin typeface="Arial" charset="0"/>
            </a:endParaRPr>
          </a:p>
        </p:txBody>
      </p:sp>
      <p:sp>
        <p:nvSpPr>
          <p:cNvPr id="56" name="Rectangle 55"/>
          <p:cNvSpPr/>
          <p:nvPr/>
        </p:nvSpPr>
        <p:spPr>
          <a:xfrm>
            <a:off x="1378395" y="5544679"/>
            <a:ext cx="3558576" cy="364855"/>
          </a:xfrm>
          <a:prstGeom prst="rect">
            <a:avLst/>
          </a:prstGeom>
          <a:solidFill>
            <a:srgbClr val="808080"/>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nchor="ctr"/>
          <a:lstStyle/>
          <a:p>
            <a:pPr algn="ctr"/>
            <a:r>
              <a:rPr lang="en-GB" sz="2133" dirty="0">
                <a:solidFill>
                  <a:schemeClr val="tx2"/>
                </a:solidFill>
              </a:rPr>
              <a:t>Internal</a:t>
            </a:r>
            <a:endParaRPr lang="en-US" sz="2133" dirty="0">
              <a:solidFill>
                <a:schemeClr val="tx2"/>
              </a:solidFill>
            </a:endParaRPr>
          </a:p>
        </p:txBody>
      </p:sp>
      <p:sp>
        <p:nvSpPr>
          <p:cNvPr id="59" name="Rectangle 58"/>
          <p:cNvSpPr/>
          <p:nvPr/>
        </p:nvSpPr>
        <p:spPr>
          <a:xfrm>
            <a:off x="1378396" y="5103351"/>
            <a:ext cx="3558576"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Certificate Authority</a:t>
            </a:r>
            <a:endParaRPr lang="en-US" sz="2133" b="1" dirty="0">
              <a:solidFill>
                <a:schemeClr val="tx2"/>
              </a:solidFill>
              <a:latin typeface="Arial" charset="0"/>
            </a:endParaRPr>
          </a:p>
        </p:txBody>
      </p:sp>
      <p:sp>
        <p:nvSpPr>
          <p:cNvPr id="62" name="Rectangle 61"/>
          <p:cNvSpPr/>
          <p:nvPr/>
        </p:nvSpPr>
        <p:spPr>
          <a:xfrm>
            <a:off x="1378396" y="2980230"/>
            <a:ext cx="3558576" cy="365565"/>
          </a:xfrm>
          <a:prstGeom prst="rect">
            <a:avLst/>
          </a:prstGeom>
          <a:solidFill>
            <a:schemeClr val="bg1"/>
          </a:solidFill>
          <a:ln w="12700" cmpd="sng">
            <a:noFill/>
          </a:ln>
          <a:effectLst/>
        </p:spPr>
        <p:txBody>
          <a:bodyPr wrap="square" lIns="243840" tIns="182880" rIns="182880" bIns="182880" rtlCol="0" anchor="ctr">
            <a:noAutofit/>
          </a:bodyPr>
          <a:lstStyle/>
          <a:p>
            <a:pPr algn="ctr">
              <a:lnSpc>
                <a:spcPct val="90000"/>
              </a:lnSpc>
              <a:spcBef>
                <a:spcPts val="800"/>
              </a:spcBef>
            </a:pPr>
            <a:r>
              <a:rPr lang="en-GB" sz="2133" b="1" dirty="0">
                <a:solidFill>
                  <a:schemeClr val="tx2"/>
                </a:solidFill>
                <a:latin typeface="Arial" charset="0"/>
              </a:rPr>
              <a:t>Billing Model</a:t>
            </a:r>
            <a:endParaRPr lang="en-US" sz="2133" b="1" dirty="0">
              <a:solidFill>
                <a:schemeClr val="tx2"/>
              </a:solidFill>
              <a:latin typeface="Arial" charset="0"/>
            </a:endParaRPr>
          </a:p>
        </p:txBody>
      </p:sp>
      <p:sp>
        <p:nvSpPr>
          <p:cNvPr id="17" name="Title 1">
            <a:extLst>
              <a:ext uri="{FF2B5EF4-FFF2-40B4-BE49-F238E27FC236}">
                <a16:creationId xmlns:a16="http://schemas.microsoft.com/office/drawing/2014/main" id="{32BBC3A4-7D1C-438A-98C8-C58F9E658F19}"/>
              </a:ext>
            </a:extLst>
          </p:cNvPr>
          <p:cNvSpPr txBox="1">
            <a:spLocks/>
          </p:cNvSpPr>
          <p:nvPr/>
        </p:nvSpPr>
        <p:spPr>
          <a:xfrm>
            <a:off x="381000" y="304800"/>
            <a:ext cx="7836568"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Disconnected - Limitations</a:t>
            </a:r>
          </a:p>
        </p:txBody>
      </p:sp>
      <p:pic>
        <p:nvPicPr>
          <p:cNvPr id="20" name="Picture 19">
            <a:extLst>
              <a:ext uri="{FF2B5EF4-FFF2-40B4-BE49-F238E27FC236}">
                <a16:creationId xmlns:a16="http://schemas.microsoft.com/office/drawing/2014/main" id="{36E4349B-8F4B-4A57-A3FA-DEA5DB552DF4}"/>
              </a:ext>
            </a:extLst>
          </p:cNvPr>
          <p:cNvPicPr>
            <a:picLocks noChangeAspect="1"/>
          </p:cNvPicPr>
          <p:nvPr/>
        </p:nvPicPr>
        <p:blipFill>
          <a:blip r:embed="rId4"/>
          <a:stretch>
            <a:fillRect/>
          </a:stretch>
        </p:blipFill>
        <p:spPr>
          <a:xfrm>
            <a:off x="11064240" y="67885"/>
            <a:ext cx="1113959" cy="850660"/>
          </a:xfrm>
          <a:prstGeom prst="rect">
            <a:avLst/>
          </a:prstGeom>
        </p:spPr>
      </p:pic>
    </p:spTree>
    <p:extLst>
      <p:ext uri="{BB962C8B-B14F-4D97-AF65-F5344CB8AC3E}">
        <p14:creationId xmlns:p14="http://schemas.microsoft.com/office/powerpoint/2010/main" val="40059525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a:spLocks/>
          </p:cNvSpPr>
          <p:nvPr/>
        </p:nvSpPr>
        <p:spPr>
          <a:xfrm>
            <a:off x="838199" y="4525347"/>
            <a:ext cx="6962190" cy="1737360"/>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a:spcAft>
                <a:spcPts val="600"/>
              </a:spcAft>
            </a:pPr>
            <a:r>
              <a:rPr lang="en-US" sz="5400" kern="1200" dirty="0">
                <a:solidFill>
                  <a:schemeClr val="tx1"/>
                </a:solidFill>
                <a:latin typeface="Arial" panose="020B0604020202020204" pitchFamily="34" charset="0"/>
                <a:cs typeface="Arial" panose="020B0604020202020204" pitchFamily="34" charset="0"/>
              </a:rPr>
              <a:t>An Overview of Microsoft Azure Stack</a:t>
            </a:r>
          </a:p>
        </p:txBody>
      </p:sp>
      <p:sp>
        <p:nvSpPr>
          <p:cNvPr id="25" name="Oval 2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648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Azure Stack Use Cases</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0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75C22DD-CE87-48D8-9428-1D1F2D27F280}"/>
              </a:ext>
            </a:extLst>
          </p:cNvPr>
          <p:cNvSpPr/>
          <p:nvPr/>
        </p:nvSpPr>
        <p:spPr bwMode="auto">
          <a:xfrm>
            <a:off x="8679670" y="1"/>
            <a:ext cx="3210311" cy="6858000"/>
          </a:xfrm>
          <a:prstGeom prst="rect">
            <a:avLst/>
          </a:prstGeom>
          <a:solidFill>
            <a:srgbClr val="0070C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0" rIns="182880" bIns="146304" numCol="1" rtlCol="0" anchor="t" anchorCtr="0" compatLnSpc="1">
            <a:prstTxWarp prst="textNoShape">
              <a:avLst/>
            </a:prstTxWarp>
          </a:bodyPr>
          <a:lstStyle/>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Changes to application code and ARM template</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Code and ARM template checked into Azure Repos</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Automatic application build and unit tests</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Orchestrated deployment of application artifacts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with environment-specific parameters</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Application runs on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 Service on both Azure and Azure Stack</a:t>
            </a:r>
          </a:p>
        </p:txBody>
      </p:sp>
      <p:grpSp>
        <p:nvGrpSpPr>
          <p:cNvPr id="6" name="Group 5">
            <a:extLst>
              <a:ext uri="{FF2B5EF4-FFF2-40B4-BE49-F238E27FC236}">
                <a16:creationId xmlns:a16="http://schemas.microsoft.com/office/drawing/2014/main" id="{60BD0FF6-B1A5-4A39-A752-57D42CC47B23}"/>
              </a:ext>
            </a:extLst>
          </p:cNvPr>
          <p:cNvGrpSpPr/>
          <p:nvPr/>
        </p:nvGrpSpPr>
        <p:grpSpPr>
          <a:xfrm>
            <a:off x="6670774" y="4124463"/>
            <a:ext cx="1428316" cy="1666300"/>
            <a:chOff x="6727734" y="4368998"/>
            <a:chExt cx="1428316" cy="1666301"/>
          </a:xfrm>
        </p:grpSpPr>
        <p:sp>
          <p:nvSpPr>
            <p:cNvPr id="84" name="Rectangle 83">
              <a:extLst>
                <a:ext uri="{FF2B5EF4-FFF2-40B4-BE49-F238E27FC236}">
                  <a16:creationId xmlns:a16="http://schemas.microsoft.com/office/drawing/2014/main" id="{A248BA22-EE61-4579-85B5-5BEE105F30E8}"/>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App service</a:t>
              </a:r>
            </a:p>
          </p:txBody>
        </p:sp>
        <p:sp>
          <p:nvSpPr>
            <p:cNvPr id="92" name="TextBox 91">
              <a:extLst>
                <a:ext uri="{FF2B5EF4-FFF2-40B4-BE49-F238E27FC236}">
                  <a16:creationId xmlns:a16="http://schemas.microsoft.com/office/drawing/2014/main" id="{6D73FD06-405C-457A-9709-5566EB2FD1D4}"/>
                </a:ext>
              </a:extLst>
            </p:cNvPr>
            <p:cNvSpPr txBox="1"/>
            <p:nvPr/>
          </p:nvSpPr>
          <p:spPr>
            <a:xfrm>
              <a:off x="7068613" y="5727522"/>
              <a:ext cx="746560" cy="30777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a:t>
              </a:r>
            </a:p>
          </p:txBody>
        </p:sp>
        <p:pic>
          <p:nvPicPr>
            <p:cNvPr id="49" name="Picture 48" descr="A close up of a logo&#10;&#10;Description generated with high confidence">
              <a:extLst>
                <a:ext uri="{FF2B5EF4-FFF2-40B4-BE49-F238E27FC236}">
                  <a16:creationId xmlns:a16="http://schemas.microsoft.com/office/drawing/2014/main" id="{5EAA713C-4EAE-48B2-9823-924811E13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08" name="Group 107">
            <a:extLst>
              <a:ext uri="{FF2B5EF4-FFF2-40B4-BE49-F238E27FC236}">
                <a16:creationId xmlns:a16="http://schemas.microsoft.com/office/drawing/2014/main" id="{9D0ACC30-266D-4E40-9822-9D255B5871AA}"/>
              </a:ext>
            </a:extLst>
          </p:cNvPr>
          <p:cNvGrpSpPr/>
          <p:nvPr/>
        </p:nvGrpSpPr>
        <p:grpSpPr>
          <a:xfrm>
            <a:off x="4851678" y="4124463"/>
            <a:ext cx="1428316" cy="1666299"/>
            <a:chOff x="6727734" y="4368998"/>
            <a:chExt cx="1428316" cy="1666300"/>
          </a:xfrm>
        </p:grpSpPr>
        <p:sp>
          <p:nvSpPr>
            <p:cNvPr id="109" name="Rectangle 108">
              <a:extLst>
                <a:ext uri="{FF2B5EF4-FFF2-40B4-BE49-F238E27FC236}">
                  <a16:creationId xmlns:a16="http://schemas.microsoft.com/office/drawing/2014/main" id="{14D02132-6618-46ED-B063-5479EA4428D3}"/>
                </a:ext>
              </a:extLst>
            </p:cNvPr>
            <p:cNvSpPr/>
            <p:nvPr/>
          </p:nvSpPr>
          <p:spPr>
            <a:xfrm>
              <a:off x="6727734" y="4368998"/>
              <a:ext cx="1428316"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App service</a:t>
              </a:r>
            </a:p>
          </p:txBody>
        </p:sp>
        <p:sp>
          <p:nvSpPr>
            <p:cNvPr id="110" name="TextBox 109">
              <a:extLst>
                <a:ext uri="{FF2B5EF4-FFF2-40B4-BE49-F238E27FC236}">
                  <a16:creationId xmlns:a16="http://schemas.microsoft.com/office/drawing/2014/main" id="{F93AA274-91E9-40BC-936C-4D62AEB8E3C5}"/>
                </a:ext>
              </a:extLst>
            </p:cNvPr>
            <p:cNvSpPr txBox="1"/>
            <p:nvPr/>
          </p:nvSpPr>
          <p:spPr>
            <a:xfrm>
              <a:off x="6804643" y="5727521"/>
              <a:ext cx="1267183" cy="30777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a:t>
              </a: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Headings)"/>
                  <a:cs typeface="Segoe UI Semilight" panose="020B0402040204020203" pitchFamily="34" charset="0"/>
                </a:rPr>
                <a:t> Stack</a:t>
              </a:r>
            </a:p>
          </p:txBody>
        </p:sp>
        <p:pic>
          <p:nvPicPr>
            <p:cNvPr id="111" name="Picture 110" descr="A close up of a logo&#10;&#10;Description generated with high confidence">
              <a:extLst>
                <a:ext uri="{FF2B5EF4-FFF2-40B4-BE49-F238E27FC236}">
                  <a16:creationId xmlns:a16="http://schemas.microsoft.com/office/drawing/2014/main" id="{45704AEE-2F04-429E-A4E1-8833760BB9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979" y="4556745"/>
              <a:ext cx="589826" cy="589826"/>
            </a:xfrm>
            <a:prstGeom prst="rect">
              <a:avLst/>
            </a:prstGeom>
          </p:spPr>
        </p:pic>
      </p:grpSp>
      <p:grpSp>
        <p:nvGrpSpPr>
          <p:cNvPr id="13" name="Group 12">
            <a:extLst>
              <a:ext uri="{FF2B5EF4-FFF2-40B4-BE49-F238E27FC236}">
                <a16:creationId xmlns:a16="http://schemas.microsoft.com/office/drawing/2014/main" id="{CA5A67DD-3F0A-41C4-84A0-555C5C907657}"/>
              </a:ext>
            </a:extLst>
          </p:cNvPr>
          <p:cNvGrpSpPr/>
          <p:nvPr/>
        </p:nvGrpSpPr>
        <p:grpSpPr>
          <a:xfrm>
            <a:off x="6855509" y="2241557"/>
            <a:ext cx="1058846" cy="1058845"/>
            <a:chOff x="3911612" y="3508469"/>
            <a:chExt cx="766574" cy="766574"/>
          </a:xfrm>
        </p:grpSpPr>
        <p:sp>
          <p:nvSpPr>
            <p:cNvPr id="60" name="Oval 59">
              <a:extLst>
                <a:ext uri="{FF2B5EF4-FFF2-40B4-BE49-F238E27FC236}">
                  <a16:creationId xmlns:a16="http://schemas.microsoft.com/office/drawing/2014/main" id="{472BC507-3067-4899-8E41-BFA10B2A86D7}"/>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F497D"/>
                </a:solidFill>
                <a:effectLst/>
                <a:uLnTx/>
                <a:uFillTx/>
                <a:latin typeface="Segoe UI"/>
                <a:ea typeface="+mn-ea"/>
                <a:cs typeface="+mn-cs"/>
              </a:endParaRPr>
            </a:p>
          </p:txBody>
        </p:sp>
        <p:pic>
          <p:nvPicPr>
            <p:cNvPr id="113" name="Picture 1" descr="image001">
              <a:extLst>
                <a:ext uri="{FF2B5EF4-FFF2-40B4-BE49-F238E27FC236}">
                  <a16:creationId xmlns:a16="http://schemas.microsoft.com/office/drawing/2014/main" id="{53BDE4AA-D7FC-4BF1-B954-D5B73D34D6B4}"/>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 name="Connector: Elbow 16">
            <a:extLst>
              <a:ext uri="{FF2B5EF4-FFF2-40B4-BE49-F238E27FC236}">
                <a16:creationId xmlns:a16="http://schemas.microsoft.com/office/drawing/2014/main" id="{3F5B968E-37D1-453F-AF34-27149A09A755}"/>
              </a:ext>
            </a:extLst>
          </p:cNvPr>
          <p:cNvCxnSpPr>
            <a:cxnSpLocks/>
            <a:stCxn id="60" idx="4"/>
            <a:endCxn id="109" idx="0"/>
          </p:cNvCxnSpPr>
          <p:nvPr/>
        </p:nvCxnSpPr>
        <p:spPr>
          <a:xfrm rot="5400000">
            <a:off x="6063354" y="2802884"/>
            <a:ext cx="824061" cy="1819096"/>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24" name="Straight Arrow Connector 23">
            <a:extLst>
              <a:ext uri="{FF2B5EF4-FFF2-40B4-BE49-F238E27FC236}">
                <a16:creationId xmlns:a16="http://schemas.microsoft.com/office/drawing/2014/main" id="{933EDA69-E5F1-44A9-8EFD-748FBDAED9B5}"/>
              </a:ext>
            </a:extLst>
          </p:cNvPr>
          <p:cNvCxnSpPr>
            <a:cxnSpLocks/>
            <a:endCxn id="84" idx="0"/>
          </p:cNvCxnSpPr>
          <p:nvPr/>
        </p:nvCxnSpPr>
        <p:spPr>
          <a:xfrm flipH="1">
            <a:off x="7384932" y="3300400"/>
            <a:ext cx="4192" cy="824063"/>
          </a:xfrm>
          <a:prstGeom prst="straightConnector1">
            <a:avLst/>
          </a:prstGeom>
          <a:noFill/>
          <a:ln w="15875" cap="flat" cmpd="sng" algn="ctr">
            <a:solidFill>
              <a:schemeClr val="accent3"/>
            </a:solidFill>
            <a:prstDash val="sysDash"/>
            <a:headEnd type="none" w="lg" len="med"/>
            <a:tailEnd type="arrow"/>
          </a:ln>
          <a:effectLst/>
        </p:spPr>
      </p:cxnSp>
      <p:cxnSp>
        <p:nvCxnSpPr>
          <p:cNvPr id="29" name="Straight Arrow Connector 28">
            <a:extLst>
              <a:ext uri="{FF2B5EF4-FFF2-40B4-BE49-F238E27FC236}">
                <a16:creationId xmlns:a16="http://schemas.microsoft.com/office/drawing/2014/main" id="{6F2E82C9-29DE-4481-B1A4-A61D79881B43}"/>
              </a:ext>
            </a:extLst>
          </p:cNvPr>
          <p:cNvCxnSpPr>
            <a:cxnSpLocks/>
            <a:stCxn id="128" idx="0"/>
          </p:cNvCxnSpPr>
          <p:nvPr/>
        </p:nvCxnSpPr>
        <p:spPr>
          <a:xfrm flipV="1">
            <a:off x="1378561" y="3490325"/>
            <a:ext cx="0" cy="725116"/>
          </a:xfrm>
          <a:prstGeom prst="straightConnector1">
            <a:avLst/>
          </a:prstGeom>
          <a:noFill/>
          <a:ln w="15875" cap="flat" cmpd="sng" algn="ctr">
            <a:solidFill>
              <a:schemeClr val="accent3"/>
            </a:solidFill>
            <a:prstDash val="sysDash"/>
            <a:headEnd type="none" w="lg" len="med"/>
            <a:tailEnd type="arrow"/>
          </a:ln>
          <a:effectLst/>
        </p:spPr>
      </p:cxnSp>
      <p:grpSp>
        <p:nvGrpSpPr>
          <p:cNvPr id="27" name="Group 26">
            <a:extLst>
              <a:ext uri="{FF2B5EF4-FFF2-40B4-BE49-F238E27FC236}">
                <a16:creationId xmlns:a16="http://schemas.microsoft.com/office/drawing/2014/main" id="{FDB78B03-04C1-444F-8D24-A3333B980CC7}"/>
              </a:ext>
            </a:extLst>
          </p:cNvPr>
          <p:cNvGrpSpPr/>
          <p:nvPr/>
        </p:nvGrpSpPr>
        <p:grpSpPr>
          <a:xfrm>
            <a:off x="848209" y="4215441"/>
            <a:ext cx="1060704" cy="1060703"/>
            <a:chOff x="848208" y="4717085"/>
            <a:chExt cx="1060704" cy="1060704"/>
          </a:xfrm>
        </p:grpSpPr>
        <p:sp>
          <p:nvSpPr>
            <p:cNvPr id="128" name="Oval 127">
              <a:extLst>
                <a:ext uri="{FF2B5EF4-FFF2-40B4-BE49-F238E27FC236}">
                  <a16:creationId xmlns:a16="http://schemas.microsoft.com/office/drawing/2014/main" id="{798275A9-A6B8-4F9D-A4A5-80451C7206DC}"/>
                </a:ext>
              </a:extLst>
            </p:cNvPr>
            <p:cNvSpPr/>
            <p:nvPr/>
          </p:nvSpPr>
          <p:spPr bwMode="auto">
            <a:xfrm>
              <a:off x="848208" y="4717085"/>
              <a:ext cx="1060704" cy="106070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7" name="people_4">
              <a:extLst>
                <a:ext uri="{FF2B5EF4-FFF2-40B4-BE49-F238E27FC236}">
                  <a16:creationId xmlns:a16="http://schemas.microsoft.com/office/drawing/2014/main" id="{78BDB62D-A156-4051-936A-F9A158171274}"/>
                </a:ext>
              </a:extLst>
            </p:cNvPr>
            <p:cNvSpPr>
              <a:spLocks noChangeAspect="1" noEditPoints="1"/>
            </p:cNvSpPr>
            <p:nvPr/>
          </p:nvSpPr>
          <p:spPr bwMode="auto">
            <a:xfrm>
              <a:off x="1155002" y="4997504"/>
              <a:ext cx="447116" cy="49986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5" name="Straight Arrow Connector 34">
            <a:extLst>
              <a:ext uri="{FF2B5EF4-FFF2-40B4-BE49-F238E27FC236}">
                <a16:creationId xmlns:a16="http://schemas.microsoft.com/office/drawing/2014/main" id="{3662EE10-A61E-4ACC-97E9-E5854FDC1188}"/>
              </a:ext>
            </a:extLst>
          </p:cNvPr>
          <p:cNvCxnSpPr>
            <a:cxnSpLocks/>
            <a:stCxn id="125" idx="6"/>
          </p:cNvCxnSpPr>
          <p:nvPr/>
        </p:nvCxnSpPr>
        <p:spPr>
          <a:xfrm>
            <a:off x="1907055" y="2770980"/>
            <a:ext cx="809252" cy="0"/>
          </a:xfrm>
          <a:prstGeom prst="straightConnector1">
            <a:avLst/>
          </a:prstGeom>
          <a:noFill/>
          <a:ln w="15875" cap="flat" cmpd="sng" algn="ctr">
            <a:solidFill>
              <a:schemeClr val="accent3"/>
            </a:solidFill>
            <a:prstDash val="sysDash"/>
            <a:headEnd type="none" w="lg" len="med"/>
            <a:tailEnd type="arrow"/>
          </a:ln>
          <a:effectLst/>
        </p:spPr>
      </p:cxnSp>
      <p:cxnSp>
        <p:nvCxnSpPr>
          <p:cNvPr id="129" name="Straight Arrow Connector 128">
            <a:extLst>
              <a:ext uri="{FF2B5EF4-FFF2-40B4-BE49-F238E27FC236}">
                <a16:creationId xmlns:a16="http://schemas.microsoft.com/office/drawing/2014/main" id="{3A01D41A-6E17-4100-8DC5-A743328E166E}"/>
              </a:ext>
            </a:extLst>
          </p:cNvPr>
          <p:cNvCxnSpPr/>
          <p:nvPr/>
        </p:nvCxnSpPr>
        <p:spPr>
          <a:xfrm>
            <a:off x="3909488" y="2770980"/>
            <a:ext cx="809252" cy="0"/>
          </a:xfrm>
          <a:prstGeom prst="straightConnector1">
            <a:avLst/>
          </a:prstGeom>
          <a:noFill/>
          <a:ln w="15875" cap="flat" cmpd="sng" algn="ctr">
            <a:solidFill>
              <a:schemeClr val="tx1"/>
            </a:solidFill>
            <a:prstDash val="sysDash"/>
            <a:headEnd type="none" w="lg" len="med"/>
            <a:tailEnd type="arrow"/>
          </a:ln>
          <a:effectLst/>
        </p:spPr>
      </p:cxnSp>
      <p:cxnSp>
        <p:nvCxnSpPr>
          <p:cNvPr id="130" name="Straight Arrow Connector 129">
            <a:extLst>
              <a:ext uri="{FF2B5EF4-FFF2-40B4-BE49-F238E27FC236}">
                <a16:creationId xmlns:a16="http://schemas.microsoft.com/office/drawing/2014/main" id="{F9DB105E-C1CD-4F8E-B0FF-EFF7BA860674}"/>
              </a:ext>
            </a:extLst>
          </p:cNvPr>
          <p:cNvCxnSpPr/>
          <p:nvPr/>
        </p:nvCxnSpPr>
        <p:spPr>
          <a:xfrm>
            <a:off x="5911921" y="2770980"/>
            <a:ext cx="809252" cy="0"/>
          </a:xfrm>
          <a:prstGeom prst="straightConnector1">
            <a:avLst/>
          </a:prstGeom>
          <a:noFill/>
          <a:ln w="15875" cap="flat" cmpd="sng" algn="ctr">
            <a:solidFill>
              <a:schemeClr val="tx1"/>
            </a:solidFill>
            <a:prstDash val="sysDash"/>
            <a:headEnd type="none" w="lg" len="med"/>
            <a:tailEnd type="arrow"/>
          </a:ln>
          <a:effectLst/>
        </p:spPr>
      </p:cxnSp>
      <p:grpSp>
        <p:nvGrpSpPr>
          <p:cNvPr id="114" name="Group 113">
            <a:extLst>
              <a:ext uri="{FF2B5EF4-FFF2-40B4-BE49-F238E27FC236}">
                <a16:creationId xmlns:a16="http://schemas.microsoft.com/office/drawing/2014/main" id="{3B745CB6-3B07-42B6-9C4C-52BEC9A03237}"/>
              </a:ext>
            </a:extLst>
          </p:cNvPr>
          <p:cNvGrpSpPr/>
          <p:nvPr/>
        </p:nvGrpSpPr>
        <p:grpSpPr>
          <a:xfrm>
            <a:off x="4853077" y="2241557"/>
            <a:ext cx="1058846" cy="1058845"/>
            <a:chOff x="3911612" y="3508469"/>
            <a:chExt cx="766574" cy="766574"/>
          </a:xfrm>
        </p:grpSpPr>
        <p:sp>
          <p:nvSpPr>
            <p:cNvPr id="115" name="Oval 114">
              <a:extLst>
                <a:ext uri="{FF2B5EF4-FFF2-40B4-BE49-F238E27FC236}">
                  <a16:creationId xmlns:a16="http://schemas.microsoft.com/office/drawing/2014/main" id="{A477C81A-A12F-48BA-9A94-AFE2921C0346}"/>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F497D"/>
                </a:solidFill>
                <a:effectLst/>
                <a:uLnTx/>
                <a:uFillTx/>
                <a:latin typeface="Segoe UI"/>
                <a:ea typeface="+mn-ea"/>
                <a:cs typeface="+mn-cs"/>
              </a:endParaRPr>
            </a:p>
          </p:txBody>
        </p:sp>
        <p:pic>
          <p:nvPicPr>
            <p:cNvPr id="116" name="Picture 1" descr="image001">
              <a:extLst>
                <a:ext uri="{FF2B5EF4-FFF2-40B4-BE49-F238E27FC236}">
                  <a16:creationId xmlns:a16="http://schemas.microsoft.com/office/drawing/2014/main" id="{AC066DB1-377E-4BE1-94CD-5222945A3043}"/>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1" name="Group 120">
            <a:extLst>
              <a:ext uri="{FF2B5EF4-FFF2-40B4-BE49-F238E27FC236}">
                <a16:creationId xmlns:a16="http://schemas.microsoft.com/office/drawing/2014/main" id="{3C6E49EB-FB23-499E-B013-97EE64C63970}"/>
              </a:ext>
            </a:extLst>
          </p:cNvPr>
          <p:cNvGrpSpPr/>
          <p:nvPr/>
        </p:nvGrpSpPr>
        <p:grpSpPr>
          <a:xfrm>
            <a:off x="2850643" y="2241557"/>
            <a:ext cx="1058846" cy="1058845"/>
            <a:chOff x="3911612" y="3508469"/>
            <a:chExt cx="766574" cy="766574"/>
          </a:xfrm>
        </p:grpSpPr>
        <p:sp>
          <p:nvSpPr>
            <p:cNvPr id="122" name="Oval 121">
              <a:extLst>
                <a:ext uri="{FF2B5EF4-FFF2-40B4-BE49-F238E27FC236}">
                  <a16:creationId xmlns:a16="http://schemas.microsoft.com/office/drawing/2014/main" id="{CC4D8D98-FD8C-4C90-A3A5-9DCBA7EC7904}"/>
                </a:ext>
              </a:extLst>
            </p:cNvPr>
            <p:cNvSpPr/>
            <p:nvPr/>
          </p:nvSpPr>
          <p:spPr bwMode="auto">
            <a:xfrm>
              <a:off x="3911612" y="3508469"/>
              <a:ext cx="766574" cy="766574"/>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F497D"/>
                </a:solidFill>
                <a:effectLst/>
                <a:uLnTx/>
                <a:uFillTx/>
                <a:latin typeface="Segoe UI"/>
                <a:ea typeface="+mn-ea"/>
                <a:cs typeface="+mn-cs"/>
              </a:endParaRPr>
            </a:p>
          </p:txBody>
        </p:sp>
        <p:pic>
          <p:nvPicPr>
            <p:cNvPr id="123" name="Picture 1" descr="image001">
              <a:extLst>
                <a:ext uri="{FF2B5EF4-FFF2-40B4-BE49-F238E27FC236}">
                  <a16:creationId xmlns:a16="http://schemas.microsoft.com/office/drawing/2014/main" id="{062D4E7E-AF29-4AEC-8F37-9375C787104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2363" y="3668300"/>
              <a:ext cx="505072" cy="44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72DFCFF6-BD46-4CA6-AE29-55BF23CE1879}"/>
              </a:ext>
            </a:extLst>
          </p:cNvPr>
          <p:cNvGrpSpPr/>
          <p:nvPr/>
        </p:nvGrpSpPr>
        <p:grpSpPr>
          <a:xfrm>
            <a:off x="848209" y="2241557"/>
            <a:ext cx="1058846" cy="1058845"/>
            <a:chOff x="848208" y="2743200"/>
            <a:chExt cx="1058846" cy="1058846"/>
          </a:xfrm>
        </p:grpSpPr>
        <p:sp>
          <p:nvSpPr>
            <p:cNvPr id="125" name="Oval 124">
              <a:extLst>
                <a:ext uri="{FF2B5EF4-FFF2-40B4-BE49-F238E27FC236}">
                  <a16:creationId xmlns:a16="http://schemas.microsoft.com/office/drawing/2014/main" id="{5A35BC8D-D004-457E-9C0D-C22D597ECC0C}"/>
                </a:ext>
              </a:extLst>
            </p:cNvPr>
            <p:cNvSpPr/>
            <p:nvPr/>
          </p:nvSpPr>
          <p:spPr bwMode="auto">
            <a:xfrm>
              <a:off x="848208" y="2743200"/>
              <a:ext cx="1058846" cy="1058846"/>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F497D"/>
                </a:solidFill>
                <a:effectLst/>
                <a:uLnTx/>
                <a:uFillTx/>
                <a:latin typeface="Segoe UI"/>
                <a:ea typeface="+mn-ea"/>
                <a:cs typeface="+mn-cs"/>
              </a:endParaRPr>
            </a:p>
          </p:txBody>
        </p:sp>
        <p:pic>
          <p:nvPicPr>
            <p:cNvPr id="66" name="Picture 65">
              <a:extLst>
                <a:ext uri="{FF2B5EF4-FFF2-40B4-BE49-F238E27FC236}">
                  <a16:creationId xmlns:a16="http://schemas.microsoft.com/office/drawing/2014/main" id="{564E19A2-24CA-41C0-B72D-39A973EC4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542" y="3002630"/>
              <a:ext cx="504178" cy="539986"/>
            </a:xfrm>
            <a:prstGeom prst="rect">
              <a:avLst/>
            </a:prstGeom>
          </p:spPr>
        </p:pic>
      </p:grpSp>
      <p:sp>
        <p:nvSpPr>
          <p:cNvPr id="96" name="Oval 95">
            <a:extLst>
              <a:ext uri="{FF2B5EF4-FFF2-40B4-BE49-F238E27FC236}">
                <a16:creationId xmlns:a16="http://schemas.microsoft.com/office/drawing/2014/main" id="{F045B53B-93E9-42C0-BAE0-FA90FA2A3F0C}"/>
              </a:ext>
            </a:extLst>
          </p:cNvPr>
          <p:cNvSpPr/>
          <p:nvPr/>
        </p:nvSpPr>
        <p:spPr>
          <a:xfrm>
            <a:off x="1193899" y="3712431"/>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1</a:t>
            </a:r>
          </a:p>
        </p:txBody>
      </p:sp>
      <p:sp>
        <p:nvSpPr>
          <p:cNvPr id="131" name="Oval 130">
            <a:extLst>
              <a:ext uri="{FF2B5EF4-FFF2-40B4-BE49-F238E27FC236}">
                <a16:creationId xmlns:a16="http://schemas.microsoft.com/office/drawing/2014/main" id="{95996EE3-7166-4367-A477-B77C7DB09549}"/>
              </a:ext>
            </a:extLst>
          </p:cNvPr>
          <p:cNvSpPr/>
          <p:nvPr/>
        </p:nvSpPr>
        <p:spPr>
          <a:xfrm>
            <a:off x="2098697" y="2588100"/>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2</a:t>
            </a:r>
          </a:p>
        </p:txBody>
      </p:sp>
      <p:sp>
        <p:nvSpPr>
          <p:cNvPr id="132" name="Oval 131">
            <a:extLst>
              <a:ext uri="{FF2B5EF4-FFF2-40B4-BE49-F238E27FC236}">
                <a16:creationId xmlns:a16="http://schemas.microsoft.com/office/drawing/2014/main" id="{E93D541B-FA29-4DDA-A679-1FB93B514CCE}"/>
              </a:ext>
            </a:extLst>
          </p:cNvPr>
          <p:cNvSpPr/>
          <p:nvPr/>
        </p:nvSpPr>
        <p:spPr>
          <a:xfrm>
            <a:off x="4101131" y="2588100"/>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3</a:t>
            </a:r>
          </a:p>
        </p:txBody>
      </p:sp>
      <p:sp>
        <p:nvSpPr>
          <p:cNvPr id="133" name="Oval 132">
            <a:extLst>
              <a:ext uri="{FF2B5EF4-FFF2-40B4-BE49-F238E27FC236}">
                <a16:creationId xmlns:a16="http://schemas.microsoft.com/office/drawing/2014/main" id="{73B86327-F595-49C7-A98B-0346A34826DE}"/>
              </a:ext>
            </a:extLst>
          </p:cNvPr>
          <p:cNvSpPr/>
          <p:nvPr/>
        </p:nvSpPr>
        <p:spPr>
          <a:xfrm>
            <a:off x="7202052" y="3505468"/>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5</a:t>
            </a:r>
          </a:p>
        </p:txBody>
      </p:sp>
      <p:sp>
        <p:nvSpPr>
          <p:cNvPr id="134" name="Oval 133">
            <a:extLst>
              <a:ext uri="{FF2B5EF4-FFF2-40B4-BE49-F238E27FC236}">
                <a16:creationId xmlns:a16="http://schemas.microsoft.com/office/drawing/2014/main" id="{5584D87A-D6B1-4A6C-83A8-1A5E31E44FC7}"/>
              </a:ext>
            </a:extLst>
          </p:cNvPr>
          <p:cNvSpPr/>
          <p:nvPr/>
        </p:nvSpPr>
        <p:spPr>
          <a:xfrm>
            <a:off x="6103565" y="2588100"/>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4</a:t>
            </a:r>
          </a:p>
        </p:txBody>
      </p:sp>
      <p:pic>
        <p:nvPicPr>
          <p:cNvPr id="41" name="Picture 40">
            <a:extLst>
              <a:ext uri="{FF2B5EF4-FFF2-40B4-BE49-F238E27FC236}">
                <a16:creationId xmlns:a16="http://schemas.microsoft.com/office/drawing/2014/main" id="{4B17CA04-3F7D-4B7E-B0F4-EDFE338314BE}"/>
              </a:ext>
            </a:extLst>
          </p:cNvPr>
          <p:cNvPicPr>
            <a:picLocks noChangeAspect="1"/>
          </p:cNvPicPr>
          <p:nvPr/>
        </p:nvPicPr>
        <p:blipFill>
          <a:blip r:embed="rId6"/>
          <a:stretch>
            <a:fillRect/>
          </a:stretch>
        </p:blipFill>
        <p:spPr>
          <a:xfrm>
            <a:off x="11064240" y="67885"/>
            <a:ext cx="1113959" cy="850660"/>
          </a:xfrm>
          <a:prstGeom prst="rect">
            <a:avLst/>
          </a:prstGeom>
        </p:spPr>
      </p:pic>
      <p:sp>
        <p:nvSpPr>
          <p:cNvPr id="42" name="Title 1">
            <a:extLst>
              <a:ext uri="{FF2B5EF4-FFF2-40B4-BE49-F238E27FC236}">
                <a16:creationId xmlns:a16="http://schemas.microsoft.com/office/drawing/2014/main" id="{46EED10A-9ABD-4596-91D4-7686E4B7B6CF}"/>
              </a:ext>
            </a:extLst>
          </p:cNvPr>
          <p:cNvSpPr txBox="1">
            <a:spLocks/>
          </p:cNvSpPr>
          <p:nvPr/>
        </p:nvSpPr>
        <p:spPr>
          <a:xfrm>
            <a:off x="381000" y="304800"/>
            <a:ext cx="433774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latin typeface="Arial (Headings)"/>
                <a:cs typeface="Arial" panose="020B0604020202020204" pitchFamily="34" charset="0"/>
              </a:rPr>
              <a:t>Hybrid DevOps</a:t>
            </a:r>
          </a:p>
        </p:txBody>
      </p:sp>
    </p:spTree>
    <p:extLst>
      <p:ext uri="{BB962C8B-B14F-4D97-AF65-F5344CB8AC3E}">
        <p14:creationId xmlns:p14="http://schemas.microsoft.com/office/powerpoint/2010/main" val="40107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31" grpId="0" animBg="1"/>
      <p:bldP spid="132" grpId="0" animBg="1"/>
      <p:bldP spid="133" grpId="0" animBg="1"/>
      <p:bldP spid="13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6901D0-B35F-4644-A0F3-C265D701FF97}"/>
              </a:ext>
            </a:extLst>
          </p:cNvPr>
          <p:cNvSpPr/>
          <p:nvPr/>
        </p:nvSpPr>
        <p:spPr bwMode="auto">
          <a:xfrm>
            <a:off x="293688" y="1219201"/>
            <a:ext cx="8179381" cy="5345113"/>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C75C22DD-CE87-48D8-9428-1D1F2D27F280}"/>
              </a:ext>
            </a:extLst>
          </p:cNvPr>
          <p:cNvSpPr/>
          <p:nvPr/>
        </p:nvSpPr>
        <p:spPr bwMode="auto">
          <a:xfrm>
            <a:off x="8679670" y="1"/>
            <a:ext cx="3210311" cy="6858000"/>
          </a:xfrm>
          <a:prstGeom prst="rect">
            <a:avLst/>
          </a:prstGeom>
          <a:solidFill>
            <a:srgbClr val="0070C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0" rIns="182880" bIns="146304" numCol="1" rtlCol="0" anchor="t" anchorCtr="0" compatLnSpc="1">
            <a:prstTxWarp prst="textNoShape">
              <a:avLst/>
            </a:prstTxWarp>
          </a:bodyPr>
          <a:lstStyle/>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Users attempt to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access the web app</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Traffic manager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returns the Azure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Stack DNS name</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Users load the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Azure Stack web app</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Once a threshold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is reached, a function starts the Azure Web App and enables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the Azure Traffic Manager Route</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Traffic is routed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Azure</a:t>
            </a:r>
          </a:p>
          <a:p>
            <a:pPr marL="342891" marR="0" lvl="0" indent="-342891" algn="l" defTabSz="932449" rtl="0" eaLnBrk="1" fontAlgn="base" latinLnBrk="0" hangingPunct="1">
              <a:lnSpc>
                <a:spcPct val="90000"/>
              </a:lnSpc>
              <a:spcBef>
                <a:spcPts val="1200"/>
              </a:spcBef>
              <a:spcAft>
                <a:spcPct val="0"/>
              </a:spcAft>
              <a:buClr>
                <a:srgbClr val="1E347F"/>
              </a:buClr>
              <a:buSzTx/>
              <a:buFont typeface="+mj-lt"/>
              <a:buAutoNum type="arabicPeriod"/>
              <a:tabLst/>
              <a:defRPr/>
            </a:pPr>
            <a:endParaRPr kumimoji="0" lang="en-US" sz="1800" b="0" i="0" u="none" strike="noStrike" kern="1200" cap="none" spc="0" normalizeH="0" baseline="0" noProof="0" dirty="0">
              <a:ln>
                <a:noFill/>
              </a:ln>
              <a:gradFill>
                <a:gsLst>
                  <a:gs pos="40075">
                    <a:srgbClr val="000000"/>
                  </a:gs>
                  <a:gs pos="30000">
                    <a:srgbClr val="000000"/>
                  </a:gs>
                </a:gsLst>
                <a:lin ang="5400000" scaled="0"/>
              </a:gradFill>
              <a:effectLst/>
              <a:uLnTx/>
              <a:uFillTx/>
              <a:latin typeface="Segoe UI"/>
              <a:ea typeface="+mn-ea"/>
              <a:cs typeface="+mn-cs"/>
            </a:endParaRPr>
          </a:p>
        </p:txBody>
      </p:sp>
      <p:pic>
        <p:nvPicPr>
          <p:cNvPr id="40" name="Picture 39" descr="A close up of a sign&#10;&#10;Description generated with very high confidence">
            <a:extLst>
              <a:ext uri="{FF2B5EF4-FFF2-40B4-BE49-F238E27FC236}">
                <a16:creationId xmlns:a16="http://schemas.microsoft.com/office/drawing/2014/main" id="{B8390C49-AC30-4ADA-91F2-323BBF464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2547" y="4803751"/>
            <a:ext cx="669079" cy="669079"/>
          </a:xfrm>
          <a:prstGeom prst="rect">
            <a:avLst/>
          </a:prstGeom>
        </p:spPr>
      </p:pic>
      <p:sp>
        <p:nvSpPr>
          <p:cNvPr id="41" name="Oval 40">
            <a:extLst>
              <a:ext uri="{FF2B5EF4-FFF2-40B4-BE49-F238E27FC236}">
                <a16:creationId xmlns:a16="http://schemas.microsoft.com/office/drawing/2014/main" id="{D5D8AF50-885F-4F06-8553-E9D316A8FD2F}"/>
              </a:ext>
            </a:extLst>
          </p:cNvPr>
          <p:cNvSpPr/>
          <p:nvPr/>
        </p:nvSpPr>
        <p:spPr>
          <a:xfrm>
            <a:off x="3681852" y="4259876"/>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2</a:t>
            </a:r>
          </a:p>
        </p:txBody>
      </p:sp>
      <p:grpSp>
        <p:nvGrpSpPr>
          <p:cNvPr id="44" name="Group 43">
            <a:extLst>
              <a:ext uri="{FF2B5EF4-FFF2-40B4-BE49-F238E27FC236}">
                <a16:creationId xmlns:a16="http://schemas.microsoft.com/office/drawing/2014/main" id="{4E072397-E4FE-46DD-824C-9D65CF9A02E6}"/>
              </a:ext>
            </a:extLst>
          </p:cNvPr>
          <p:cNvGrpSpPr/>
          <p:nvPr/>
        </p:nvGrpSpPr>
        <p:grpSpPr>
          <a:xfrm>
            <a:off x="964542" y="3508470"/>
            <a:ext cx="766575" cy="766575"/>
            <a:chOff x="588263" y="3358356"/>
            <a:chExt cx="1066800" cy="1066800"/>
          </a:xfrm>
        </p:grpSpPr>
        <p:sp>
          <p:nvSpPr>
            <p:cNvPr id="46" name="Oval 45">
              <a:extLst>
                <a:ext uri="{FF2B5EF4-FFF2-40B4-BE49-F238E27FC236}">
                  <a16:creationId xmlns:a16="http://schemas.microsoft.com/office/drawing/2014/main" id="{E74D36CC-C109-44EE-A3B9-2DAAC978FA25}"/>
                </a:ext>
              </a:extLst>
            </p:cNvPr>
            <p:cNvSpPr/>
            <p:nvPr/>
          </p:nvSpPr>
          <p:spPr bwMode="auto">
            <a:xfrm>
              <a:off x="588263" y="3358356"/>
              <a:ext cx="1066800" cy="1066800"/>
            </a:xfrm>
            <a:prstGeom prst="ellipse">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182880" tIns="146304" rIns="182880" bIns="146304" rtlCol="0" anchor="b" anchorCtr="0"/>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F497D"/>
                </a:solidFill>
                <a:effectLst/>
                <a:uLnTx/>
                <a:uFillTx/>
                <a:latin typeface="Segoe UI"/>
                <a:ea typeface="+mn-ea"/>
                <a:cs typeface="+mn-cs"/>
              </a:endParaRPr>
            </a:p>
          </p:txBody>
        </p:sp>
        <p:sp>
          <p:nvSpPr>
            <p:cNvPr id="47" name="globe_6" title="Icon of a monitor in front of a sphere made of lines">
              <a:extLst>
                <a:ext uri="{FF2B5EF4-FFF2-40B4-BE49-F238E27FC236}">
                  <a16:creationId xmlns:a16="http://schemas.microsoft.com/office/drawing/2014/main" id="{79A8CEF3-A6BE-47BF-B818-9E05B9B96905}"/>
                </a:ext>
              </a:extLst>
            </p:cNvPr>
            <p:cNvSpPr>
              <a:spLocks noChangeAspect="1" noEditPoints="1"/>
            </p:cNvSpPr>
            <p:nvPr/>
          </p:nvSpPr>
          <p:spPr bwMode="auto">
            <a:xfrm>
              <a:off x="870467" y="3622662"/>
              <a:ext cx="502392" cy="53818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A345DE4A-35AA-4463-86ED-1EF438E79FA5}"/>
              </a:ext>
            </a:extLst>
          </p:cNvPr>
          <p:cNvGrpSpPr/>
          <p:nvPr/>
        </p:nvGrpSpPr>
        <p:grpSpPr>
          <a:xfrm>
            <a:off x="862103" y="3225709"/>
            <a:ext cx="432859" cy="1332097"/>
            <a:chOff x="793788" y="3218281"/>
            <a:chExt cx="432858" cy="1332097"/>
          </a:xfrm>
        </p:grpSpPr>
        <p:grpSp>
          <p:nvGrpSpPr>
            <p:cNvPr id="50" name="Group 49">
              <a:extLst>
                <a:ext uri="{FF2B5EF4-FFF2-40B4-BE49-F238E27FC236}">
                  <a16:creationId xmlns:a16="http://schemas.microsoft.com/office/drawing/2014/main" id="{C422D886-ECF0-4CA1-B106-A5CFA6230EBA}"/>
                </a:ext>
              </a:extLst>
            </p:cNvPr>
            <p:cNvGrpSpPr/>
            <p:nvPr/>
          </p:nvGrpSpPr>
          <p:grpSpPr>
            <a:xfrm>
              <a:off x="793788" y="3218281"/>
              <a:ext cx="432858" cy="432858"/>
              <a:chOff x="1373037" y="2628501"/>
              <a:chExt cx="766574" cy="766574"/>
            </a:xfrm>
          </p:grpSpPr>
          <p:sp>
            <p:nvSpPr>
              <p:cNvPr id="54" name="Oval 53">
                <a:extLst>
                  <a:ext uri="{FF2B5EF4-FFF2-40B4-BE49-F238E27FC236}">
                    <a16:creationId xmlns:a16="http://schemas.microsoft.com/office/drawing/2014/main" id="{3951BED9-C2E8-4B2A-8B4F-66CD63A686A8}"/>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people_12" title="Icon of three people">
                <a:extLst>
                  <a:ext uri="{FF2B5EF4-FFF2-40B4-BE49-F238E27FC236}">
                    <a16:creationId xmlns:a16="http://schemas.microsoft.com/office/drawing/2014/main" id="{B5D63898-CC59-47D9-AA2B-7E3BC0400300}"/>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2931147B-FCBA-4290-87A2-2C207871B0DF}"/>
                </a:ext>
              </a:extLst>
            </p:cNvPr>
            <p:cNvGrpSpPr/>
            <p:nvPr/>
          </p:nvGrpSpPr>
          <p:grpSpPr>
            <a:xfrm>
              <a:off x="793788" y="4117520"/>
              <a:ext cx="432858" cy="432858"/>
              <a:chOff x="1373037" y="2628501"/>
              <a:chExt cx="766574" cy="766574"/>
            </a:xfrm>
          </p:grpSpPr>
          <p:sp>
            <p:nvSpPr>
              <p:cNvPr id="52" name="Oval 51">
                <a:extLst>
                  <a:ext uri="{FF2B5EF4-FFF2-40B4-BE49-F238E27FC236}">
                    <a16:creationId xmlns:a16="http://schemas.microsoft.com/office/drawing/2014/main" id="{68405966-157A-4513-82B5-A76183A281BF}"/>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people_12" title="Icon of three people">
                <a:extLst>
                  <a:ext uri="{FF2B5EF4-FFF2-40B4-BE49-F238E27FC236}">
                    <a16:creationId xmlns:a16="http://schemas.microsoft.com/office/drawing/2014/main" id="{048C4CD0-9129-491E-BE8D-A9FBF9409C62}"/>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grpSp>
      <p:cxnSp>
        <p:nvCxnSpPr>
          <p:cNvPr id="56" name="Straight Arrow Connector 55">
            <a:extLst>
              <a:ext uri="{FF2B5EF4-FFF2-40B4-BE49-F238E27FC236}">
                <a16:creationId xmlns:a16="http://schemas.microsoft.com/office/drawing/2014/main" id="{E0850D6E-CC5D-4A59-A02D-D217EC8C7568}"/>
              </a:ext>
            </a:extLst>
          </p:cNvPr>
          <p:cNvCxnSpPr>
            <a:stCxn id="46" idx="6"/>
          </p:cNvCxnSpPr>
          <p:nvPr/>
        </p:nvCxnSpPr>
        <p:spPr>
          <a:xfrm>
            <a:off x="1731115" y="3891756"/>
            <a:ext cx="1382063" cy="0"/>
          </a:xfrm>
          <a:prstGeom prst="straightConnector1">
            <a:avLst/>
          </a:prstGeom>
          <a:noFill/>
          <a:ln w="15875" cap="flat" cmpd="sng" algn="ctr">
            <a:solidFill>
              <a:schemeClr val="accent3"/>
            </a:solidFill>
            <a:prstDash val="sysDash"/>
            <a:headEnd type="none" w="lg" len="med"/>
            <a:tailEnd type="arrow"/>
          </a:ln>
          <a:effectLst/>
        </p:spPr>
      </p:cxnSp>
      <p:grpSp>
        <p:nvGrpSpPr>
          <p:cNvPr id="57" name="Group 56">
            <a:extLst>
              <a:ext uri="{FF2B5EF4-FFF2-40B4-BE49-F238E27FC236}">
                <a16:creationId xmlns:a16="http://schemas.microsoft.com/office/drawing/2014/main" id="{5CC721B8-D2F8-48E5-99C9-C73FE8F3421D}"/>
              </a:ext>
            </a:extLst>
          </p:cNvPr>
          <p:cNvGrpSpPr/>
          <p:nvPr/>
        </p:nvGrpSpPr>
        <p:grpSpPr>
          <a:xfrm>
            <a:off x="604713" y="3675327"/>
            <a:ext cx="432859" cy="432859"/>
            <a:chOff x="1373037" y="2628501"/>
            <a:chExt cx="766574" cy="766574"/>
          </a:xfrm>
        </p:grpSpPr>
        <p:sp>
          <p:nvSpPr>
            <p:cNvPr id="58" name="Oval 57">
              <a:extLst>
                <a:ext uri="{FF2B5EF4-FFF2-40B4-BE49-F238E27FC236}">
                  <a16:creationId xmlns:a16="http://schemas.microsoft.com/office/drawing/2014/main" id="{6535AD64-5F85-438F-8CB6-BE354DA01977}"/>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people_12" title="Icon of three people">
              <a:extLst>
                <a:ext uri="{FF2B5EF4-FFF2-40B4-BE49-F238E27FC236}">
                  <a16:creationId xmlns:a16="http://schemas.microsoft.com/office/drawing/2014/main" id="{3B76929F-FCEA-469A-A9C6-ADECA46C8E5A}"/>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C74DD866-2040-49C6-AF3B-19D550757DC9}"/>
              </a:ext>
            </a:extLst>
          </p:cNvPr>
          <p:cNvCxnSpPr/>
          <p:nvPr/>
        </p:nvCxnSpPr>
        <p:spPr>
          <a:xfrm flipH="1">
            <a:off x="3527085" y="4226297"/>
            <a:ext cx="3531" cy="489535"/>
          </a:xfrm>
          <a:prstGeom prst="straightConnector1">
            <a:avLst/>
          </a:prstGeom>
          <a:noFill/>
          <a:ln w="15875" cap="flat" cmpd="sng" algn="ctr">
            <a:solidFill>
              <a:schemeClr val="accent3"/>
            </a:solidFill>
            <a:prstDash val="sysDash"/>
            <a:headEnd type="none" w="lg" len="med"/>
            <a:tailEnd type="arrow"/>
          </a:ln>
          <a:effectLst/>
        </p:spPr>
      </p:cxnSp>
      <p:pic>
        <p:nvPicPr>
          <p:cNvPr id="42" name="Picture 41" descr="A stop sign&#10;&#10;Description generated with high confidence">
            <a:extLst>
              <a:ext uri="{FF2B5EF4-FFF2-40B4-BE49-F238E27FC236}">
                <a16:creationId xmlns:a16="http://schemas.microsoft.com/office/drawing/2014/main" id="{DEF816B7-E026-4CEC-9B02-685B6CB9C4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6078" y="3557218"/>
            <a:ext cx="669079" cy="669079"/>
          </a:xfrm>
          <a:prstGeom prst="rect">
            <a:avLst/>
          </a:prstGeom>
        </p:spPr>
      </p:pic>
      <p:pic>
        <p:nvPicPr>
          <p:cNvPr id="62" name="Picture 61" descr="A close up of a sign&#10;&#10;Description generated with high confidence">
            <a:extLst>
              <a:ext uri="{FF2B5EF4-FFF2-40B4-BE49-F238E27FC236}">
                <a16:creationId xmlns:a16="http://schemas.microsoft.com/office/drawing/2014/main" id="{740D78DA-1E6A-4481-83F2-89C77F6125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9891" y="3654863"/>
            <a:ext cx="473788" cy="473788"/>
          </a:xfrm>
          <a:prstGeom prst="rect">
            <a:avLst/>
          </a:prstGeom>
          <a:ln>
            <a:noFill/>
          </a:ln>
        </p:spPr>
      </p:pic>
      <p:sp>
        <p:nvSpPr>
          <p:cNvPr id="63" name="Rectangle 62">
            <a:extLst>
              <a:ext uri="{FF2B5EF4-FFF2-40B4-BE49-F238E27FC236}">
                <a16:creationId xmlns:a16="http://schemas.microsoft.com/office/drawing/2014/main" id="{EDEA818B-62A0-417A-924C-0DA8F638D730}"/>
              </a:ext>
            </a:extLst>
          </p:cNvPr>
          <p:cNvSpPr/>
          <p:nvPr/>
        </p:nvSpPr>
        <p:spPr>
          <a:xfrm>
            <a:off x="5376513" y="1499820"/>
            <a:ext cx="2842667"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182880" bIns="146304"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a:t>
            </a:r>
          </a:p>
        </p:txBody>
      </p:sp>
      <p:sp>
        <p:nvSpPr>
          <p:cNvPr id="64" name="Rectangle 63">
            <a:extLst>
              <a:ext uri="{FF2B5EF4-FFF2-40B4-BE49-F238E27FC236}">
                <a16:creationId xmlns:a16="http://schemas.microsoft.com/office/drawing/2014/main" id="{6F467213-9FF2-4D40-A3BD-9B6AA06CD974}"/>
              </a:ext>
            </a:extLst>
          </p:cNvPr>
          <p:cNvSpPr/>
          <p:nvPr/>
        </p:nvSpPr>
        <p:spPr>
          <a:xfrm>
            <a:off x="5376513" y="5041034"/>
            <a:ext cx="2842667" cy="1242661"/>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91440" bIns="91440" rtlCol="0" anchor="b"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 Stack</a:t>
            </a:r>
          </a:p>
        </p:txBody>
      </p:sp>
      <p:pic>
        <p:nvPicPr>
          <p:cNvPr id="67" name="Picture 66" descr="A close up of a logo&#10;&#10;Description generated with high confidence">
            <a:extLst>
              <a:ext uri="{FF2B5EF4-FFF2-40B4-BE49-F238E27FC236}">
                <a16:creationId xmlns:a16="http://schemas.microsoft.com/office/drawing/2014/main" id="{CDF10079-E762-40A1-9DCD-EA334EDDAF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016" y="5438593"/>
            <a:ext cx="447539" cy="447539"/>
          </a:xfrm>
          <a:prstGeom prst="rect">
            <a:avLst/>
          </a:prstGeom>
        </p:spPr>
      </p:pic>
      <p:pic>
        <p:nvPicPr>
          <p:cNvPr id="68" name="Picture 67" descr="A close up of a logo&#10;&#10;Description generated with high confidence">
            <a:extLst>
              <a:ext uri="{FF2B5EF4-FFF2-40B4-BE49-F238E27FC236}">
                <a16:creationId xmlns:a16="http://schemas.microsoft.com/office/drawing/2014/main" id="{189297FD-BF1A-4B9B-A10E-655D65DC17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43016" y="1897380"/>
            <a:ext cx="447539" cy="447539"/>
          </a:xfrm>
          <a:prstGeom prst="rect">
            <a:avLst/>
          </a:prstGeom>
        </p:spPr>
      </p:pic>
      <p:pic>
        <p:nvPicPr>
          <p:cNvPr id="70" name="Picture 69" descr="A close up of a logo&#10;&#10;Description generated with high confidence">
            <a:extLst>
              <a:ext uri="{FF2B5EF4-FFF2-40B4-BE49-F238E27FC236}">
                <a16:creationId xmlns:a16="http://schemas.microsoft.com/office/drawing/2014/main" id="{A1901C57-868C-4462-B385-2CB863E331BD}"/>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6261869" y="1897380"/>
            <a:ext cx="447539" cy="447539"/>
          </a:xfrm>
          <a:prstGeom prst="rect">
            <a:avLst/>
          </a:prstGeom>
        </p:spPr>
      </p:pic>
      <p:pic>
        <p:nvPicPr>
          <p:cNvPr id="71" name="Picture 70" descr="A close up of a logo&#10;&#10;Description generated with high confidence">
            <a:extLst>
              <a:ext uri="{FF2B5EF4-FFF2-40B4-BE49-F238E27FC236}">
                <a16:creationId xmlns:a16="http://schemas.microsoft.com/office/drawing/2014/main" id="{0325E317-1D3E-48AD-8E16-B6194FCAE6F5}"/>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6880721" y="1897380"/>
            <a:ext cx="447539" cy="447539"/>
          </a:xfrm>
          <a:prstGeom prst="rect">
            <a:avLst/>
          </a:prstGeom>
        </p:spPr>
      </p:pic>
      <p:pic>
        <p:nvPicPr>
          <p:cNvPr id="72" name="Picture 71" descr="A close up of a logo&#10;&#10;Description generated with high confidence">
            <a:extLst>
              <a:ext uri="{FF2B5EF4-FFF2-40B4-BE49-F238E27FC236}">
                <a16:creationId xmlns:a16="http://schemas.microsoft.com/office/drawing/2014/main" id="{35AD3FB5-380F-4E40-9802-927B7E7A3707}"/>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7499575" y="1897380"/>
            <a:ext cx="447539" cy="447539"/>
          </a:xfrm>
          <a:prstGeom prst="rect">
            <a:avLst/>
          </a:prstGeom>
        </p:spPr>
      </p:pic>
      <p:cxnSp>
        <p:nvCxnSpPr>
          <p:cNvPr id="7" name="Connector: Elbow 6">
            <a:extLst>
              <a:ext uri="{FF2B5EF4-FFF2-40B4-BE49-F238E27FC236}">
                <a16:creationId xmlns:a16="http://schemas.microsoft.com/office/drawing/2014/main" id="{F48B1CB9-18E3-4050-B2DE-439B958EB067}"/>
              </a:ext>
            </a:extLst>
          </p:cNvPr>
          <p:cNvCxnSpPr>
            <a:cxnSpLocks/>
          </p:cNvCxnSpPr>
          <p:nvPr/>
        </p:nvCxnSpPr>
        <p:spPr>
          <a:xfrm flipV="1">
            <a:off x="3865155" y="2018649"/>
            <a:ext cx="1511359" cy="1770607"/>
          </a:xfrm>
          <a:prstGeom prst="bentConnector3">
            <a:avLst/>
          </a:prstGeom>
          <a:noFill/>
          <a:ln w="15875" cap="flat" cmpd="sng" algn="ctr">
            <a:solidFill>
              <a:schemeClr val="accent3"/>
            </a:solidFill>
            <a:prstDash val="sysDash"/>
            <a:headEnd type="none" w="lg" len="med"/>
            <a:tailEnd type="arrow"/>
          </a:ln>
          <a:effectLst/>
        </p:spPr>
      </p:cxnSp>
      <p:cxnSp>
        <p:nvCxnSpPr>
          <p:cNvPr id="9" name="Connector: Elbow 8">
            <a:extLst>
              <a:ext uri="{FF2B5EF4-FFF2-40B4-BE49-F238E27FC236}">
                <a16:creationId xmlns:a16="http://schemas.microsoft.com/office/drawing/2014/main" id="{0E9E9412-1643-48DF-9B7C-F37D7F434CED}"/>
              </a:ext>
            </a:extLst>
          </p:cNvPr>
          <p:cNvCxnSpPr>
            <a:cxnSpLocks/>
          </p:cNvCxnSpPr>
          <p:nvPr/>
        </p:nvCxnSpPr>
        <p:spPr>
          <a:xfrm>
            <a:off x="3865155" y="3995023"/>
            <a:ext cx="1511359" cy="1770608"/>
          </a:xfrm>
          <a:prstGeom prst="bentConnector3">
            <a:avLst>
              <a:gd name="adj1" fmla="val 50000"/>
            </a:avLst>
          </a:prstGeom>
          <a:noFill/>
          <a:ln w="15875" cap="flat" cmpd="sng" algn="ctr">
            <a:solidFill>
              <a:schemeClr val="accent3"/>
            </a:solidFill>
            <a:prstDash val="sysDash"/>
            <a:headEnd type="none" w="lg" len="med"/>
            <a:tailEnd type="arrow"/>
          </a:ln>
          <a:effectLst/>
        </p:spPr>
      </p:cxnSp>
      <p:cxnSp>
        <p:nvCxnSpPr>
          <p:cNvPr id="76" name="Straight Arrow Connector 75">
            <a:extLst>
              <a:ext uri="{FF2B5EF4-FFF2-40B4-BE49-F238E27FC236}">
                <a16:creationId xmlns:a16="http://schemas.microsoft.com/office/drawing/2014/main" id="{0DD25FBE-F925-4C7B-AEB2-731D88B8FD41}"/>
              </a:ext>
            </a:extLst>
          </p:cNvPr>
          <p:cNvCxnSpPr>
            <a:cxnSpLocks/>
          </p:cNvCxnSpPr>
          <p:nvPr/>
        </p:nvCxnSpPr>
        <p:spPr>
          <a:xfrm flipH="1">
            <a:off x="3943349" y="3891756"/>
            <a:ext cx="1699667" cy="0"/>
          </a:xfrm>
          <a:prstGeom prst="straightConnector1">
            <a:avLst/>
          </a:prstGeom>
          <a:noFill/>
          <a:ln w="15875" cap="flat" cmpd="sng" algn="ctr">
            <a:solidFill>
              <a:schemeClr val="accent3"/>
            </a:solidFill>
            <a:prstDash val="sysDash"/>
            <a:headEnd type="none" w="lg" len="med"/>
            <a:tailEnd type="arrow"/>
          </a:ln>
          <a:effectLst/>
        </p:spPr>
      </p:cxnSp>
      <p:cxnSp>
        <p:nvCxnSpPr>
          <p:cNvPr id="16" name="Straight Arrow Connector 15">
            <a:extLst>
              <a:ext uri="{FF2B5EF4-FFF2-40B4-BE49-F238E27FC236}">
                <a16:creationId xmlns:a16="http://schemas.microsoft.com/office/drawing/2014/main" id="{50961C65-1DB5-4EFA-8437-90945EB5ECE9}"/>
              </a:ext>
            </a:extLst>
          </p:cNvPr>
          <p:cNvCxnSpPr/>
          <p:nvPr/>
        </p:nvCxnSpPr>
        <p:spPr>
          <a:xfrm flipV="1">
            <a:off x="5866785" y="2507451"/>
            <a:ext cx="0" cy="1101943"/>
          </a:xfrm>
          <a:prstGeom prst="straightConnector1">
            <a:avLst/>
          </a:prstGeom>
          <a:noFill/>
          <a:ln w="15875" cap="flat" cmpd="sng" algn="ctr">
            <a:solidFill>
              <a:schemeClr val="accent3"/>
            </a:solidFill>
            <a:prstDash val="sysDash"/>
            <a:headEnd type="none" w="lg" len="med"/>
            <a:tailEnd type="arrow"/>
          </a:ln>
          <a:effectLst/>
        </p:spPr>
      </p:cxnSp>
      <p:cxnSp>
        <p:nvCxnSpPr>
          <p:cNvPr id="80" name="Straight Arrow Connector 79">
            <a:extLst>
              <a:ext uri="{FF2B5EF4-FFF2-40B4-BE49-F238E27FC236}">
                <a16:creationId xmlns:a16="http://schemas.microsoft.com/office/drawing/2014/main" id="{DF964B5F-0628-42A0-860C-E5DB21B24CB4}"/>
              </a:ext>
            </a:extLst>
          </p:cNvPr>
          <p:cNvCxnSpPr>
            <a:cxnSpLocks/>
          </p:cNvCxnSpPr>
          <p:nvPr/>
        </p:nvCxnSpPr>
        <p:spPr>
          <a:xfrm flipH="1">
            <a:off x="5866785" y="4232137"/>
            <a:ext cx="0" cy="1101943"/>
          </a:xfrm>
          <a:prstGeom prst="straightConnector1">
            <a:avLst/>
          </a:prstGeom>
          <a:noFill/>
          <a:ln w="15875" cap="flat" cmpd="sng" algn="ctr">
            <a:solidFill>
              <a:schemeClr val="accent3"/>
            </a:solidFill>
            <a:prstDash val="sysDash"/>
            <a:headEnd type="none" w="lg" len="med"/>
            <a:tailEnd type="arrow"/>
          </a:ln>
          <a:effectLst/>
        </p:spPr>
      </p:cxnSp>
      <p:sp>
        <p:nvSpPr>
          <p:cNvPr id="82" name="Oval 81">
            <a:extLst>
              <a:ext uri="{FF2B5EF4-FFF2-40B4-BE49-F238E27FC236}">
                <a16:creationId xmlns:a16="http://schemas.microsoft.com/office/drawing/2014/main" id="{7B17E013-8EB6-4F81-985E-E54EBD30FBDA}"/>
              </a:ext>
            </a:extLst>
          </p:cNvPr>
          <p:cNvSpPr/>
          <p:nvPr/>
        </p:nvSpPr>
        <p:spPr>
          <a:xfrm>
            <a:off x="1585913" y="300645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1</a:t>
            </a:r>
          </a:p>
        </p:txBody>
      </p:sp>
      <p:sp>
        <p:nvSpPr>
          <p:cNvPr id="83" name="Oval 82">
            <a:extLst>
              <a:ext uri="{FF2B5EF4-FFF2-40B4-BE49-F238E27FC236}">
                <a16:creationId xmlns:a16="http://schemas.microsoft.com/office/drawing/2014/main" id="{68DD40CA-BCCC-40BE-B212-92B9C6F9BDF6}"/>
              </a:ext>
            </a:extLst>
          </p:cNvPr>
          <p:cNvSpPr/>
          <p:nvPr/>
        </p:nvSpPr>
        <p:spPr>
          <a:xfrm>
            <a:off x="6200365" y="5479483"/>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3</a:t>
            </a:r>
          </a:p>
        </p:txBody>
      </p:sp>
      <p:sp>
        <p:nvSpPr>
          <p:cNvPr id="85" name="Oval 84">
            <a:extLst>
              <a:ext uri="{FF2B5EF4-FFF2-40B4-BE49-F238E27FC236}">
                <a16:creationId xmlns:a16="http://schemas.microsoft.com/office/drawing/2014/main" id="{D22DBDD7-D58D-4490-B70D-4AE9512C6316}"/>
              </a:ext>
            </a:extLst>
          </p:cNvPr>
          <p:cNvSpPr/>
          <p:nvPr/>
        </p:nvSpPr>
        <p:spPr>
          <a:xfrm>
            <a:off x="6200365" y="2576248"/>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5</a:t>
            </a:r>
          </a:p>
        </p:txBody>
      </p:sp>
      <p:sp>
        <p:nvSpPr>
          <p:cNvPr id="86" name="Oval 85">
            <a:extLst>
              <a:ext uri="{FF2B5EF4-FFF2-40B4-BE49-F238E27FC236}">
                <a16:creationId xmlns:a16="http://schemas.microsoft.com/office/drawing/2014/main" id="{BB7BDA15-8AD0-44EF-8FF1-E4D563B98571}"/>
              </a:ext>
            </a:extLst>
          </p:cNvPr>
          <p:cNvSpPr/>
          <p:nvPr/>
        </p:nvSpPr>
        <p:spPr>
          <a:xfrm>
            <a:off x="6200365" y="370887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4</a:t>
            </a:r>
          </a:p>
        </p:txBody>
      </p:sp>
      <p:pic>
        <p:nvPicPr>
          <p:cNvPr id="43" name="Picture 42">
            <a:extLst>
              <a:ext uri="{FF2B5EF4-FFF2-40B4-BE49-F238E27FC236}">
                <a16:creationId xmlns:a16="http://schemas.microsoft.com/office/drawing/2014/main" id="{919090B8-3386-40AF-BCB8-455A59E35E2B}"/>
              </a:ext>
            </a:extLst>
          </p:cNvPr>
          <p:cNvPicPr>
            <a:picLocks noChangeAspect="1"/>
          </p:cNvPicPr>
          <p:nvPr/>
        </p:nvPicPr>
        <p:blipFill>
          <a:blip r:embed="rId7"/>
          <a:stretch>
            <a:fillRect/>
          </a:stretch>
        </p:blipFill>
        <p:spPr>
          <a:xfrm>
            <a:off x="11064240" y="67885"/>
            <a:ext cx="1113959" cy="850660"/>
          </a:xfrm>
          <a:prstGeom prst="rect">
            <a:avLst/>
          </a:prstGeom>
        </p:spPr>
      </p:pic>
      <p:sp>
        <p:nvSpPr>
          <p:cNvPr id="49" name="Title 1">
            <a:extLst>
              <a:ext uri="{FF2B5EF4-FFF2-40B4-BE49-F238E27FC236}">
                <a16:creationId xmlns:a16="http://schemas.microsoft.com/office/drawing/2014/main" id="{7283C5DC-6754-407E-9975-E427098F8317}"/>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latin typeface="Arial (Headings)"/>
                <a:cs typeface="Arial" panose="020B0604020202020204" pitchFamily="34" charset="0"/>
              </a:rPr>
              <a:t>Hybrid Scaling</a:t>
            </a:r>
          </a:p>
        </p:txBody>
      </p:sp>
    </p:spTree>
    <p:extLst>
      <p:ext uri="{BB962C8B-B14F-4D97-AF65-F5344CB8AC3E}">
        <p14:creationId xmlns:p14="http://schemas.microsoft.com/office/powerpoint/2010/main" val="369322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250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200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300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350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400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xEl>
                                              <p:pRg st="4" end="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63" grpId="0" animBg="1"/>
      <p:bldP spid="64" grpId="0" animBg="1"/>
      <p:bldP spid="82" grpId="0" animBg="1"/>
      <p:bldP spid="83" grpId="0" animBg="1"/>
      <p:bldP spid="85" grpId="0" animBg="1"/>
      <p:bldP spid="8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293688" y="1219201"/>
            <a:ext cx="8179381" cy="5345113"/>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4082189-8F0C-467E-8CBB-8C3AE473D251}"/>
              </a:ext>
            </a:extLst>
          </p:cNvPr>
          <p:cNvGrpSpPr/>
          <p:nvPr/>
        </p:nvGrpSpPr>
        <p:grpSpPr>
          <a:xfrm>
            <a:off x="587390" y="3524250"/>
            <a:ext cx="735012" cy="735012"/>
            <a:chOff x="1373037" y="2628501"/>
            <a:chExt cx="766574" cy="766574"/>
          </a:xfrm>
        </p:grpSpPr>
        <p:sp>
          <p:nvSpPr>
            <p:cNvPr id="29" name="Oval 28">
              <a:extLst>
                <a:ext uri="{FF2B5EF4-FFF2-40B4-BE49-F238E27FC236}">
                  <a16:creationId xmlns:a16="http://schemas.microsoft.com/office/drawing/2014/main" id="{E924282E-C2BD-46A4-A774-C72713C50D84}"/>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 name="people_12" title="Icon of three people">
              <a:extLst>
                <a:ext uri="{FF2B5EF4-FFF2-40B4-BE49-F238E27FC236}">
                  <a16:creationId xmlns:a16="http://schemas.microsoft.com/office/drawing/2014/main" id="{2B384D2F-1597-4264-A9CE-CB6AB30993FD}"/>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E17C2822-94A8-43B8-B3B8-B54A899B999B}"/>
              </a:ext>
            </a:extLst>
          </p:cNvPr>
          <p:cNvSpPr/>
          <p:nvPr/>
        </p:nvSpPr>
        <p:spPr bwMode="auto">
          <a:xfrm>
            <a:off x="8679670" y="1"/>
            <a:ext cx="3210311" cy="6858000"/>
          </a:xfrm>
          <a:prstGeom prst="rect">
            <a:avLst/>
          </a:prstGeom>
          <a:solidFill>
            <a:srgbClr val="0070C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0" rIns="182880" bIns="146304" numCol="1" rtlCol="0" anchor="t" anchorCtr="0" compatLnSpc="1">
            <a:prstTxWarp prst="textNoShape">
              <a:avLst/>
            </a:prstTxWarp>
          </a:bodyPr>
          <a:lstStyle/>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User enters data into Azure-based web app</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Application commits data to database</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over </a:t>
            </a: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VNet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to </a:t>
            </a:r>
            <a:r>
              <a:rPr kumimoji="0" lang="en-US" sz="1800" b="0"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VNet</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VPN connection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Azure Stack</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is stored in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SQL database on </a:t>
            </a:r>
            <a:b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8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VM in Azure Stack</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CBACDEDA-20E0-4DD2-ABCD-43BC19BFD1DC}"/>
              </a:ext>
            </a:extLst>
          </p:cNvPr>
          <p:cNvSpPr/>
          <p:nvPr/>
        </p:nvSpPr>
        <p:spPr>
          <a:xfrm>
            <a:off x="1996370" y="2275214"/>
            <a:ext cx="2935308" cy="3233084"/>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182880" bIns="146304"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a:t>
            </a:r>
          </a:p>
        </p:txBody>
      </p:sp>
      <p:sp>
        <p:nvSpPr>
          <p:cNvPr id="9" name="Rectangle 8">
            <a:extLst>
              <a:ext uri="{FF2B5EF4-FFF2-40B4-BE49-F238E27FC236}">
                <a16:creationId xmlns:a16="http://schemas.microsoft.com/office/drawing/2014/main" id="{E013ED16-5D08-4CBE-8B58-71F4E6B8BAC7}"/>
              </a:ext>
            </a:extLst>
          </p:cNvPr>
          <p:cNvSpPr/>
          <p:nvPr/>
        </p:nvSpPr>
        <p:spPr>
          <a:xfrm>
            <a:off x="3239271" y="2776789"/>
            <a:ext cx="1574560" cy="2599355"/>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Light"/>
              <a:ea typeface="+mn-ea"/>
              <a:cs typeface="Segoe UI" pitchFamily="34" charset="0"/>
            </a:endParaRPr>
          </a:p>
        </p:txBody>
      </p:sp>
      <p:grpSp>
        <p:nvGrpSpPr>
          <p:cNvPr id="34" name="Group 33">
            <a:extLst>
              <a:ext uri="{FF2B5EF4-FFF2-40B4-BE49-F238E27FC236}">
                <a16:creationId xmlns:a16="http://schemas.microsoft.com/office/drawing/2014/main" id="{0D7F907A-C494-416E-988B-98AF3C0BE341}"/>
              </a:ext>
            </a:extLst>
          </p:cNvPr>
          <p:cNvGrpSpPr/>
          <p:nvPr/>
        </p:nvGrpSpPr>
        <p:grpSpPr>
          <a:xfrm>
            <a:off x="3771285" y="3111588"/>
            <a:ext cx="510531" cy="1929755"/>
            <a:chOff x="3771286" y="3086101"/>
            <a:chExt cx="510530" cy="1929754"/>
          </a:xfrm>
        </p:grpSpPr>
        <p:pic>
          <p:nvPicPr>
            <p:cNvPr id="14" name="Picture 13" descr="A picture containing object, first-aid kit&#10;&#10;Description generated with high confidence">
              <a:extLst>
                <a:ext uri="{FF2B5EF4-FFF2-40B4-BE49-F238E27FC236}">
                  <a16:creationId xmlns:a16="http://schemas.microsoft.com/office/drawing/2014/main" id="{60162FB5-2999-4C6F-BCA4-394D95AC41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9324" y="3086101"/>
              <a:ext cx="476698" cy="476696"/>
            </a:xfrm>
            <a:prstGeom prst="rect">
              <a:avLst/>
            </a:prstGeom>
          </p:spPr>
        </p:pic>
        <p:pic>
          <p:nvPicPr>
            <p:cNvPr id="15" name="Picture 14">
              <a:extLst>
                <a:ext uri="{FF2B5EF4-FFF2-40B4-BE49-F238E27FC236}">
                  <a16:creationId xmlns:a16="http://schemas.microsoft.com/office/drawing/2014/main" id="{F8A4E98A-E187-4A54-9F21-1179EBF990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1286" y="4505325"/>
              <a:ext cx="510530" cy="510530"/>
            </a:xfrm>
            <a:prstGeom prst="rect">
              <a:avLst/>
            </a:prstGeom>
          </p:spPr>
        </p:pic>
      </p:grpSp>
      <p:sp>
        <p:nvSpPr>
          <p:cNvPr id="5" name="Rectangle 4">
            <a:extLst>
              <a:ext uri="{FF2B5EF4-FFF2-40B4-BE49-F238E27FC236}">
                <a16:creationId xmlns:a16="http://schemas.microsoft.com/office/drawing/2014/main" id="{8DB7E313-31D6-4754-9B5E-89A2056461F5}"/>
              </a:ext>
            </a:extLst>
          </p:cNvPr>
          <p:cNvSpPr/>
          <p:nvPr/>
        </p:nvSpPr>
        <p:spPr>
          <a:xfrm>
            <a:off x="5823342" y="2275215"/>
            <a:ext cx="2272015" cy="3233083"/>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182880" bIns="146304"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 Stack</a:t>
            </a:r>
          </a:p>
        </p:txBody>
      </p:sp>
      <p:sp>
        <p:nvSpPr>
          <p:cNvPr id="16" name="Rectangle 15">
            <a:extLst>
              <a:ext uri="{FF2B5EF4-FFF2-40B4-BE49-F238E27FC236}">
                <a16:creationId xmlns:a16="http://schemas.microsoft.com/office/drawing/2014/main" id="{5BEEC52F-F682-4028-8A6F-CF48DE19F249}"/>
              </a:ext>
            </a:extLst>
          </p:cNvPr>
          <p:cNvSpPr/>
          <p:nvPr/>
        </p:nvSpPr>
        <p:spPr>
          <a:xfrm>
            <a:off x="5979396" y="2776789"/>
            <a:ext cx="1959907" cy="2599355"/>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Light"/>
              <a:ea typeface="+mn-ea"/>
              <a:cs typeface="Segoe UI" pitchFamily="34" charset="0"/>
            </a:endParaRPr>
          </a:p>
        </p:txBody>
      </p:sp>
      <p:pic>
        <p:nvPicPr>
          <p:cNvPr id="24" name="Picture 23" descr="A close up of a logo&#10;&#10;Description generated with high confidence">
            <a:extLst>
              <a:ext uri="{FF2B5EF4-FFF2-40B4-BE49-F238E27FC236}">
                <a16:creationId xmlns:a16="http://schemas.microsoft.com/office/drawing/2014/main" id="{907B87F6-79BC-414F-80E7-B008E0C550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6767" y="3557754"/>
            <a:ext cx="668004" cy="668004"/>
          </a:xfrm>
          <a:prstGeom prst="rect">
            <a:avLst/>
          </a:prstGeom>
          <a:ln>
            <a:noFill/>
          </a:ln>
        </p:spPr>
      </p:pic>
      <p:cxnSp>
        <p:nvCxnSpPr>
          <p:cNvPr id="26" name="Straight Arrow Connector 25">
            <a:extLst>
              <a:ext uri="{FF2B5EF4-FFF2-40B4-BE49-F238E27FC236}">
                <a16:creationId xmlns:a16="http://schemas.microsoft.com/office/drawing/2014/main" id="{ECD99919-90EC-4F3E-8276-FB8A6511A797}"/>
              </a:ext>
            </a:extLst>
          </p:cNvPr>
          <p:cNvCxnSpPr>
            <a:cxnSpLocks/>
          </p:cNvCxnSpPr>
          <p:nvPr/>
        </p:nvCxnSpPr>
        <p:spPr>
          <a:xfrm>
            <a:off x="1308671" y="3891755"/>
            <a:ext cx="756479" cy="0"/>
          </a:xfrm>
          <a:prstGeom prst="straightConnector1">
            <a:avLst/>
          </a:prstGeom>
          <a:noFill/>
          <a:ln w="15875" cap="flat" cmpd="sng" algn="ctr">
            <a:solidFill>
              <a:schemeClr val="accent3"/>
            </a:solidFill>
            <a:prstDash val="sysDash"/>
            <a:headEnd type="none" w="lg" len="med"/>
            <a:tailEnd type="arrow"/>
          </a:ln>
          <a:effectLst/>
        </p:spPr>
      </p:cxnSp>
      <p:pic>
        <p:nvPicPr>
          <p:cNvPr id="36" name="Picture 35" descr="A picture containing object, first-aid kit&#10;&#10;Description generated with high confidence">
            <a:extLst>
              <a:ext uri="{FF2B5EF4-FFF2-40B4-BE49-F238E27FC236}">
                <a16:creationId xmlns:a16="http://schemas.microsoft.com/office/drawing/2014/main" id="{50902476-7C14-427E-B75E-F2A5A23884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589" y="3111588"/>
            <a:ext cx="476699" cy="476696"/>
          </a:xfrm>
          <a:prstGeom prst="rect">
            <a:avLst/>
          </a:prstGeom>
        </p:spPr>
      </p:pic>
      <p:pic>
        <p:nvPicPr>
          <p:cNvPr id="37" name="Picture 36">
            <a:extLst>
              <a:ext uri="{FF2B5EF4-FFF2-40B4-BE49-F238E27FC236}">
                <a16:creationId xmlns:a16="http://schemas.microsoft.com/office/drawing/2014/main" id="{7FA835DA-3755-4E3B-8269-06F78BBA83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3901" y="4530812"/>
            <a:ext cx="510531" cy="510531"/>
          </a:xfrm>
          <a:prstGeom prst="rect">
            <a:avLst/>
          </a:prstGeom>
        </p:spPr>
      </p:pic>
      <p:grpSp>
        <p:nvGrpSpPr>
          <p:cNvPr id="41" name="Group 40">
            <a:extLst>
              <a:ext uri="{FF2B5EF4-FFF2-40B4-BE49-F238E27FC236}">
                <a16:creationId xmlns:a16="http://schemas.microsoft.com/office/drawing/2014/main" id="{46FB1560-980D-479E-A4DC-20A3325BB238}"/>
              </a:ext>
            </a:extLst>
          </p:cNvPr>
          <p:cNvGrpSpPr/>
          <p:nvPr/>
        </p:nvGrpSpPr>
        <p:grpSpPr>
          <a:xfrm>
            <a:off x="6683641" y="3835947"/>
            <a:ext cx="591055" cy="447204"/>
            <a:chOff x="6683640" y="3866257"/>
            <a:chExt cx="591054" cy="447204"/>
          </a:xfrm>
        </p:grpSpPr>
        <p:pic>
          <p:nvPicPr>
            <p:cNvPr id="39" name="Picture 38" descr="A picture containing electronics, display&#10;&#10;Description generated with very high confidence">
              <a:extLst>
                <a:ext uri="{FF2B5EF4-FFF2-40B4-BE49-F238E27FC236}">
                  <a16:creationId xmlns:a16="http://schemas.microsoft.com/office/drawing/2014/main" id="{9C23C423-7AF7-4F02-8D0F-780EF0E946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3640" y="3866257"/>
              <a:ext cx="381084" cy="381084"/>
            </a:xfrm>
            <a:prstGeom prst="rect">
              <a:avLst/>
            </a:prstGeom>
          </p:spPr>
        </p:pic>
        <p:pic>
          <p:nvPicPr>
            <p:cNvPr id="40" name="Picture 39" descr="A close up of a sign&#10;&#10;Description generated with high confidence">
              <a:extLst>
                <a:ext uri="{FF2B5EF4-FFF2-40B4-BE49-F238E27FC236}">
                  <a16:creationId xmlns:a16="http://schemas.microsoft.com/office/drawing/2014/main" id="{A002815A-45C4-4615-AE69-C05765C508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4414" y="3983181"/>
              <a:ext cx="330280" cy="330280"/>
            </a:xfrm>
            <a:prstGeom prst="rect">
              <a:avLst/>
            </a:prstGeom>
          </p:spPr>
        </p:pic>
      </p:grpSp>
      <p:grpSp>
        <p:nvGrpSpPr>
          <p:cNvPr id="45" name="Group 44">
            <a:extLst>
              <a:ext uri="{FF2B5EF4-FFF2-40B4-BE49-F238E27FC236}">
                <a16:creationId xmlns:a16="http://schemas.microsoft.com/office/drawing/2014/main" id="{04568B23-010E-467C-87EF-02015266F85A}"/>
              </a:ext>
            </a:extLst>
          </p:cNvPr>
          <p:cNvGrpSpPr/>
          <p:nvPr/>
        </p:nvGrpSpPr>
        <p:grpSpPr>
          <a:xfrm>
            <a:off x="2934119" y="3801269"/>
            <a:ext cx="556360" cy="180971"/>
            <a:chOff x="2934119" y="3835946"/>
            <a:chExt cx="556360" cy="180970"/>
          </a:xfrm>
        </p:grpSpPr>
        <p:cxnSp>
          <p:nvCxnSpPr>
            <p:cNvPr id="43" name="Straight Arrow Connector 42">
              <a:extLst>
                <a:ext uri="{FF2B5EF4-FFF2-40B4-BE49-F238E27FC236}">
                  <a16:creationId xmlns:a16="http://schemas.microsoft.com/office/drawing/2014/main" id="{CC35E15F-1C4C-486A-B5C8-0B3B4D85A632}"/>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4" name="Straight Arrow Connector 43">
              <a:extLst>
                <a:ext uri="{FF2B5EF4-FFF2-40B4-BE49-F238E27FC236}">
                  <a16:creationId xmlns:a16="http://schemas.microsoft.com/office/drawing/2014/main" id="{8A00C471-67A8-47C0-AD73-F72825B49624}"/>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grpSp>
        <p:nvGrpSpPr>
          <p:cNvPr id="46" name="Group 45">
            <a:extLst>
              <a:ext uri="{FF2B5EF4-FFF2-40B4-BE49-F238E27FC236}">
                <a16:creationId xmlns:a16="http://schemas.microsoft.com/office/drawing/2014/main" id="{E11173FF-7083-4F90-B3F6-98CCF0405028}"/>
              </a:ext>
            </a:extLst>
          </p:cNvPr>
          <p:cNvGrpSpPr/>
          <p:nvPr/>
        </p:nvGrpSpPr>
        <p:grpSpPr>
          <a:xfrm flipH="1">
            <a:off x="4555652" y="3801269"/>
            <a:ext cx="1643715" cy="180971"/>
            <a:chOff x="2934119" y="3835946"/>
            <a:chExt cx="556360" cy="180970"/>
          </a:xfrm>
        </p:grpSpPr>
        <p:cxnSp>
          <p:nvCxnSpPr>
            <p:cNvPr id="47" name="Straight Arrow Connector 46">
              <a:extLst>
                <a:ext uri="{FF2B5EF4-FFF2-40B4-BE49-F238E27FC236}">
                  <a16:creationId xmlns:a16="http://schemas.microsoft.com/office/drawing/2014/main" id="{EA650E3D-8F5C-4D47-ABE8-D8350856091C}"/>
                </a:ext>
              </a:extLst>
            </p:cNvPr>
            <p:cNvCxnSpPr/>
            <p:nvPr/>
          </p:nvCxnSpPr>
          <p:spPr>
            <a:xfrm flipH="1">
              <a:off x="2934119" y="3835946"/>
              <a:ext cx="502417" cy="0"/>
            </a:xfrm>
            <a:prstGeom prst="straightConnector1">
              <a:avLst/>
            </a:prstGeom>
            <a:noFill/>
            <a:ln w="15875" cap="flat" cmpd="sng" algn="ctr">
              <a:solidFill>
                <a:schemeClr val="accent3"/>
              </a:solidFill>
              <a:prstDash val="sysDash"/>
              <a:headEnd type="none" w="lg" len="med"/>
              <a:tailEnd type="arrow"/>
            </a:ln>
            <a:effectLst/>
          </p:spPr>
        </p:cxnSp>
        <p:cxnSp>
          <p:nvCxnSpPr>
            <p:cNvPr id="48" name="Straight Arrow Connector 47">
              <a:extLst>
                <a:ext uri="{FF2B5EF4-FFF2-40B4-BE49-F238E27FC236}">
                  <a16:creationId xmlns:a16="http://schemas.microsoft.com/office/drawing/2014/main" id="{FDDAE998-FBDE-48D7-9CE2-3BC170B3754F}"/>
                </a:ext>
              </a:extLst>
            </p:cNvPr>
            <p:cNvCxnSpPr>
              <a:cxnSpLocks/>
            </p:cNvCxnSpPr>
            <p:nvPr/>
          </p:nvCxnSpPr>
          <p:spPr>
            <a:xfrm>
              <a:off x="2988062" y="4016916"/>
              <a:ext cx="502417" cy="0"/>
            </a:xfrm>
            <a:prstGeom prst="straightConnector1">
              <a:avLst/>
            </a:prstGeom>
            <a:noFill/>
            <a:ln w="15875" cap="flat" cmpd="sng" algn="ctr">
              <a:solidFill>
                <a:schemeClr val="accent3"/>
              </a:solidFill>
              <a:prstDash val="sysDash"/>
              <a:headEnd type="none" w="lg" len="med"/>
              <a:tailEnd type="arrow"/>
            </a:ln>
            <a:effectLst/>
          </p:spPr>
        </p:cxnSp>
      </p:grpSp>
      <p:sp>
        <p:nvSpPr>
          <p:cNvPr id="49" name="Oval 48">
            <a:extLst>
              <a:ext uri="{FF2B5EF4-FFF2-40B4-BE49-F238E27FC236}">
                <a16:creationId xmlns:a16="http://schemas.microsoft.com/office/drawing/2014/main" id="{BBBB310A-78DD-4ED5-9B7B-CE6A8F0FD6B5}"/>
              </a:ext>
            </a:extLst>
          </p:cNvPr>
          <p:cNvSpPr/>
          <p:nvPr/>
        </p:nvSpPr>
        <p:spPr>
          <a:xfrm>
            <a:off x="1476505" y="371640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1</a:t>
            </a:r>
          </a:p>
        </p:txBody>
      </p:sp>
      <p:sp>
        <p:nvSpPr>
          <p:cNvPr id="50" name="Oval 49">
            <a:extLst>
              <a:ext uri="{FF2B5EF4-FFF2-40B4-BE49-F238E27FC236}">
                <a16:creationId xmlns:a16="http://schemas.microsoft.com/office/drawing/2014/main" id="{9BEC6D77-288E-440B-8BF4-933E76BA2A3B}"/>
              </a:ext>
            </a:extLst>
          </p:cNvPr>
          <p:cNvSpPr/>
          <p:nvPr/>
        </p:nvSpPr>
        <p:spPr>
          <a:xfrm>
            <a:off x="5194629" y="371640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2</a:t>
            </a:r>
          </a:p>
        </p:txBody>
      </p:sp>
      <p:sp>
        <p:nvSpPr>
          <p:cNvPr id="51" name="Oval 50">
            <a:extLst>
              <a:ext uri="{FF2B5EF4-FFF2-40B4-BE49-F238E27FC236}">
                <a16:creationId xmlns:a16="http://schemas.microsoft.com/office/drawing/2014/main" id="{D111CBE1-69A1-40D4-B919-CD501FC13835}"/>
              </a:ext>
            </a:extLst>
          </p:cNvPr>
          <p:cNvSpPr/>
          <p:nvPr/>
        </p:nvSpPr>
        <p:spPr>
          <a:xfrm>
            <a:off x="7846863" y="371640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3</a:t>
            </a:r>
          </a:p>
        </p:txBody>
      </p:sp>
      <p:pic>
        <p:nvPicPr>
          <p:cNvPr id="31" name="Picture 30">
            <a:extLst>
              <a:ext uri="{FF2B5EF4-FFF2-40B4-BE49-F238E27FC236}">
                <a16:creationId xmlns:a16="http://schemas.microsoft.com/office/drawing/2014/main" id="{06CD3C19-FAF3-4069-8073-FFE7C3E2EF9E}"/>
              </a:ext>
            </a:extLst>
          </p:cNvPr>
          <p:cNvPicPr>
            <a:picLocks noChangeAspect="1"/>
          </p:cNvPicPr>
          <p:nvPr/>
        </p:nvPicPr>
        <p:blipFill>
          <a:blip r:embed="rId8"/>
          <a:stretch>
            <a:fillRect/>
          </a:stretch>
        </p:blipFill>
        <p:spPr>
          <a:xfrm>
            <a:off x="11064240" y="67885"/>
            <a:ext cx="1113959" cy="850660"/>
          </a:xfrm>
          <a:prstGeom prst="rect">
            <a:avLst/>
          </a:prstGeom>
        </p:spPr>
      </p:pic>
      <p:sp>
        <p:nvSpPr>
          <p:cNvPr id="32" name="Title 1">
            <a:extLst>
              <a:ext uri="{FF2B5EF4-FFF2-40B4-BE49-F238E27FC236}">
                <a16:creationId xmlns:a16="http://schemas.microsoft.com/office/drawing/2014/main" id="{2A10B5D8-B0AE-413D-B29A-F473B8671577}"/>
              </a:ext>
            </a:extLst>
          </p:cNvPr>
          <p:cNvSpPr txBox="1">
            <a:spLocks/>
          </p:cNvSpPr>
          <p:nvPr/>
        </p:nvSpPr>
        <p:spPr>
          <a:xfrm>
            <a:off x="381000" y="304800"/>
            <a:ext cx="7090611" cy="517064"/>
          </a:xfrm>
          <a:prstGeom prst="rect">
            <a:avLst/>
          </a:prstGeom>
        </p:spPr>
        <p:txBody>
          <a:bodyPr/>
          <a:lstStyle>
            <a:defPPr>
              <a:defRPr lang="en-US"/>
            </a:defPPr>
            <a:lvl1pPr>
              <a:lnSpc>
                <a:spcPct val="90000"/>
              </a:lnSpc>
              <a:spcBef>
                <a:spcPct val="0"/>
              </a:spcBef>
              <a:buNone/>
              <a:defRPr sz="3730" b="0">
                <a:solidFill>
                  <a:prstClr val="black"/>
                </a:solidFill>
                <a:latin typeface="Arial (Headings)"/>
                <a:ea typeface="+mj-ea"/>
                <a:cs typeface="Arial" panose="020B0604020202020204" pitchFamily="34" charset="0"/>
              </a:defRPr>
            </a:lvl1pPr>
          </a:lstStyle>
          <a:p>
            <a:r>
              <a:rPr lang="en-US" dirty="0"/>
              <a:t>Data Sovereignty &amp; Data Gravity</a:t>
            </a:r>
          </a:p>
        </p:txBody>
      </p:sp>
    </p:spTree>
    <p:extLst>
      <p:ext uri="{BB962C8B-B14F-4D97-AF65-F5344CB8AC3E}">
        <p14:creationId xmlns:p14="http://schemas.microsoft.com/office/powerpoint/2010/main" val="36926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5" grpId="0" animBg="1"/>
      <p:bldP spid="16" grpId="0" animBg="1"/>
      <p:bldP spid="49"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9FAD18-F6C9-41F2-893E-216FD4F8AB83}"/>
              </a:ext>
            </a:extLst>
          </p:cNvPr>
          <p:cNvSpPr/>
          <p:nvPr/>
        </p:nvSpPr>
        <p:spPr bwMode="auto">
          <a:xfrm>
            <a:off x="293688" y="1219201"/>
            <a:ext cx="8179381" cy="5345113"/>
          </a:xfrm>
          <a:prstGeom prst="rect">
            <a:avLst/>
          </a:prstGeom>
          <a:solidFill>
            <a:schemeClr val="bg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E17C2822-94A8-43B8-B3B8-B54A899B999B}"/>
              </a:ext>
            </a:extLst>
          </p:cNvPr>
          <p:cNvSpPr/>
          <p:nvPr/>
        </p:nvSpPr>
        <p:spPr bwMode="auto">
          <a:xfrm>
            <a:off x="8679670" y="1"/>
            <a:ext cx="3210311" cy="6858000"/>
          </a:xfrm>
          <a:prstGeom prst="rect">
            <a:avLst/>
          </a:prstGeom>
          <a:solidFill>
            <a:srgbClr val="0070C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0" rIns="182880" bIns="146304" numCol="1" rtlCol="0" anchor="t" anchorCtr="0" compatLnSpc="1">
            <a:prstTxWarp prst="textNoShape">
              <a:avLst/>
            </a:prstTxWarp>
          </a:bodyPr>
          <a:lstStyle/>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 model is trained in the cloud using Azure ML tools and containerized</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The model is deployed </a:t>
            </a:r>
            <a:b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a Kubernetes cluster </a:t>
            </a:r>
            <a:b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on Azure Stack</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Input is scored </a:t>
            </a:r>
            <a:b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against the model </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Insights from scoring </a:t>
            </a:r>
            <a:b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are placed into a queue</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Compliant data and insights are sent to Azure</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Global  insights are available in the global app</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r>
              <a:rPr kumimoji="0" lang="en-US" sz="17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from edge scoring is used to improve the model</a:t>
            </a: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891" marR="0" lvl="0" indent="-342891" algn="l" defTabSz="932449" rtl="0" eaLnBrk="1" fontAlgn="base" latinLnBrk="0" hangingPunct="1">
              <a:lnSpc>
                <a:spcPct val="90000"/>
              </a:lnSpc>
              <a:spcBef>
                <a:spcPts val="1200"/>
              </a:spcBef>
              <a:spcAft>
                <a:spcPct val="0"/>
              </a:spcAft>
              <a:buClr>
                <a:srgbClr val="FFFFFF"/>
              </a:buClr>
              <a:buSzTx/>
              <a:buFont typeface="+mj-lt"/>
              <a:buAutoNum type="arabicPeriod"/>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F69D55E8-07C1-4357-B7E0-D893CEA15000}"/>
              </a:ext>
            </a:extLst>
          </p:cNvPr>
          <p:cNvSpPr/>
          <p:nvPr/>
        </p:nvSpPr>
        <p:spPr>
          <a:xfrm>
            <a:off x="4809033" y="2439619"/>
            <a:ext cx="2279332"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182880" bIns="146304"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 Stack</a:t>
            </a:r>
          </a:p>
        </p:txBody>
      </p:sp>
      <p:sp>
        <p:nvSpPr>
          <p:cNvPr id="32" name="Rectangle 31">
            <a:extLst>
              <a:ext uri="{FF2B5EF4-FFF2-40B4-BE49-F238E27FC236}">
                <a16:creationId xmlns:a16="http://schemas.microsoft.com/office/drawing/2014/main" id="{5A7177DF-F0A5-4F33-AC9D-445C4FBE5080}"/>
              </a:ext>
            </a:extLst>
          </p:cNvPr>
          <p:cNvSpPr/>
          <p:nvPr/>
        </p:nvSpPr>
        <p:spPr>
          <a:xfrm>
            <a:off x="1699929" y="2439619"/>
            <a:ext cx="2745163" cy="2904272"/>
          </a:xfrm>
          <a:prstGeom prst="rect">
            <a:avLst/>
          </a:prstGeom>
          <a:solidFill>
            <a:schemeClr val="bg2"/>
          </a:solidFill>
          <a:ln>
            <a:noFill/>
          </a:ln>
          <a:effectLst>
            <a:outerShdw blurRad="88900" dist="38100" dir="2700000" algn="tl" rotWithShape="0">
              <a:prstClr val="black">
                <a:alpha val="30000"/>
              </a:prstClr>
            </a:outerShdw>
          </a:effectLst>
        </p:spPr>
        <p:style>
          <a:lnRef idx="2">
            <a:schemeClr val="accent3">
              <a:shade val="50000"/>
            </a:schemeClr>
          </a:lnRef>
          <a:fillRef idx="1">
            <a:schemeClr val="accent3"/>
          </a:fillRef>
          <a:effectRef idx="0">
            <a:schemeClr val="accent3"/>
          </a:effectRef>
          <a:fontRef idx="minor">
            <a:schemeClr val="lt1"/>
          </a:fontRef>
        </p:style>
        <p:txBody>
          <a:bodyPr lIns="91440" tIns="91440" rIns="182880" bIns="146304" rtlCol="0" anchor="t" anchorCtr="0"/>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40075">
                      <a:srgbClr val="000000"/>
                    </a:gs>
                    <a:gs pos="30000">
                      <a:srgbClr val="000000"/>
                    </a:gs>
                  </a:gsLst>
                  <a:lin ang="5400000" scaled="0"/>
                </a:gradFill>
                <a:effectLst/>
                <a:uLnTx/>
                <a:uFillTx/>
                <a:latin typeface="Arial" panose="020B0604020202020204" pitchFamily="34" charset="0"/>
                <a:cs typeface="Arial" panose="020B0604020202020204" pitchFamily="34" charset="0"/>
              </a:rPr>
              <a:t>Azure</a:t>
            </a:r>
          </a:p>
        </p:txBody>
      </p:sp>
      <p:pic>
        <p:nvPicPr>
          <p:cNvPr id="38" name="Picture 37" descr="A close up of a sign&#10;&#10;Description generated with high confidence">
            <a:extLst>
              <a:ext uri="{FF2B5EF4-FFF2-40B4-BE49-F238E27FC236}">
                <a16:creationId xmlns:a16="http://schemas.microsoft.com/office/drawing/2014/main" id="{80F31999-8D1E-4BEF-9953-59BB961E6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4494" y="3935660"/>
            <a:ext cx="473788" cy="473788"/>
          </a:xfrm>
          <a:prstGeom prst="rect">
            <a:avLst/>
          </a:prstGeom>
        </p:spPr>
      </p:pic>
      <p:pic>
        <p:nvPicPr>
          <p:cNvPr id="57" name="Picture 56" descr="A picture containing clipart&#10;&#10;Description generated with high confidence">
            <a:extLst>
              <a:ext uri="{FF2B5EF4-FFF2-40B4-BE49-F238E27FC236}">
                <a16:creationId xmlns:a16="http://schemas.microsoft.com/office/drawing/2014/main" id="{530BBBCC-9832-44D9-9876-11D426ACE0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4083" y="3942483"/>
            <a:ext cx="460142" cy="460142"/>
          </a:xfrm>
          <a:prstGeom prst="rect">
            <a:avLst/>
          </a:prstGeom>
        </p:spPr>
      </p:pic>
      <p:pic>
        <p:nvPicPr>
          <p:cNvPr id="58" name="Picture 57" descr="A close up of a sign&#10;&#10;Description generated with high confidence">
            <a:extLst>
              <a:ext uri="{FF2B5EF4-FFF2-40B4-BE49-F238E27FC236}">
                <a16:creationId xmlns:a16="http://schemas.microsoft.com/office/drawing/2014/main" id="{F428D8E6-52C0-4576-BFD9-502A619A1E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4083" y="4560073"/>
            <a:ext cx="460143" cy="460143"/>
          </a:xfrm>
          <a:prstGeom prst="rect">
            <a:avLst/>
          </a:prstGeom>
        </p:spPr>
      </p:pic>
      <p:pic>
        <p:nvPicPr>
          <p:cNvPr id="59" name="Picture 58">
            <a:extLst>
              <a:ext uri="{FF2B5EF4-FFF2-40B4-BE49-F238E27FC236}">
                <a16:creationId xmlns:a16="http://schemas.microsoft.com/office/drawing/2014/main" id="{5E3BFEAE-D764-4EF6-810C-A680CAF8F3FC}"/>
              </a:ext>
            </a:extLst>
          </p:cNvPr>
          <p:cNvPicPr>
            <a:picLocks noChangeAspect="1"/>
          </p:cNvPicPr>
          <p:nvPr/>
        </p:nvPicPr>
        <p:blipFill>
          <a:blip r:embed="rId6"/>
          <a:stretch>
            <a:fillRect/>
          </a:stretch>
        </p:blipFill>
        <p:spPr>
          <a:xfrm>
            <a:off x="2230940" y="3252842"/>
            <a:ext cx="386429" cy="398446"/>
          </a:xfrm>
          <a:prstGeom prst="rect">
            <a:avLst/>
          </a:prstGeom>
        </p:spPr>
      </p:pic>
      <p:sp>
        <p:nvSpPr>
          <p:cNvPr id="61" name="AutoShape 2" descr="Image result for kubernetes">
            <a:extLst>
              <a:ext uri="{FF2B5EF4-FFF2-40B4-BE49-F238E27FC236}">
                <a16:creationId xmlns:a16="http://schemas.microsoft.com/office/drawing/2014/main" id="{862EB15E-6BC6-402E-A34C-9D201F5F5E9A}"/>
              </a:ext>
            </a:extLst>
          </p:cNvPr>
          <p:cNvSpPr>
            <a:spLocks noChangeAspect="1" noChangeArrowheads="1"/>
          </p:cNvSpPr>
          <p:nvPr/>
        </p:nvSpPr>
        <p:spPr bwMode="auto">
          <a:xfrm>
            <a:off x="5527415" y="3156630"/>
            <a:ext cx="177165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2" name="Picture 4" descr="Image result for kubernetes">
            <a:extLst>
              <a:ext uri="{FF2B5EF4-FFF2-40B4-BE49-F238E27FC236}">
                <a16:creationId xmlns:a16="http://schemas.microsoft.com/office/drawing/2014/main" id="{5272ACE3-2A28-4B49-A3D0-48527378E2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21767" y="3188894"/>
            <a:ext cx="539243" cy="52634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generated with high confidence">
            <a:extLst>
              <a:ext uri="{FF2B5EF4-FFF2-40B4-BE49-F238E27FC236}">
                <a16:creationId xmlns:a16="http://schemas.microsoft.com/office/drawing/2014/main" id="{DA0BE6AD-9E82-4AD4-9322-DDDACD18C1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99061" y="4577932"/>
            <a:ext cx="424424" cy="424424"/>
          </a:xfrm>
          <a:prstGeom prst="rect">
            <a:avLst/>
          </a:prstGeom>
        </p:spPr>
      </p:pic>
      <p:grpSp>
        <p:nvGrpSpPr>
          <p:cNvPr id="10" name="Group 9">
            <a:extLst>
              <a:ext uri="{FF2B5EF4-FFF2-40B4-BE49-F238E27FC236}">
                <a16:creationId xmlns:a16="http://schemas.microsoft.com/office/drawing/2014/main" id="{89C63B48-34B6-42F9-803D-42C520F0B3E9}"/>
              </a:ext>
            </a:extLst>
          </p:cNvPr>
          <p:cNvGrpSpPr/>
          <p:nvPr/>
        </p:nvGrpSpPr>
        <p:grpSpPr>
          <a:xfrm>
            <a:off x="600977" y="3084559"/>
            <a:ext cx="735012" cy="735012"/>
            <a:chOff x="600978" y="3524249"/>
            <a:chExt cx="735012" cy="735012"/>
          </a:xfrm>
        </p:grpSpPr>
        <p:sp>
          <p:nvSpPr>
            <p:cNvPr id="91" name="Oval 90">
              <a:extLst>
                <a:ext uri="{FF2B5EF4-FFF2-40B4-BE49-F238E27FC236}">
                  <a16:creationId xmlns:a16="http://schemas.microsoft.com/office/drawing/2014/main" id="{D72F63B5-BE07-47F9-9049-B0B33EB99280}"/>
                </a:ext>
              </a:extLst>
            </p:cNvPr>
            <p:cNvSpPr/>
            <p:nvPr/>
          </p:nvSpPr>
          <p:spPr bwMode="auto">
            <a:xfrm>
              <a:off x="600978" y="3524249"/>
              <a:ext cx="735012" cy="735012"/>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3" name="binary" title="Icon of binary code, ones and zeros">
              <a:extLst>
                <a:ext uri="{FF2B5EF4-FFF2-40B4-BE49-F238E27FC236}">
                  <a16:creationId xmlns:a16="http://schemas.microsoft.com/office/drawing/2014/main" id="{3B40DE03-E605-44FD-A93F-3B11A1D2E67E}"/>
                </a:ext>
              </a:extLst>
            </p:cNvPr>
            <p:cNvSpPr>
              <a:spLocks noChangeAspect="1" noEditPoints="1"/>
            </p:cNvSpPr>
            <p:nvPr/>
          </p:nvSpPr>
          <p:spPr bwMode="auto">
            <a:xfrm>
              <a:off x="788971" y="3736747"/>
              <a:ext cx="359026" cy="31001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cxnSp>
        <p:nvCxnSpPr>
          <p:cNvPr id="13" name="Straight Arrow Connector 12">
            <a:extLst>
              <a:ext uri="{FF2B5EF4-FFF2-40B4-BE49-F238E27FC236}">
                <a16:creationId xmlns:a16="http://schemas.microsoft.com/office/drawing/2014/main" id="{15D5BFA8-9862-42BA-AADA-F8D9D7C11657}"/>
              </a:ext>
            </a:extLst>
          </p:cNvPr>
          <p:cNvCxnSpPr>
            <a:cxnSpLocks/>
            <a:stCxn id="83" idx="2"/>
          </p:cNvCxnSpPr>
          <p:nvPr/>
        </p:nvCxnSpPr>
        <p:spPr>
          <a:xfrm flipH="1">
            <a:off x="6710364" y="3452065"/>
            <a:ext cx="741940" cy="0"/>
          </a:xfrm>
          <a:prstGeom prst="straightConnector1">
            <a:avLst/>
          </a:prstGeom>
          <a:noFill/>
          <a:ln w="15875" cap="flat" cmpd="sng" algn="ctr">
            <a:solidFill>
              <a:schemeClr val="accent3"/>
            </a:solidFill>
            <a:prstDash val="sysDash"/>
            <a:headEnd type="none" w="lg" len="med"/>
            <a:tailEnd type="arrow"/>
          </a:ln>
          <a:effectLst/>
        </p:spPr>
      </p:cxnSp>
      <p:cxnSp>
        <p:nvCxnSpPr>
          <p:cNvPr id="20" name="Straight Arrow Connector 19">
            <a:extLst>
              <a:ext uri="{FF2B5EF4-FFF2-40B4-BE49-F238E27FC236}">
                <a16:creationId xmlns:a16="http://schemas.microsoft.com/office/drawing/2014/main" id="{B9B7600E-47BF-4CB6-9789-7D04AEBA8C2C}"/>
              </a:ext>
            </a:extLst>
          </p:cNvPr>
          <p:cNvCxnSpPr>
            <a:stCxn id="33" idx="2"/>
          </p:cNvCxnSpPr>
          <p:nvPr/>
        </p:nvCxnSpPr>
        <p:spPr>
          <a:xfrm>
            <a:off x="6397522" y="3678227"/>
            <a:ext cx="3278" cy="230905"/>
          </a:xfrm>
          <a:prstGeom prst="straightConnector1">
            <a:avLst/>
          </a:prstGeom>
          <a:noFill/>
          <a:ln w="15875" cap="flat" cmpd="sng" algn="ctr">
            <a:solidFill>
              <a:schemeClr val="accent3"/>
            </a:solidFill>
            <a:prstDash val="sysDash"/>
            <a:headEnd type="none" w="lg" len="med"/>
            <a:tailEnd type="arrow"/>
          </a:ln>
          <a:effectLst/>
        </p:spPr>
      </p:cxnSp>
      <p:cxnSp>
        <p:nvCxnSpPr>
          <p:cNvPr id="22" name="Straight Arrow Connector 21">
            <a:extLst>
              <a:ext uri="{FF2B5EF4-FFF2-40B4-BE49-F238E27FC236}">
                <a16:creationId xmlns:a16="http://schemas.microsoft.com/office/drawing/2014/main" id="{9E89BD22-F3B9-41EB-9EC5-E37960AA2346}"/>
              </a:ext>
            </a:extLst>
          </p:cNvPr>
          <p:cNvCxnSpPr/>
          <p:nvPr/>
        </p:nvCxnSpPr>
        <p:spPr>
          <a:xfrm flipH="1">
            <a:off x="5705075" y="3452065"/>
            <a:ext cx="464118" cy="0"/>
          </a:xfrm>
          <a:prstGeom prst="straightConnector1">
            <a:avLst/>
          </a:prstGeom>
          <a:noFill/>
          <a:ln w="15875" cap="flat" cmpd="sng" algn="ctr">
            <a:solidFill>
              <a:schemeClr val="accent3"/>
            </a:solidFill>
            <a:prstDash val="sysDash"/>
            <a:headEnd type="none" w="lg" len="med"/>
            <a:tailEnd type="arrow"/>
          </a:ln>
          <a:effectLst/>
        </p:spPr>
      </p:cxnSp>
      <p:cxnSp>
        <p:nvCxnSpPr>
          <p:cNvPr id="25" name="Straight Arrow Connector 24">
            <a:extLst>
              <a:ext uri="{FF2B5EF4-FFF2-40B4-BE49-F238E27FC236}">
                <a16:creationId xmlns:a16="http://schemas.microsoft.com/office/drawing/2014/main" id="{EA3EA4F5-4D0C-48EC-8FFB-2898F6F084B0}"/>
              </a:ext>
            </a:extLst>
          </p:cNvPr>
          <p:cNvCxnSpPr/>
          <p:nvPr/>
        </p:nvCxnSpPr>
        <p:spPr>
          <a:xfrm flipH="1">
            <a:off x="5705075" y="4172555"/>
            <a:ext cx="473090" cy="1086"/>
          </a:xfrm>
          <a:prstGeom prst="straightConnector1">
            <a:avLst/>
          </a:prstGeom>
          <a:noFill/>
          <a:ln w="15875" cap="flat" cmpd="sng" algn="ctr">
            <a:solidFill>
              <a:schemeClr val="accent3"/>
            </a:solidFill>
            <a:prstDash val="sysDash"/>
            <a:headEnd type="none" w="lg" len="med"/>
            <a:tailEnd type="arrow"/>
          </a:ln>
          <a:effectLst/>
        </p:spPr>
      </p:cxnSp>
      <p:pic>
        <p:nvPicPr>
          <p:cNvPr id="33" name="Picture 32" descr="A close up of a logo&#10;&#10;Description generated with high confidence">
            <a:extLst>
              <a:ext uri="{FF2B5EF4-FFF2-40B4-BE49-F238E27FC236}">
                <a16:creationId xmlns:a16="http://schemas.microsoft.com/office/drawing/2014/main" id="{FAF4DC5F-0C2C-437C-B342-E6A09789BA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1360" y="3225903"/>
            <a:ext cx="452324" cy="452324"/>
          </a:xfrm>
          <a:prstGeom prst="rect">
            <a:avLst/>
          </a:prstGeom>
        </p:spPr>
      </p:pic>
      <p:pic>
        <p:nvPicPr>
          <p:cNvPr id="42" name="Picture 41" descr="A picture containing businesscard, text&#10;&#10;Description generated with high confidence">
            <a:extLst>
              <a:ext uri="{FF2B5EF4-FFF2-40B4-BE49-F238E27FC236}">
                <a16:creationId xmlns:a16="http://schemas.microsoft.com/office/drawing/2014/main" id="{90D3E573-1FAF-492A-AA0F-C8C1A1A7F43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34100" y="3909132"/>
            <a:ext cx="526845" cy="526845"/>
          </a:xfrm>
          <a:prstGeom prst="rect">
            <a:avLst/>
          </a:prstGeom>
        </p:spPr>
      </p:pic>
      <p:grpSp>
        <p:nvGrpSpPr>
          <p:cNvPr id="82" name="Group 81">
            <a:extLst>
              <a:ext uri="{FF2B5EF4-FFF2-40B4-BE49-F238E27FC236}">
                <a16:creationId xmlns:a16="http://schemas.microsoft.com/office/drawing/2014/main" id="{1D54ED57-B460-455C-A306-2189B7CAA5E7}"/>
              </a:ext>
            </a:extLst>
          </p:cNvPr>
          <p:cNvGrpSpPr/>
          <p:nvPr/>
        </p:nvGrpSpPr>
        <p:grpSpPr>
          <a:xfrm>
            <a:off x="7452304" y="3084559"/>
            <a:ext cx="735012" cy="735012"/>
            <a:chOff x="1373037" y="2628501"/>
            <a:chExt cx="766574" cy="766574"/>
          </a:xfrm>
        </p:grpSpPr>
        <p:sp>
          <p:nvSpPr>
            <p:cNvPr id="83" name="Oval 82">
              <a:extLst>
                <a:ext uri="{FF2B5EF4-FFF2-40B4-BE49-F238E27FC236}">
                  <a16:creationId xmlns:a16="http://schemas.microsoft.com/office/drawing/2014/main" id="{BA166EA5-C449-453D-9DDA-B6F1BFCD095E}"/>
                </a:ext>
              </a:extLst>
            </p:cNvPr>
            <p:cNvSpPr/>
            <p:nvPr/>
          </p:nvSpPr>
          <p:spPr bwMode="auto">
            <a:xfrm>
              <a:off x="1373037" y="2628501"/>
              <a:ext cx="766574" cy="766574"/>
            </a:xfrm>
            <a:prstGeom prst="ellipse">
              <a:avLst/>
            </a:prstGeom>
            <a:solidFill>
              <a:schemeClr val="accent1"/>
            </a:solidFill>
            <a:ln>
              <a:no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4" name="people_12" title="Icon of three people">
              <a:extLst>
                <a:ext uri="{FF2B5EF4-FFF2-40B4-BE49-F238E27FC236}">
                  <a16:creationId xmlns:a16="http://schemas.microsoft.com/office/drawing/2014/main" id="{F4DB19F2-A285-4F7D-BBA1-BE87A037168E}"/>
                </a:ext>
              </a:extLst>
            </p:cNvPr>
            <p:cNvSpPr>
              <a:spLocks noChangeAspect="1" noEditPoints="1"/>
            </p:cNvSpPr>
            <p:nvPr/>
          </p:nvSpPr>
          <p:spPr bwMode="auto">
            <a:xfrm>
              <a:off x="1541972" y="2828908"/>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497D"/>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861CE740-C48B-490D-8D04-E8BA192064C6}"/>
              </a:ext>
            </a:extLst>
          </p:cNvPr>
          <p:cNvCxnSpPr>
            <a:stCxn id="91" idx="6"/>
          </p:cNvCxnSpPr>
          <p:nvPr/>
        </p:nvCxnSpPr>
        <p:spPr>
          <a:xfrm>
            <a:off x="1335989" y="3452065"/>
            <a:ext cx="447090" cy="0"/>
          </a:xfrm>
          <a:prstGeom prst="straightConnector1">
            <a:avLst/>
          </a:prstGeom>
          <a:noFill/>
          <a:ln w="15875" cap="flat" cmpd="sng" algn="ctr">
            <a:solidFill>
              <a:schemeClr val="accent3"/>
            </a:solidFill>
            <a:prstDash val="sysDash"/>
            <a:headEnd type="none" w="lg" len="med"/>
            <a:tailEnd type="arrow"/>
          </a:ln>
          <a:effectLst/>
        </p:spPr>
      </p:cxnSp>
      <p:cxnSp>
        <p:nvCxnSpPr>
          <p:cNvPr id="94" name="Straight Arrow Connector 93">
            <a:extLst>
              <a:ext uri="{FF2B5EF4-FFF2-40B4-BE49-F238E27FC236}">
                <a16:creationId xmlns:a16="http://schemas.microsoft.com/office/drawing/2014/main" id="{1A763B37-FD09-4FB2-BCD0-73D406DA53F7}"/>
              </a:ext>
            </a:extLst>
          </p:cNvPr>
          <p:cNvCxnSpPr>
            <a:cxnSpLocks/>
          </p:cNvCxnSpPr>
          <p:nvPr/>
        </p:nvCxnSpPr>
        <p:spPr>
          <a:xfrm>
            <a:off x="3001968" y="3452065"/>
            <a:ext cx="322256" cy="0"/>
          </a:xfrm>
          <a:prstGeom prst="straightConnector1">
            <a:avLst/>
          </a:prstGeom>
          <a:noFill/>
          <a:ln w="15875" cap="flat" cmpd="sng" algn="ctr">
            <a:solidFill>
              <a:schemeClr val="accent3"/>
            </a:solidFill>
            <a:prstDash val="sysDash"/>
            <a:headEnd type="none" w="lg" len="med"/>
            <a:tailEnd type="arrow"/>
          </a:ln>
          <a:effectLst/>
        </p:spPr>
      </p:cxnSp>
      <p:sp>
        <p:nvSpPr>
          <p:cNvPr id="65" name="Rectangle 64">
            <a:extLst>
              <a:ext uri="{FF2B5EF4-FFF2-40B4-BE49-F238E27FC236}">
                <a16:creationId xmlns:a16="http://schemas.microsoft.com/office/drawing/2014/main" id="{C4EE388C-548A-44DD-BD39-D1714466CCA4}"/>
              </a:ext>
            </a:extLst>
          </p:cNvPr>
          <p:cNvSpPr/>
          <p:nvPr/>
        </p:nvSpPr>
        <p:spPr>
          <a:xfrm>
            <a:off x="1846340" y="3026415"/>
            <a:ext cx="1155628" cy="2155287"/>
          </a:xfrm>
          <a:prstGeom prst="rect">
            <a:avLst/>
          </a:prstGeom>
          <a:noFill/>
          <a:ln w="19050">
            <a:solidFill>
              <a:schemeClr val="accent2"/>
            </a:solidFill>
            <a:prstDash val="sys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Light"/>
              <a:ea typeface="+mn-ea"/>
              <a:cs typeface="Segoe UI" pitchFamily="34" charset="0"/>
            </a:endParaRPr>
          </a:p>
        </p:txBody>
      </p:sp>
      <p:cxnSp>
        <p:nvCxnSpPr>
          <p:cNvPr id="96" name="Straight Arrow Connector 95">
            <a:extLst>
              <a:ext uri="{FF2B5EF4-FFF2-40B4-BE49-F238E27FC236}">
                <a16:creationId xmlns:a16="http://schemas.microsoft.com/office/drawing/2014/main" id="{68219105-85FB-4DFB-8A79-5D95D2117C65}"/>
              </a:ext>
            </a:extLst>
          </p:cNvPr>
          <p:cNvCxnSpPr>
            <a:cxnSpLocks/>
          </p:cNvCxnSpPr>
          <p:nvPr/>
        </p:nvCxnSpPr>
        <p:spPr>
          <a:xfrm>
            <a:off x="3961519" y="3452065"/>
            <a:ext cx="1048630" cy="0"/>
          </a:xfrm>
          <a:prstGeom prst="straightConnector1">
            <a:avLst/>
          </a:prstGeom>
          <a:noFill/>
          <a:ln w="15875" cap="flat" cmpd="sng" algn="ctr">
            <a:solidFill>
              <a:schemeClr val="accent3"/>
            </a:solidFill>
            <a:prstDash val="sysDash"/>
            <a:headEnd type="none" w="lg" len="med"/>
            <a:tailEnd type="arrow"/>
          </a:ln>
          <a:effectLst/>
        </p:spPr>
      </p:cxnSp>
      <p:pic>
        <p:nvPicPr>
          <p:cNvPr id="60" name="Picture 59" descr="A close up of a sign&#10;&#10;Description generated with very high confidence">
            <a:extLst>
              <a:ext uri="{FF2B5EF4-FFF2-40B4-BE49-F238E27FC236}">
                <a16:creationId xmlns:a16="http://schemas.microsoft.com/office/drawing/2014/main" id="{E691206E-B1C2-4EEC-8B86-47D35475C7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06271" y="3166588"/>
            <a:ext cx="570954" cy="570954"/>
          </a:xfrm>
          <a:prstGeom prst="rect">
            <a:avLst/>
          </a:prstGeom>
        </p:spPr>
      </p:pic>
      <p:cxnSp>
        <p:nvCxnSpPr>
          <p:cNvPr id="99" name="Straight Arrow Connector 98">
            <a:extLst>
              <a:ext uri="{FF2B5EF4-FFF2-40B4-BE49-F238E27FC236}">
                <a16:creationId xmlns:a16="http://schemas.microsoft.com/office/drawing/2014/main" id="{DB873A3D-9187-4ECF-BD45-78CA4272F692}"/>
              </a:ext>
            </a:extLst>
          </p:cNvPr>
          <p:cNvCxnSpPr>
            <a:stCxn id="52" idx="1"/>
          </p:cNvCxnSpPr>
          <p:nvPr/>
        </p:nvCxnSpPr>
        <p:spPr>
          <a:xfrm flipH="1">
            <a:off x="3076574" y="4172554"/>
            <a:ext cx="422487" cy="1"/>
          </a:xfrm>
          <a:prstGeom prst="straightConnector1">
            <a:avLst/>
          </a:prstGeom>
          <a:noFill/>
          <a:ln w="15875" cap="flat" cmpd="sng" algn="ctr">
            <a:solidFill>
              <a:schemeClr val="accent3"/>
            </a:solidFill>
            <a:prstDash val="sysDash"/>
            <a:headEnd type="none" w="lg" len="med"/>
            <a:tailEnd type="arrow"/>
          </a:ln>
          <a:effectLst/>
        </p:spPr>
      </p:cxnSp>
      <p:pic>
        <p:nvPicPr>
          <p:cNvPr id="52" name="Picture 51">
            <a:extLst>
              <a:ext uri="{FF2B5EF4-FFF2-40B4-BE49-F238E27FC236}">
                <a16:creationId xmlns:a16="http://schemas.microsoft.com/office/drawing/2014/main" id="{00200A78-6479-458C-92C1-AFCDA89BD1F2}"/>
              </a:ext>
            </a:extLst>
          </p:cNvPr>
          <p:cNvPicPr>
            <a:picLocks noChangeAspect="1"/>
          </p:cNvPicPr>
          <p:nvPr/>
        </p:nvPicPr>
        <p:blipFill>
          <a:blip r:embed="rId11"/>
          <a:stretch>
            <a:fillRect/>
          </a:stretch>
        </p:blipFill>
        <p:spPr>
          <a:xfrm>
            <a:off x="3499061" y="3975177"/>
            <a:ext cx="462458" cy="394754"/>
          </a:xfrm>
          <a:prstGeom prst="rect">
            <a:avLst/>
          </a:prstGeom>
        </p:spPr>
      </p:pic>
      <p:cxnSp>
        <p:nvCxnSpPr>
          <p:cNvPr id="101" name="Connector: Elbow 100">
            <a:extLst>
              <a:ext uri="{FF2B5EF4-FFF2-40B4-BE49-F238E27FC236}">
                <a16:creationId xmlns:a16="http://schemas.microsoft.com/office/drawing/2014/main" id="{4802C298-70F8-4ACC-83BF-D2632D11D9F7}"/>
              </a:ext>
            </a:extLst>
          </p:cNvPr>
          <p:cNvCxnSpPr>
            <a:stCxn id="38" idx="1"/>
            <a:endCxn id="64" idx="3"/>
          </p:cNvCxnSpPr>
          <p:nvPr/>
        </p:nvCxnSpPr>
        <p:spPr>
          <a:xfrm rot="10800000" flipV="1">
            <a:off x="3923485" y="4172554"/>
            <a:ext cx="1231008" cy="617590"/>
          </a:xfrm>
          <a:prstGeom prst="bentConnector3">
            <a:avLst>
              <a:gd name="adj1" fmla="val 41747"/>
            </a:avLst>
          </a:prstGeom>
          <a:noFill/>
          <a:ln w="15875" cap="flat" cmpd="sng" algn="ctr">
            <a:solidFill>
              <a:schemeClr val="accent3"/>
            </a:solidFill>
            <a:prstDash val="sysDash"/>
            <a:headEnd type="none" w="lg" len="med"/>
            <a:tailEnd type="arrow"/>
          </a:ln>
          <a:effectLst/>
        </p:spPr>
      </p:cxnSp>
      <p:cxnSp>
        <p:nvCxnSpPr>
          <p:cNvPr id="104" name="Straight Arrow Connector 103">
            <a:extLst>
              <a:ext uri="{FF2B5EF4-FFF2-40B4-BE49-F238E27FC236}">
                <a16:creationId xmlns:a16="http://schemas.microsoft.com/office/drawing/2014/main" id="{C7CA70A9-61AE-4F44-9C32-2DE57BA0E4AB}"/>
              </a:ext>
            </a:extLst>
          </p:cNvPr>
          <p:cNvCxnSpPr>
            <a:stCxn id="38" idx="1"/>
          </p:cNvCxnSpPr>
          <p:nvPr/>
        </p:nvCxnSpPr>
        <p:spPr>
          <a:xfrm flipH="1">
            <a:off x="4032249" y="4172554"/>
            <a:ext cx="1122244" cy="0"/>
          </a:xfrm>
          <a:prstGeom prst="straightConnector1">
            <a:avLst/>
          </a:prstGeom>
          <a:noFill/>
          <a:ln w="15875" cap="flat" cmpd="sng" algn="ctr">
            <a:solidFill>
              <a:schemeClr val="accent3"/>
            </a:solidFill>
            <a:prstDash val="sysDash"/>
            <a:headEnd type="none" w="lg" len="med"/>
            <a:tailEnd type="arrow"/>
          </a:ln>
          <a:effectLst/>
        </p:spPr>
      </p:cxnSp>
      <p:sp>
        <p:nvSpPr>
          <p:cNvPr id="89" name="Oval 88">
            <a:extLst>
              <a:ext uri="{FF2B5EF4-FFF2-40B4-BE49-F238E27FC236}">
                <a16:creationId xmlns:a16="http://schemas.microsoft.com/office/drawing/2014/main" id="{144376D5-4B86-4BED-9267-D2CE3FCE0DD2}"/>
              </a:ext>
            </a:extLst>
          </p:cNvPr>
          <p:cNvSpPr/>
          <p:nvPr/>
        </p:nvSpPr>
        <p:spPr>
          <a:xfrm>
            <a:off x="2816608" y="284353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1</a:t>
            </a:r>
          </a:p>
        </p:txBody>
      </p:sp>
      <p:sp>
        <p:nvSpPr>
          <p:cNvPr id="105" name="Oval 104">
            <a:extLst>
              <a:ext uri="{FF2B5EF4-FFF2-40B4-BE49-F238E27FC236}">
                <a16:creationId xmlns:a16="http://schemas.microsoft.com/office/drawing/2014/main" id="{A2D33820-C5E4-42E9-B260-54EB0FD84B5A}"/>
              </a:ext>
            </a:extLst>
          </p:cNvPr>
          <p:cNvSpPr/>
          <p:nvPr/>
        </p:nvSpPr>
        <p:spPr>
          <a:xfrm>
            <a:off x="5407430" y="2954594"/>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2</a:t>
            </a:r>
          </a:p>
        </p:txBody>
      </p:sp>
      <p:sp>
        <p:nvSpPr>
          <p:cNvPr id="106" name="Oval 105">
            <a:extLst>
              <a:ext uri="{FF2B5EF4-FFF2-40B4-BE49-F238E27FC236}">
                <a16:creationId xmlns:a16="http://schemas.microsoft.com/office/drawing/2014/main" id="{A1E09B26-7C94-40DC-B28C-72B5F800335A}"/>
              </a:ext>
            </a:extLst>
          </p:cNvPr>
          <p:cNvSpPr/>
          <p:nvPr/>
        </p:nvSpPr>
        <p:spPr>
          <a:xfrm>
            <a:off x="6948825" y="3269185"/>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3</a:t>
            </a:r>
          </a:p>
        </p:txBody>
      </p:sp>
      <p:sp>
        <p:nvSpPr>
          <p:cNvPr id="107" name="Oval 106">
            <a:extLst>
              <a:ext uri="{FF2B5EF4-FFF2-40B4-BE49-F238E27FC236}">
                <a16:creationId xmlns:a16="http://schemas.microsoft.com/office/drawing/2014/main" id="{A6ECB7FA-B9A7-45C5-A41F-1EF9F6021FD2}"/>
              </a:ext>
            </a:extLst>
          </p:cNvPr>
          <p:cNvSpPr/>
          <p:nvPr/>
        </p:nvSpPr>
        <p:spPr>
          <a:xfrm>
            <a:off x="6415170" y="430112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4</a:t>
            </a:r>
          </a:p>
        </p:txBody>
      </p:sp>
      <p:sp>
        <p:nvSpPr>
          <p:cNvPr id="108" name="Oval 107">
            <a:extLst>
              <a:ext uri="{FF2B5EF4-FFF2-40B4-BE49-F238E27FC236}">
                <a16:creationId xmlns:a16="http://schemas.microsoft.com/office/drawing/2014/main" id="{86933742-02D6-4C79-8A6C-755B344CB795}"/>
              </a:ext>
            </a:extLst>
          </p:cNvPr>
          <p:cNvSpPr/>
          <p:nvPr/>
        </p:nvSpPr>
        <p:spPr>
          <a:xfrm>
            <a:off x="5442069" y="4301122"/>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5</a:t>
            </a:r>
          </a:p>
        </p:txBody>
      </p:sp>
      <p:sp>
        <p:nvSpPr>
          <p:cNvPr id="109" name="Oval 108">
            <a:extLst>
              <a:ext uri="{FF2B5EF4-FFF2-40B4-BE49-F238E27FC236}">
                <a16:creationId xmlns:a16="http://schemas.microsoft.com/office/drawing/2014/main" id="{76356967-AC44-4B17-B39C-E2FCEE3314C1}"/>
              </a:ext>
            </a:extLst>
          </p:cNvPr>
          <p:cNvSpPr/>
          <p:nvPr/>
        </p:nvSpPr>
        <p:spPr>
          <a:xfrm>
            <a:off x="4170175" y="4607264"/>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6</a:t>
            </a:r>
          </a:p>
        </p:txBody>
      </p:sp>
      <p:sp>
        <p:nvSpPr>
          <p:cNvPr id="110" name="Oval 109">
            <a:extLst>
              <a:ext uri="{FF2B5EF4-FFF2-40B4-BE49-F238E27FC236}">
                <a16:creationId xmlns:a16="http://schemas.microsoft.com/office/drawing/2014/main" id="{F8A08C8F-63A3-4B14-911F-6C98D6BA04C5}"/>
              </a:ext>
            </a:extLst>
          </p:cNvPr>
          <p:cNvSpPr/>
          <p:nvPr/>
        </p:nvSpPr>
        <p:spPr>
          <a:xfrm>
            <a:off x="3286662" y="3752340"/>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7</a:t>
            </a:r>
          </a:p>
        </p:txBody>
      </p:sp>
      <p:pic>
        <p:nvPicPr>
          <p:cNvPr id="43" name="Picture 42">
            <a:extLst>
              <a:ext uri="{FF2B5EF4-FFF2-40B4-BE49-F238E27FC236}">
                <a16:creationId xmlns:a16="http://schemas.microsoft.com/office/drawing/2014/main" id="{844B233B-2970-4A2E-AD47-BB05FBA0D98C}"/>
              </a:ext>
            </a:extLst>
          </p:cNvPr>
          <p:cNvPicPr>
            <a:picLocks noChangeAspect="1"/>
          </p:cNvPicPr>
          <p:nvPr/>
        </p:nvPicPr>
        <p:blipFill>
          <a:blip r:embed="rId12"/>
          <a:stretch>
            <a:fillRect/>
          </a:stretch>
        </p:blipFill>
        <p:spPr>
          <a:xfrm>
            <a:off x="11064240" y="67885"/>
            <a:ext cx="1113959" cy="850660"/>
          </a:xfrm>
          <a:prstGeom prst="rect">
            <a:avLst/>
          </a:prstGeom>
        </p:spPr>
      </p:pic>
      <p:sp>
        <p:nvSpPr>
          <p:cNvPr id="44" name="Title 1">
            <a:extLst>
              <a:ext uri="{FF2B5EF4-FFF2-40B4-BE49-F238E27FC236}">
                <a16:creationId xmlns:a16="http://schemas.microsoft.com/office/drawing/2014/main" id="{BB0659AE-F17F-4AFF-8FD1-6A76BCB807DC}"/>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latin typeface="Arial" panose="020B0604020202020204" pitchFamily="34" charset="0"/>
                <a:cs typeface="Arial" panose="020B0604020202020204" pitchFamily="34" charset="0"/>
              </a:rPr>
              <a:t>AI at the Edge</a:t>
            </a:r>
          </a:p>
        </p:txBody>
      </p:sp>
    </p:spTree>
    <p:extLst>
      <p:ext uri="{BB962C8B-B14F-4D97-AF65-F5344CB8AC3E}">
        <p14:creationId xmlns:p14="http://schemas.microsoft.com/office/powerpoint/2010/main" val="425942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3" end="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5" end="5"/>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xEl>
                                              <p:pRg st="6" end="6"/>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32" grpId="0" animBg="1"/>
      <p:bldP spid="65" grpId="0" animBg="1"/>
      <p:bldP spid="89" grpId="0" animBg="1"/>
      <p:bldP spid="105" grpId="0" animBg="1"/>
      <p:bldP spid="106" grpId="0" animBg="1"/>
      <p:bldP spid="107" grpId="0" animBg="1"/>
      <p:bldP spid="108" grpId="0" animBg="1"/>
      <p:bldP spid="109" grpId="0" animBg="1"/>
      <p:bldP spid="1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Azure Stack Architecture</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581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bwMode="auto">
          <a:xfrm>
            <a:off x="666719" y="2036721"/>
            <a:ext cx="8516133" cy="4230556"/>
          </a:xfrm>
          <a:prstGeom prst="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12" name="Rectangle 11"/>
          <p:cNvSpPr/>
          <p:nvPr/>
        </p:nvSpPr>
        <p:spPr bwMode="auto">
          <a:xfrm>
            <a:off x="816102" y="5198311"/>
            <a:ext cx="8223207" cy="919583"/>
          </a:xfrm>
          <a:prstGeom prst="rect">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13" name="TextBox 12"/>
          <p:cNvSpPr txBox="1"/>
          <p:nvPr/>
        </p:nvSpPr>
        <p:spPr>
          <a:xfrm>
            <a:off x="794955" y="5261656"/>
            <a:ext cx="1829395" cy="695968"/>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467" b="1" kern="0">
                <a:solidFill>
                  <a:srgbClr val="FFFFFF"/>
                </a:solidFill>
                <a:latin typeface="Arial"/>
                <a:cs typeface="Segoe UI Light" panose="020B0502040204020203" pitchFamily="34" charset="0"/>
              </a:rPr>
              <a:t>Cloud infrastructure</a:t>
            </a:r>
          </a:p>
        </p:txBody>
      </p:sp>
      <p:sp>
        <p:nvSpPr>
          <p:cNvPr id="18" name="Rectangle 17"/>
          <p:cNvSpPr/>
          <p:nvPr/>
        </p:nvSpPr>
        <p:spPr bwMode="auto">
          <a:xfrm>
            <a:off x="806463" y="3549380"/>
            <a:ext cx="8232847" cy="1592229"/>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19" name="Rectangle 18"/>
          <p:cNvSpPr/>
          <p:nvPr/>
        </p:nvSpPr>
        <p:spPr bwMode="auto">
          <a:xfrm>
            <a:off x="666716" y="1029380"/>
            <a:ext cx="8516136" cy="93848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20" name="Rectangle 19"/>
          <p:cNvSpPr/>
          <p:nvPr/>
        </p:nvSpPr>
        <p:spPr bwMode="auto">
          <a:xfrm>
            <a:off x="2613654" y="4666279"/>
            <a:ext cx="6333095" cy="385020"/>
          </a:xfrm>
          <a:prstGeom prst="rect">
            <a:avLst/>
          </a:prstGeom>
          <a:solidFill>
            <a:schemeClr val="bg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00" b="1" kern="0">
                <a:solidFill>
                  <a:srgbClr val="FFFFFF"/>
                </a:solidFill>
                <a:latin typeface="Arial"/>
                <a:ea typeface="Segoe UI" pitchFamily="34" charset="0"/>
                <a:cs typeface="Segoe UI" pitchFamily="34" charset="0"/>
              </a:rPr>
              <a:t>Foundational services</a:t>
            </a:r>
          </a:p>
          <a:p>
            <a:pPr algn="ctr" defTabSz="914030">
              <a:lnSpc>
                <a:spcPct val="90000"/>
              </a:lnSpc>
              <a:defRPr/>
            </a:pPr>
            <a:r>
              <a:rPr lang="en-US" sz="1200" b="1" kern="0">
                <a:solidFill>
                  <a:srgbClr val="FFFFFF"/>
                </a:solidFill>
                <a:latin typeface="Arial"/>
                <a:ea typeface="Segoe UI" pitchFamily="34" charset="0"/>
                <a:cs typeface="Segoe UI" pitchFamily="34" charset="0"/>
              </a:rPr>
              <a:t>Compute | Storage | Networking | Platform services</a:t>
            </a:r>
          </a:p>
        </p:txBody>
      </p:sp>
      <p:sp>
        <p:nvSpPr>
          <p:cNvPr id="21" name="Rectangle 20"/>
          <p:cNvSpPr/>
          <p:nvPr/>
        </p:nvSpPr>
        <p:spPr bwMode="auto">
          <a:xfrm>
            <a:off x="2610916" y="4187498"/>
            <a:ext cx="6333096" cy="418021"/>
          </a:xfrm>
          <a:prstGeom prst="rect">
            <a:avLst/>
          </a:prstGeom>
          <a:solidFill>
            <a:schemeClr val="bg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a:solidFill>
                  <a:srgbClr val="FFFFFF"/>
                </a:solidFill>
                <a:latin typeface="Arial"/>
                <a:ea typeface="Segoe UI" pitchFamily="34" charset="0"/>
                <a:cs typeface="Segoe UI" pitchFamily="34" charset="0"/>
              </a:rPr>
              <a:t>Additional services</a:t>
            </a:r>
          </a:p>
        </p:txBody>
      </p:sp>
      <p:sp>
        <p:nvSpPr>
          <p:cNvPr id="22" name="Rectangle 21"/>
          <p:cNvSpPr/>
          <p:nvPr/>
        </p:nvSpPr>
        <p:spPr bwMode="auto">
          <a:xfrm>
            <a:off x="2624348" y="3697828"/>
            <a:ext cx="6319664" cy="433113"/>
          </a:xfrm>
          <a:prstGeom prst="rect">
            <a:avLst/>
          </a:prstGeom>
          <a:solidFill>
            <a:schemeClr val="bg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333" b="1" kern="0">
                <a:solidFill>
                  <a:srgbClr val="FFFFFF"/>
                </a:solidFill>
                <a:latin typeface="Arial"/>
                <a:ea typeface="Segoe UI" pitchFamily="34" charset="0"/>
                <a:cs typeface="Segoe UI" pitchFamily="34" charset="0"/>
              </a:rPr>
              <a:t>Core services</a:t>
            </a:r>
          </a:p>
          <a:p>
            <a:pPr algn="ctr" defTabSz="914030">
              <a:lnSpc>
                <a:spcPct val="90000"/>
              </a:lnSpc>
              <a:defRPr/>
            </a:pPr>
            <a:r>
              <a:rPr lang="en-US" sz="1067" b="1" kern="0">
                <a:solidFill>
                  <a:srgbClr val="FFFFFF"/>
                </a:solidFill>
                <a:latin typeface="Arial"/>
                <a:ea typeface="Segoe UI" pitchFamily="34" charset="0"/>
                <a:cs typeface="Segoe UI" pitchFamily="34" charset="0"/>
              </a:rPr>
              <a:t>Subscriptions | RBAC | Gallery | Metrics | Usage</a:t>
            </a:r>
          </a:p>
        </p:txBody>
      </p:sp>
      <p:sp>
        <p:nvSpPr>
          <p:cNvPr id="25" name="TextBox 24"/>
          <p:cNvSpPr txBox="1"/>
          <p:nvPr/>
        </p:nvSpPr>
        <p:spPr>
          <a:xfrm>
            <a:off x="830159" y="3843618"/>
            <a:ext cx="1780757" cy="899165"/>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467" b="1" kern="0">
                <a:solidFill>
                  <a:srgbClr val="FFFFFF"/>
                </a:solidFill>
                <a:latin typeface="Arial"/>
                <a:cs typeface="Segoe UI Light" panose="020B0502040204020203" pitchFamily="34" charset="0"/>
              </a:rPr>
              <a:t>Extensible service framework</a:t>
            </a:r>
          </a:p>
        </p:txBody>
      </p:sp>
      <p:sp>
        <p:nvSpPr>
          <p:cNvPr id="26" name="Rectangle 25"/>
          <p:cNvSpPr/>
          <p:nvPr/>
        </p:nvSpPr>
        <p:spPr bwMode="auto">
          <a:xfrm>
            <a:off x="794956" y="2136438"/>
            <a:ext cx="8249577" cy="618773"/>
          </a:xfrm>
          <a:prstGeom prst="rect">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27" name="TextBox 26"/>
          <p:cNvSpPr txBox="1"/>
          <p:nvPr/>
        </p:nvSpPr>
        <p:spPr>
          <a:xfrm>
            <a:off x="809528" y="2038299"/>
            <a:ext cx="1801387" cy="695968"/>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467" b="1" kern="0">
                <a:solidFill>
                  <a:srgbClr val="FFFFFF"/>
                </a:solidFill>
                <a:latin typeface="Arial"/>
                <a:cs typeface="Segoe UI Light" panose="020B0502040204020203" pitchFamily="34" charset="0"/>
              </a:rPr>
              <a:t>End-user experiences</a:t>
            </a:r>
          </a:p>
        </p:txBody>
      </p:sp>
      <p:sp>
        <p:nvSpPr>
          <p:cNvPr id="28" name="TextBox 27"/>
          <p:cNvSpPr txBox="1"/>
          <p:nvPr/>
        </p:nvSpPr>
        <p:spPr>
          <a:xfrm>
            <a:off x="578182" y="964252"/>
            <a:ext cx="2427244" cy="957514"/>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600" b="1" kern="0">
                <a:solidFill>
                  <a:srgbClr val="0072C6"/>
                </a:solidFill>
                <a:latin typeface="Arial"/>
                <a:cs typeface="Segoe UI Light" panose="020B0502040204020203" pitchFamily="34" charset="0"/>
              </a:rPr>
              <a:t>Guest workload resources</a:t>
            </a:r>
          </a:p>
          <a:p>
            <a:pPr algn="ctr" defTabSz="914120">
              <a:lnSpc>
                <a:spcPct val="90000"/>
              </a:lnSpc>
              <a:spcAft>
                <a:spcPts val="588"/>
              </a:spcAft>
              <a:defRPr/>
            </a:pPr>
            <a:r>
              <a:rPr lang="en-US" sz="1067" b="1" kern="0">
                <a:solidFill>
                  <a:srgbClr val="0072C6"/>
                </a:solidFill>
                <a:latin typeface="Arial"/>
                <a:cs typeface="Segoe UI Light" panose="020B0502040204020203" pitchFamily="34" charset="0"/>
              </a:rPr>
              <a:t>(IaaS + PaaS)</a:t>
            </a:r>
          </a:p>
        </p:txBody>
      </p:sp>
      <p:sp>
        <p:nvSpPr>
          <p:cNvPr id="30" name="Rectangle 29"/>
          <p:cNvSpPr/>
          <p:nvPr/>
        </p:nvSpPr>
        <p:spPr bwMode="auto">
          <a:xfrm>
            <a:off x="2617634" y="2247200"/>
            <a:ext cx="6301621" cy="413584"/>
          </a:xfrm>
          <a:prstGeom prst="rect">
            <a:avLst/>
          </a:prstGeom>
          <a:solidFill>
            <a:schemeClr val="bg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00" b="1" kern="0">
                <a:gradFill>
                  <a:gsLst>
                    <a:gs pos="0">
                      <a:srgbClr val="FFFFFF"/>
                    </a:gs>
                    <a:gs pos="100000">
                      <a:srgbClr val="FFFFFF"/>
                    </a:gs>
                  </a:gsLst>
                  <a:lin ang="5400000" scaled="0"/>
                </a:gradFill>
                <a:latin typeface="Arial"/>
                <a:ea typeface="Segoe UI" pitchFamily="34" charset="0"/>
                <a:cs typeface="Segoe UI" pitchFamily="34" charset="0"/>
              </a:rPr>
              <a:t>Azure Portal | Developer Tools (MSFT and Open Source)</a:t>
            </a:r>
          </a:p>
        </p:txBody>
      </p:sp>
      <p:sp>
        <p:nvSpPr>
          <p:cNvPr id="32" name="Rectangle 31"/>
          <p:cNvSpPr/>
          <p:nvPr/>
        </p:nvSpPr>
        <p:spPr bwMode="auto">
          <a:xfrm>
            <a:off x="800856" y="2853548"/>
            <a:ext cx="8249577" cy="618773"/>
          </a:xfrm>
          <a:prstGeom prst="rect">
            <a:avLst/>
          </a:prstGeom>
          <a:solidFill>
            <a:schemeClr val="bg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30">
              <a:lnSpc>
                <a:spcPct val="90000"/>
              </a:lnSpc>
              <a:defRPr/>
            </a:pPr>
            <a:endParaRPr lang="en-US" sz="1867"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33" name="Rectangle 32"/>
          <p:cNvSpPr/>
          <p:nvPr/>
        </p:nvSpPr>
        <p:spPr bwMode="auto">
          <a:xfrm>
            <a:off x="2623532" y="2964312"/>
            <a:ext cx="6301621" cy="413584"/>
          </a:xfrm>
          <a:prstGeom prst="rect">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dirty="0">
                <a:gradFill>
                  <a:gsLst>
                    <a:gs pos="0">
                      <a:srgbClr val="FFFFFF"/>
                    </a:gs>
                    <a:gs pos="100000">
                      <a:srgbClr val="FFFFFF"/>
                    </a:gs>
                  </a:gsLst>
                  <a:lin ang="5400000" scaled="0"/>
                </a:gradFill>
                <a:latin typeface="Arial"/>
                <a:ea typeface="Segoe UI" pitchFamily="34" charset="0"/>
                <a:cs typeface="Segoe UI" pitchFamily="34" charset="0"/>
              </a:rPr>
              <a:t>Azure Resource Manager</a:t>
            </a:r>
          </a:p>
        </p:txBody>
      </p:sp>
      <p:sp>
        <p:nvSpPr>
          <p:cNvPr id="34" name="TextBox 33"/>
          <p:cNvSpPr txBox="1"/>
          <p:nvPr/>
        </p:nvSpPr>
        <p:spPr>
          <a:xfrm>
            <a:off x="815427" y="2790773"/>
            <a:ext cx="1795488" cy="695968"/>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467" b="1" kern="0">
                <a:solidFill>
                  <a:srgbClr val="FFFFFF"/>
                </a:solidFill>
                <a:latin typeface="Arial"/>
                <a:cs typeface="Segoe UI Light" panose="020B0502040204020203" pitchFamily="34" charset="0"/>
              </a:rPr>
              <a:t>Unified app model</a:t>
            </a:r>
          </a:p>
        </p:txBody>
      </p:sp>
      <p:sp>
        <p:nvSpPr>
          <p:cNvPr id="35" name="TextBox 34"/>
          <p:cNvSpPr txBox="1"/>
          <p:nvPr/>
        </p:nvSpPr>
        <p:spPr>
          <a:xfrm>
            <a:off x="2820921" y="1386275"/>
            <a:ext cx="1838067" cy="661921"/>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333" b="1" kern="0">
                <a:solidFill>
                  <a:srgbClr val="3D6546"/>
                </a:solidFill>
                <a:latin typeface="Arial"/>
                <a:cs typeface="Segoe UI Light" panose="020B0502040204020203" pitchFamily="34" charset="0"/>
              </a:rPr>
              <a:t>Virtual</a:t>
            </a:r>
            <a:r>
              <a:rPr lang="en-US" sz="1200" b="1" kern="0">
                <a:solidFill>
                  <a:srgbClr val="3D6546"/>
                </a:solidFill>
                <a:latin typeface="Arial"/>
                <a:cs typeface="Segoe UI Light" panose="020B0502040204020203" pitchFamily="34" charset="0"/>
              </a:rPr>
              <a:t> machines</a:t>
            </a:r>
          </a:p>
          <a:p>
            <a:pPr algn="ctr" defTabSz="914120">
              <a:lnSpc>
                <a:spcPct val="90000"/>
              </a:lnSpc>
              <a:spcAft>
                <a:spcPts val="588"/>
              </a:spcAft>
              <a:defRPr/>
            </a:pPr>
            <a:r>
              <a:rPr lang="en-US" sz="800" b="1" kern="0">
                <a:solidFill>
                  <a:srgbClr val="3D6546"/>
                </a:solidFill>
                <a:latin typeface="Arial"/>
                <a:cs typeface="Segoe UI Light" panose="020B0502040204020203" pitchFamily="34" charset="0"/>
              </a:rPr>
              <a:t>(Linux or Windows)</a:t>
            </a:r>
          </a:p>
        </p:txBody>
      </p:sp>
      <p:sp>
        <p:nvSpPr>
          <p:cNvPr id="36" name="TextBox 35"/>
          <p:cNvSpPr txBox="1"/>
          <p:nvPr/>
        </p:nvSpPr>
        <p:spPr>
          <a:xfrm>
            <a:off x="6225540" y="950833"/>
            <a:ext cx="1941267" cy="643518"/>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200" b="1" kern="0">
                <a:solidFill>
                  <a:srgbClr val="000000"/>
                </a:solidFill>
                <a:latin typeface="Arial"/>
                <a:cs typeface="Segoe UI Light" panose="020B0502040204020203" pitchFamily="34" charset="0"/>
              </a:rPr>
              <a:t>Websites</a:t>
            </a:r>
          </a:p>
          <a:p>
            <a:pPr algn="ctr" defTabSz="914120">
              <a:lnSpc>
                <a:spcPct val="90000"/>
              </a:lnSpc>
              <a:spcAft>
                <a:spcPts val="588"/>
              </a:spcAft>
              <a:defRPr/>
            </a:pPr>
            <a:r>
              <a:rPr lang="en-US" sz="800" b="1" kern="0">
                <a:solidFill>
                  <a:srgbClr val="000000"/>
                </a:solidFill>
                <a:latin typeface="Arial"/>
                <a:cs typeface="Segoe UI Light" panose="020B0502040204020203" pitchFamily="34" charset="0"/>
              </a:rPr>
              <a:t>(.NET, PHP, Python … )</a:t>
            </a:r>
          </a:p>
        </p:txBody>
      </p:sp>
      <p:sp>
        <p:nvSpPr>
          <p:cNvPr id="37" name="TextBox 36"/>
          <p:cNvSpPr txBox="1"/>
          <p:nvPr/>
        </p:nvSpPr>
        <p:spPr>
          <a:xfrm>
            <a:off x="5176314" y="1520717"/>
            <a:ext cx="1877713" cy="455774"/>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200" b="1" kern="0">
                <a:solidFill>
                  <a:srgbClr val="3D6546"/>
                </a:solidFill>
                <a:latin typeface="Arial"/>
                <a:cs typeface="Segoe UI Light" panose="020B0502040204020203" pitchFamily="34" charset="0"/>
              </a:rPr>
              <a:t>Virtual networks</a:t>
            </a:r>
            <a:endParaRPr lang="en-US" sz="800" b="1" kern="0">
              <a:solidFill>
                <a:srgbClr val="3D6546"/>
              </a:solidFill>
              <a:latin typeface="Arial"/>
              <a:cs typeface="Segoe UI Light" panose="020B0502040204020203" pitchFamily="34" charset="0"/>
            </a:endParaRPr>
          </a:p>
        </p:txBody>
      </p:sp>
      <p:sp>
        <p:nvSpPr>
          <p:cNvPr id="38" name="TextBox 37"/>
          <p:cNvSpPr txBox="1"/>
          <p:nvPr/>
        </p:nvSpPr>
        <p:spPr>
          <a:xfrm>
            <a:off x="7305668" y="1387892"/>
            <a:ext cx="1651144" cy="621973"/>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200" b="1" kern="0">
                <a:solidFill>
                  <a:srgbClr val="000000"/>
                </a:solidFill>
                <a:latin typeface="Arial"/>
                <a:cs typeface="Segoe UI Light" panose="020B0502040204020203" pitchFamily="34" charset="0"/>
              </a:rPr>
              <a:t>Service fabric clusters</a:t>
            </a:r>
            <a:endParaRPr lang="en-US" sz="800" b="1" kern="0">
              <a:solidFill>
                <a:srgbClr val="000000"/>
              </a:solidFill>
              <a:latin typeface="Arial"/>
              <a:cs typeface="Segoe UI Light" panose="020B0502040204020203" pitchFamily="34" charset="0"/>
            </a:endParaRPr>
          </a:p>
        </p:txBody>
      </p:sp>
      <p:sp>
        <p:nvSpPr>
          <p:cNvPr id="39" name="TextBox 38"/>
          <p:cNvSpPr txBox="1"/>
          <p:nvPr/>
        </p:nvSpPr>
        <p:spPr>
          <a:xfrm>
            <a:off x="4371165" y="944989"/>
            <a:ext cx="1221073" cy="677373"/>
          </a:xfrm>
          <a:prstGeom prst="rect">
            <a:avLst/>
          </a:prstGeom>
          <a:noFill/>
        </p:spPr>
        <p:txBody>
          <a:bodyPr wrap="square" lIns="179235" tIns="143387" rIns="179235" bIns="143387" rtlCol="0">
            <a:spAutoFit/>
          </a:bodyPr>
          <a:lstStyle/>
          <a:p>
            <a:pPr algn="ctr" defTabSz="914120">
              <a:lnSpc>
                <a:spcPct val="90000"/>
              </a:lnSpc>
              <a:spcAft>
                <a:spcPts val="588"/>
              </a:spcAft>
              <a:defRPr/>
            </a:pPr>
            <a:r>
              <a:rPr lang="en-US" sz="1400" b="1" kern="0">
                <a:solidFill>
                  <a:srgbClr val="3D6546"/>
                </a:solidFill>
                <a:latin typeface="Arial"/>
                <a:cs typeface="Segoe UI Light" panose="020B0502040204020203" pitchFamily="34" charset="0"/>
              </a:rPr>
              <a:t>Storage blobs</a:t>
            </a:r>
            <a:endParaRPr lang="en-US" sz="1067" b="1" kern="0">
              <a:solidFill>
                <a:srgbClr val="3D6546"/>
              </a:solidFill>
              <a:latin typeface="Arial"/>
              <a:cs typeface="Segoe UI Light" panose="020B0502040204020203" pitchFamily="34" charset="0"/>
            </a:endParaRPr>
          </a:p>
        </p:txBody>
      </p:sp>
      <p:pic>
        <p:nvPicPr>
          <p:cNvPr id="40" name="Picture 39"/>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601295" y="1123937"/>
            <a:ext cx="373276" cy="373276"/>
          </a:xfrm>
          <a:prstGeom prst="rect">
            <a:avLst/>
          </a:prstGeom>
          <a:ln>
            <a:noFill/>
          </a:ln>
        </p:spPr>
      </p:pic>
      <p:pic>
        <p:nvPicPr>
          <p:cNvPr id="41" name="Picture 40"/>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5802777" y="1097071"/>
            <a:ext cx="494905" cy="494909"/>
          </a:xfrm>
          <a:prstGeom prst="rect">
            <a:avLst/>
          </a:prstGeom>
        </p:spPr>
      </p:pic>
      <p:pic>
        <p:nvPicPr>
          <p:cNvPr id="42" name="Picture 4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915177" y="1547893"/>
            <a:ext cx="390491" cy="390492"/>
          </a:xfrm>
          <a:prstGeom prst="rect">
            <a:avLst/>
          </a:prstGeom>
          <a:ln>
            <a:noFill/>
          </a:ln>
        </p:spPr>
      </p:pic>
      <p:sp>
        <p:nvSpPr>
          <p:cNvPr id="43" name="Freeform 151"/>
          <p:cNvSpPr/>
          <p:nvPr/>
        </p:nvSpPr>
        <p:spPr bwMode="auto">
          <a:xfrm>
            <a:off x="7926171" y="1113566"/>
            <a:ext cx="432152" cy="39577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algn="ctr" defTabSz="913854">
              <a:lnSpc>
                <a:spcPct val="90000"/>
              </a:lnSpc>
              <a:defRPr/>
            </a:pPr>
            <a:endParaRPr lang="en-US" sz="1600" b="1" kern="0">
              <a:solidFill>
                <a:srgbClr val="FFFFFF"/>
              </a:solidFill>
              <a:latin typeface="Arial"/>
              <a:ea typeface="Segoe UI" pitchFamily="34" charset="0"/>
              <a:cs typeface="Segoe UI" pitchFamily="34" charset="0"/>
            </a:endParaRPr>
          </a:p>
        </p:txBody>
      </p:sp>
      <p:pic>
        <p:nvPicPr>
          <p:cNvPr id="44" name="Picture 43" descr="Storage blob.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4800052" y="1530295"/>
            <a:ext cx="373845" cy="373847"/>
          </a:xfrm>
          <a:prstGeom prst="rect">
            <a:avLst/>
          </a:prstGeom>
        </p:spPr>
      </p:pic>
      <p:sp>
        <p:nvSpPr>
          <p:cNvPr id="46" name="Rectangle 45"/>
          <p:cNvSpPr/>
          <p:nvPr/>
        </p:nvSpPr>
        <p:spPr bwMode="auto">
          <a:xfrm>
            <a:off x="2610916" y="5657118"/>
            <a:ext cx="2068217" cy="322961"/>
          </a:xfrm>
          <a:prstGeom prst="rect">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a:solidFill>
                  <a:sysClr val="windowText" lastClr="000000"/>
                </a:solidFill>
                <a:latin typeface="Arial"/>
                <a:ea typeface="Segoe UI" pitchFamily="34" charset="0"/>
                <a:cs typeface="Segoe UI" pitchFamily="34" charset="0"/>
              </a:rPr>
              <a:t>Compute</a:t>
            </a:r>
            <a:endParaRPr lang="en-US" sz="1200" b="1" kern="0">
              <a:solidFill>
                <a:sysClr val="windowText" lastClr="000000"/>
              </a:solidFill>
              <a:latin typeface="Arial"/>
              <a:ea typeface="Segoe UI" pitchFamily="34" charset="0"/>
              <a:cs typeface="Segoe UI" pitchFamily="34" charset="0"/>
            </a:endParaRPr>
          </a:p>
        </p:txBody>
      </p:sp>
      <p:sp>
        <p:nvSpPr>
          <p:cNvPr id="47" name="Rectangle 46"/>
          <p:cNvSpPr/>
          <p:nvPr/>
        </p:nvSpPr>
        <p:spPr bwMode="auto">
          <a:xfrm>
            <a:off x="4734334" y="5663081"/>
            <a:ext cx="2068217" cy="322961"/>
          </a:xfrm>
          <a:prstGeom prst="rect">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a:solidFill>
                  <a:sysClr val="windowText" lastClr="000000"/>
                </a:solidFill>
                <a:latin typeface="Arial"/>
                <a:ea typeface="Segoe UI" pitchFamily="34" charset="0"/>
                <a:cs typeface="Segoe UI" pitchFamily="34" charset="0"/>
              </a:rPr>
              <a:t>Storage</a:t>
            </a:r>
            <a:endParaRPr lang="en-US" sz="1200" b="1" kern="0">
              <a:solidFill>
                <a:sysClr val="windowText" lastClr="000000"/>
              </a:solidFill>
              <a:latin typeface="Arial"/>
              <a:ea typeface="Segoe UI" pitchFamily="34" charset="0"/>
              <a:cs typeface="Segoe UI" pitchFamily="34" charset="0"/>
            </a:endParaRPr>
          </a:p>
        </p:txBody>
      </p:sp>
      <p:sp>
        <p:nvSpPr>
          <p:cNvPr id="48" name="Rectangle 47"/>
          <p:cNvSpPr/>
          <p:nvPr/>
        </p:nvSpPr>
        <p:spPr bwMode="auto">
          <a:xfrm>
            <a:off x="6880343" y="5673342"/>
            <a:ext cx="2063669" cy="322961"/>
          </a:xfrm>
          <a:prstGeom prst="rect">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a:solidFill>
                  <a:sysClr val="windowText" lastClr="000000"/>
                </a:solidFill>
                <a:latin typeface="Arial"/>
                <a:ea typeface="Segoe UI" pitchFamily="34" charset="0"/>
                <a:cs typeface="Segoe UI" pitchFamily="34" charset="0"/>
              </a:rPr>
              <a:t>Networking</a:t>
            </a:r>
            <a:endParaRPr lang="en-US" sz="1200" b="1" kern="0">
              <a:solidFill>
                <a:sysClr val="windowText" lastClr="000000"/>
              </a:solidFill>
              <a:latin typeface="Arial"/>
              <a:ea typeface="Segoe UI" pitchFamily="34" charset="0"/>
              <a:cs typeface="Segoe UI" pitchFamily="34" charset="0"/>
            </a:endParaRPr>
          </a:p>
        </p:txBody>
      </p:sp>
      <p:sp>
        <p:nvSpPr>
          <p:cNvPr id="49" name="Rectangle 48"/>
          <p:cNvSpPr/>
          <p:nvPr/>
        </p:nvSpPr>
        <p:spPr bwMode="auto">
          <a:xfrm>
            <a:off x="2601897" y="5254377"/>
            <a:ext cx="6333095" cy="322961"/>
          </a:xfrm>
          <a:prstGeom prst="rect">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ctr" anchorCtr="0" forceAA="0" compatLnSpc="1">
            <a:prstTxWarp prst="textNoShape">
              <a:avLst/>
            </a:prstTxWarp>
            <a:noAutofit/>
          </a:bodyPr>
          <a:lstStyle/>
          <a:p>
            <a:pPr algn="ctr" defTabSz="914030">
              <a:lnSpc>
                <a:spcPct val="90000"/>
              </a:lnSpc>
              <a:defRPr/>
            </a:pPr>
            <a:r>
              <a:rPr lang="en-US" sz="1467" b="1" kern="0">
                <a:solidFill>
                  <a:sysClr val="windowText" lastClr="000000"/>
                </a:solidFill>
                <a:latin typeface="Arial"/>
                <a:ea typeface="Segoe UI" pitchFamily="34" charset="0"/>
                <a:cs typeface="Segoe UI" pitchFamily="34" charset="0"/>
              </a:rPr>
              <a:t>Infrastructure management</a:t>
            </a:r>
          </a:p>
        </p:txBody>
      </p:sp>
      <p:sp>
        <p:nvSpPr>
          <p:cNvPr id="50" name="Rectangle 49"/>
          <p:cNvSpPr/>
          <p:nvPr/>
        </p:nvSpPr>
        <p:spPr bwMode="auto">
          <a:xfrm>
            <a:off x="9528035" y="4095029"/>
            <a:ext cx="1901932" cy="59572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fontAlgn="base">
              <a:lnSpc>
                <a:spcPct val="90000"/>
              </a:lnSpc>
              <a:spcBef>
                <a:spcPct val="0"/>
              </a:spcBef>
              <a:spcAft>
                <a:spcPct val="0"/>
              </a:spcAft>
              <a:defRPr/>
            </a:pPr>
            <a:r>
              <a:rPr lang="en-US" sz="1400" kern="0">
                <a:solidFill>
                  <a:srgbClr val="FFFFFF"/>
                </a:solidFill>
                <a:latin typeface="Arial"/>
                <a:ea typeface="Segoe UI" pitchFamily="34" charset="0"/>
                <a:cs typeface="Segoe UI" pitchFamily="34" charset="0"/>
              </a:rPr>
              <a:t>Additional services</a:t>
            </a:r>
          </a:p>
        </p:txBody>
      </p:sp>
      <p:sp>
        <p:nvSpPr>
          <p:cNvPr id="51" name="Down Arrow 59"/>
          <p:cNvSpPr/>
          <p:nvPr/>
        </p:nvSpPr>
        <p:spPr bwMode="auto">
          <a:xfrm>
            <a:off x="10294824" y="3493076"/>
            <a:ext cx="368352" cy="582152"/>
          </a:xfrm>
          <a:prstGeom prst="downArrow">
            <a:avLst>
              <a:gd name="adj1" fmla="val 50000"/>
              <a:gd name="adj2" fmla="val 5804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55" name="Rectangle 54"/>
          <p:cNvSpPr/>
          <p:nvPr/>
        </p:nvSpPr>
        <p:spPr bwMode="auto">
          <a:xfrm>
            <a:off x="9528035" y="2877553"/>
            <a:ext cx="1901932" cy="59572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fontAlgn="base">
              <a:lnSpc>
                <a:spcPct val="90000"/>
              </a:lnSpc>
              <a:spcBef>
                <a:spcPct val="0"/>
              </a:spcBef>
              <a:spcAft>
                <a:spcPct val="0"/>
              </a:spcAft>
              <a:defRPr/>
            </a:pPr>
            <a:r>
              <a:rPr lang="en-US" sz="1400" kern="0">
                <a:solidFill>
                  <a:srgbClr val="FFFFFF"/>
                </a:solidFill>
                <a:latin typeface="Arial"/>
                <a:ea typeface="Segoe UI" pitchFamily="34" charset="0"/>
                <a:cs typeface="Segoe UI" pitchFamily="34" charset="0"/>
              </a:rPr>
              <a:t>Microsoft Azure Services</a:t>
            </a:r>
          </a:p>
        </p:txBody>
      </p:sp>
      <p:sp>
        <p:nvSpPr>
          <p:cNvPr id="57" name="Down Arrow 59"/>
          <p:cNvSpPr/>
          <p:nvPr/>
        </p:nvSpPr>
        <p:spPr bwMode="auto">
          <a:xfrm rot="5400000">
            <a:off x="9030476" y="4005659"/>
            <a:ext cx="269421" cy="725695"/>
          </a:xfrm>
          <a:prstGeom prst="downArrow">
            <a:avLst>
              <a:gd name="adj1" fmla="val 50000"/>
              <a:gd name="adj2" fmla="val 5804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58" name="Down Arrow 59"/>
          <p:cNvSpPr/>
          <p:nvPr/>
        </p:nvSpPr>
        <p:spPr bwMode="auto">
          <a:xfrm rot="10800000">
            <a:off x="10294824" y="4710552"/>
            <a:ext cx="368352" cy="582152"/>
          </a:xfrm>
          <a:prstGeom prst="downArrow">
            <a:avLst>
              <a:gd name="adj1" fmla="val 50000"/>
              <a:gd name="adj2" fmla="val 5804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Arial"/>
              <a:ea typeface="Segoe UI" pitchFamily="34" charset="0"/>
              <a:cs typeface="Segoe UI" pitchFamily="34" charset="0"/>
            </a:endParaRPr>
          </a:p>
        </p:txBody>
      </p:sp>
      <p:sp>
        <p:nvSpPr>
          <p:cNvPr id="59" name="Rectangle 58"/>
          <p:cNvSpPr/>
          <p:nvPr/>
        </p:nvSpPr>
        <p:spPr bwMode="auto">
          <a:xfrm>
            <a:off x="9528033" y="5312503"/>
            <a:ext cx="1901932" cy="595724"/>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fontAlgn="base">
              <a:lnSpc>
                <a:spcPct val="90000"/>
              </a:lnSpc>
              <a:spcBef>
                <a:spcPct val="0"/>
              </a:spcBef>
              <a:spcAft>
                <a:spcPct val="0"/>
              </a:spcAft>
              <a:defRPr/>
            </a:pPr>
            <a:r>
              <a:rPr lang="en-US" sz="1400" kern="0">
                <a:solidFill>
                  <a:srgbClr val="FFFFFF"/>
                </a:solidFill>
                <a:latin typeface="Arial"/>
                <a:ea typeface="Segoe UI" pitchFamily="34" charset="0"/>
                <a:cs typeface="Segoe UI" pitchFamily="34" charset="0"/>
              </a:rPr>
              <a:t>Third-party  s</a:t>
            </a:r>
            <a:r>
              <a:rPr lang="en-US" sz="1400" kern="0" err="1">
                <a:solidFill>
                  <a:srgbClr val="FFFFFF"/>
                </a:solidFill>
                <a:latin typeface="Arial"/>
                <a:ea typeface="Segoe UI" pitchFamily="34" charset="0"/>
                <a:cs typeface="Segoe UI" pitchFamily="34" charset="0"/>
              </a:rPr>
              <a:t>ervices</a:t>
            </a:r>
            <a:endParaRPr lang="en-US" sz="1400" kern="0">
              <a:solidFill>
                <a:srgbClr val="FFFFFF"/>
              </a:solidFill>
              <a:latin typeface="Arial"/>
              <a:ea typeface="Segoe UI" pitchFamily="34" charset="0"/>
              <a:cs typeface="Segoe UI" pitchFamily="34" charset="0"/>
            </a:endParaRPr>
          </a:p>
        </p:txBody>
      </p:sp>
      <p:sp>
        <p:nvSpPr>
          <p:cNvPr id="2" name="Rectangle 1">
            <a:extLst>
              <a:ext uri="{FF2B5EF4-FFF2-40B4-BE49-F238E27FC236}">
                <a16:creationId xmlns:a16="http://schemas.microsoft.com/office/drawing/2014/main" id="{567F720E-3B5C-4ACF-822F-F441D3901E35}"/>
              </a:ext>
            </a:extLst>
          </p:cNvPr>
          <p:cNvSpPr/>
          <p:nvPr/>
        </p:nvSpPr>
        <p:spPr>
          <a:xfrm>
            <a:off x="794956" y="5141610"/>
            <a:ext cx="8309897" cy="1049465"/>
          </a:xfrm>
          <a:prstGeom prst="rect">
            <a:avLst/>
          </a:prstGeom>
          <a:noFill/>
          <a:ln w="57150" cmpd="sng">
            <a:solidFill>
              <a:srgbClr val="FF0000"/>
            </a:solidFill>
          </a:ln>
          <a:effectLst/>
        </p:spPr>
        <p:txBody>
          <a:bodyPr wrap="square" lIns="243840" tIns="182880" rIns="182880" bIns="182880" rtlCol="0" anchor="ctr">
            <a:noAutofit/>
          </a:bodyPr>
          <a:lstStyle/>
          <a:p>
            <a:pPr algn="ctr" defTabSz="914377">
              <a:lnSpc>
                <a:spcPct val="90000"/>
              </a:lnSpc>
              <a:spcBef>
                <a:spcPts val="800"/>
              </a:spcBef>
            </a:pPr>
            <a:endParaRPr lang="en-US" sz="2133" err="1">
              <a:solidFill>
                <a:srgbClr val="FFFFFF"/>
              </a:solidFill>
              <a:latin typeface="Arial"/>
            </a:endParaRPr>
          </a:p>
        </p:txBody>
      </p:sp>
      <p:sp>
        <p:nvSpPr>
          <p:cNvPr id="45" name="Rectangle 44">
            <a:extLst>
              <a:ext uri="{FF2B5EF4-FFF2-40B4-BE49-F238E27FC236}">
                <a16:creationId xmlns:a16="http://schemas.microsoft.com/office/drawing/2014/main" id="{377D8E50-87E6-442D-858B-3EA4F5184F86}"/>
              </a:ext>
            </a:extLst>
          </p:cNvPr>
          <p:cNvSpPr/>
          <p:nvPr/>
        </p:nvSpPr>
        <p:spPr>
          <a:xfrm>
            <a:off x="794954" y="3536510"/>
            <a:ext cx="8309897" cy="1596276"/>
          </a:xfrm>
          <a:prstGeom prst="rect">
            <a:avLst/>
          </a:prstGeom>
          <a:noFill/>
          <a:ln w="57150" cmpd="sng">
            <a:solidFill>
              <a:srgbClr val="FF0000"/>
            </a:solidFill>
          </a:ln>
          <a:effectLst/>
        </p:spPr>
        <p:txBody>
          <a:bodyPr wrap="square" lIns="243840" tIns="182880" rIns="182880" bIns="182880" rtlCol="0" anchor="ctr">
            <a:noAutofit/>
          </a:bodyPr>
          <a:lstStyle/>
          <a:p>
            <a:pPr algn="ctr" defTabSz="914377">
              <a:lnSpc>
                <a:spcPct val="90000"/>
              </a:lnSpc>
              <a:spcBef>
                <a:spcPts val="800"/>
              </a:spcBef>
            </a:pPr>
            <a:endParaRPr lang="en-US" sz="2133" err="1">
              <a:solidFill>
                <a:srgbClr val="FFFFFF"/>
              </a:solidFill>
              <a:latin typeface="Arial"/>
            </a:endParaRPr>
          </a:p>
        </p:txBody>
      </p:sp>
      <p:sp>
        <p:nvSpPr>
          <p:cNvPr id="52" name="Rectangle 51">
            <a:extLst>
              <a:ext uri="{FF2B5EF4-FFF2-40B4-BE49-F238E27FC236}">
                <a16:creationId xmlns:a16="http://schemas.microsoft.com/office/drawing/2014/main" id="{7ABFA6F6-263F-4D2F-B8E3-9C523A3A5A85}"/>
              </a:ext>
            </a:extLst>
          </p:cNvPr>
          <p:cNvSpPr/>
          <p:nvPr/>
        </p:nvSpPr>
        <p:spPr>
          <a:xfrm>
            <a:off x="794953" y="2834992"/>
            <a:ext cx="8309897" cy="678369"/>
          </a:xfrm>
          <a:prstGeom prst="rect">
            <a:avLst/>
          </a:prstGeom>
          <a:noFill/>
          <a:ln w="57150" cmpd="sng">
            <a:solidFill>
              <a:srgbClr val="FF0000"/>
            </a:solidFill>
          </a:ln>
          <a:effectLst/>
        </p:spPr>
        <p:txBody>
          <a:bodyPr wrap="square" lIns="243840" tIns="182880" rIns="182880" bIns="182880" rtlCol="0" anchor="ctr">
            <a:noAutofit/>
          </a:bodyPr>
          <a:lstStyle/>
          <a:p>
            <a:pPr algn="ctr" defTabSz="914377">
              <a:lnSpc>
                <a:spcPct val="90000"/>
              </a:lnSpc>
              <a:spcBef>
                <a:spcPts val="800"/>
              </a:spcBef>
            </a:pPr>
            <a:endParaRPr lang="en-US" sz="2133" err="1">
              <a:solidFill>
                <a:srgbClr val="FFFFFF"/>
              </a:solidFill>
              <a:latin typeface="Arial"/>
            </a:endParaRPr>
          </a:p>
        </p:txBody>
      </p:sp>
      <p:sp>
        <p:nvSpPr>
          <p:cNvPr id="53" name="Rectangle 52">
            <a:extLst>
              <a:ext uri="{FF2B5EF4-FFF2-40B4-BE49-F238E27FC236}">
                <a16:creationId xmlns:a16="http://schemas.microsoft.com/office/drawing/2014/main" id="{273C7F8D-CB66-4142-8EC2-191B9876E240}"/>
              </a:ext>
            </a:extLst>
          </p:cNvPr>
          <p:cNvSpPr/>
          <p:nvPr/>
        </p:nvSpPr>
        <p:spPr>
          <a:xfrm>
            <a:off x="795280" y="2073977"/>
            <a:ext cx="8309897" cy="697267"/>
          </a:xfrm>
          <a:prstGeom prst="rect">
            <a:avLst/>
          </a:prstGeom>
          <a:noFill/>
          <a:ln w="57150" cmpd="sng">
            <a:solidFill>
              <a:srgbClr val="FF0000"/>
            </a:solidFill>
          </a:ln>
          <a:effectLst/>
        </p:spPr>
        <p:txBody>
          <a:bodyPr wrap="square" lIns="243840" tIns="182880" rIns="182880" bIns="182880" rtlCol="0" anchor="ctr">
            <a:noAutofit/>
          </a:bodyPr>
          <a:lstStyle/>
          <a:p>
            <a:pPr algn="ctr" defTabSz="914377">
              <a:lnSpc>
                <a:spcPct val="90000"/>
              </a:lnSpc>
              <a:spcBef>
                <a:spcPts val="800"/>
              </a:spcBef>
            </a:pPr>
            <a:endParaRPr lang="en-US" sz="2133" err="1">
              <a:solidFill>
                <a:srgbClr val="FFFFFF"/>
              </a:solidFill>
              <a:latin typeface="Arial"/>
            </a:endParaRPr>
          </a:p>
        </p:txBody>
      </p:sp>
      <p:sp>
        <p:nvSpPr>
          <p:cNvPr id="54" name="Title 1">
            <a:extLst>
              <a:ext uri="{FF2B5EF4-FFF2-40B4-BE49-F238E27FC236}">
                <a16:creationId xmlns:a16="http://schemas.microsoft.com/office/drawing/2014/main" id="{50970EE1-2524-423F-8204-C125818A6E37}"/>
              </a:ext>
            </a:extLst>
          </p:cNvPr>
          <p:cNvSpPr txBox="1">
            <a:spLocks/>
          </p:cNvSpPr>
          <p:nvPr/>
        </p:nvSpPr>
        <p:spPr>
          <a:xfrm>
            <a:off x="381000" y="304800"/>
            <a:ext cx="7785807"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Azure Stack architecture summary</a:t>
            </a:r>
          </a:p>
        </p:txBody>
      </p:sp>
      <p:pic>
        <p:nvPicPr>
          <p:cNvPr id="56" name="Picture 55">
            <a:extLst>
              <a:ext uri="{FF2B5EF4-FFF2-40B4-BE49-F238E27FC236}">
                <a16:creationId xmlns:a16="http://schemas.microsoft.com/office/drawing/2014/main" id="{26E3C5D7-1360-406F-93F6-F537EB58DEA4}"/>
              </a:ext>
            </a:extLst>
          </p:cNvPr>
          <p:cNvPicPr>
            <a:picLocks noChangeAspect="1"/>
          </p:cNvPicPr>
          <p:nvPr/>
        </p:nvPicPr>
        <p:blipFill>
          <a:blip r:embed="rId7"/>
          <a:stretch>
            <a:fillRect/>
          </a:stretch>
        </p:blipFill>
        <p:spPr>
          <a:xfrm>
            <a:off x="11064240" y="67885"/>
            <a:ext cx="1113959" cy="850660"/>
          </a:xfrm>
          <a:prstGeom prst="rect">
            <a:avLst/>
          </a:prstGeom>
        </p:spPr>
      </p:pic>
    </p:spTree>
    <p:extLst>
      <p:ext uri="{BB962C8B-B14F-4D97-AF65-F5344CB8AC3E}">
        <p14:creationId xmlns:p14="http://schemas.microsoft.com/office/powerpoint/2010/main" val="372103424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5" grpId="0" animBg="1"/>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Dell EMC Azure Stack</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115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 y="1294196"/>
            <a:ext cx="12192000" cy="5081205"/>
          </a:xfrm>
          <a:prstGeom prst="rect">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E13A95B6-C554-41B2-9A53-87092C198DB2}"/>
              </a:ext>
            </a:extLst>
          </p:cNvPr>
          <p:cNvSpPr txBox="1"/>
          <p:nvPr/>
        </p:nvSpPr>
        <p:spPr>
          <a:xfrm>
            <a:off x="5364482" y="1341120"/>
            <a:ext cx="2813009" cy="379656"/>
          </a:xfrm>
          <a:prstGeom prst="rect">
            <a:avLst/>
          </a:prstGeom>
          <a:solidFill>
            <a:schemeClr val="tx2">
              <a:lumMod val="50000"/>
            </a:schemeClr>
          </a:solidFill>
        </p:spPr>
        <p:txBody>
          <a:bodyPr wrap="square" rtlCol="0">
            <a:spAutoFit/>
          </a:bodyPr>
          <a:lstStyle/>
          <a:p>
            <a:pPr marL="0" marR="0" lvl="0" indent="0" algn="l" defTabSz="914354" rtl="0" eaLnBrk="1" fontAlgn="auto" latinLnBrk="0" hangingPunct="1">
              <a:lnSpc>
                <a:spcPct val="100000"/>
              </a:lnSpc>
              <a:spcBef>
                <a:spcPts val="0"/>
              </a:spcBef>
              <a:spcAft>
                <a:spcPts val="0"/>
              </a:spcAft>
              <a:buClr>
                <a:srgbClr val="0076CE"/>
              </a:buClr>
              <a:buSzTx/>
              <a:buFontTx/>
              <a:buNone/>
              <a:tabLst/>
              <a:defRPr/>
            </a:pPr>
            <a:endParaRPr kumimoji="0" lang="en-US" sz="1867" b="0" i="0" u="none" strike="noStrike" kern="1200" cap="none" spc="0" normalizeH="0" baseline="0" noProof="0" err="1">
              <a:ln>
                <a:noFill/>
              </a:ln>
              <a:solidFill>
                <a:srgbClr val="000000"/>
              </a:solidFill>
              <a:effectLst/>
              <a:uLnTx/>
              <a:uFillTx/>
              <a:latin typeface="Arial"/>
              <a:ea typeface="+mn-ea"/>
              <a:cs typeface="+mn-cs"/>
            </a:endParaRPr>
          </a:p>
        </p:txBody>
      </p:sp>
      <p:sp>
        <p:nvSpPr>
          <p:cNvPr id="2" name="Subtitle 1"/>
          <p:cNvSpPr>
            <a:spLocks noGrp="1"/>
          </p:cNvSpPr>
          <p:nvPr>
            <p:ph type="subTitle" idx="1"/>
          </p:nvPr>
        </p:nvSpPr>
        <p:spPr>
          <a:xfrm>
            <a:off x="528320" y="914401"/>
            <a:ext cx="11282680" cy="152448"/>
          </a:xfrm>
        </p:spPr>
        <p:txBody>
          <a:bodyPr/>
          <a:lstStyle/>
          <a:p>
            <a:r>
              <a:rPr lang="en-US" b="1" dirty="0">
                <a:latin typeface="Calibri Light" panose="020F0302020204030204" pitchFamily="34" charset="0"/>
                <a:cs typeface="Calibri Light" panose="020F0302020204030204" pitchFamily="34" charset="0"/>
              </a:rPr>
              <a:t>Key Design Principles</a:t>
            </a:r>
          </a:p>
        </p:txBody>
      </p:sp>
      <p:grpSp>
        <p:nvGrpSpPr>
          <p:cNvPr id="91" name="Group 90"/>
          <p:cNvGrpSpPr/>
          <p:nvPr/>
        </p:nvGrpSpPr>
        <p:grpSpPr>
          <a:xfrm>
            <a:off x="-47889" y="3410735"/>
            <a:ext cx="5220769" cy="2904880"/>
            <a:chOff x="4654525" y="2487785"/>
            <a:chExt cx="7546773" cy="4851798"/>
          </a:xfrm>
        </p:grpSpPr>
        <p:sp>
          <p:nvSpPr>
            <p:cNvPr id="92" name="Rounded Rectangle 26"/>
            <p:cNvSpPr/>
            <p:nvPr/>
          </p:nvSpPr>
          <p:spPr bwMode="auto">
            <a:xfrm>
              <a:off x="4922837" y="3016154"/>
              <a:ext cx="7139133" cy="2408507"/>
            </a:xfrm>
            <a:prstGeom prst="roundRect">
              <a:avLst/>
            </a:prstGeom>
            <a:noFill/>
            <a:ln w="38100" cap="flat" cmpd="sng" algn="ctr">
              <a:solidFill>
                <a:srgbClr val="0070C0"/>
              </a:solid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932379"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Segoe UI" pitchFamily="34" charset="0"/>
                <a:cs typeface="Segoe UI" pitchFamily="34" charset="0"/>
              </a:endParaRPr>
            </a:p>
          </p:txBody>
        </p:sp>
        <p:grpSp>
          <p:nvGrpSpPr>
            <p:cNvPr id="93" name="Group 92"/>
            <p:cNvGrpSpPr/>
            <p:nvPr/>
          </p:nvGrpSpPr>
          <p:grpSpPr>
            <a:xfrm>
              <a:off x="5349979" y="2487785"/>
              <a:ext cx="1114396" cy="1114394"/>
              <a:chOff x="5349979" y="2487785"/>
              <a:chExt cx="1114396" cy="1114394"/>
            </a:xfrm>
          </p:grpSpPr>
          <p:sp>
            <p:nvSpPr>
              <p:cNvPr id="127" name="Oval 126"/>
              <p:cNvSpPr/>
              <p:nvPr/>
            </p:nvSpPr>
            <p:spPr bwMode="auto">
              <a:xfrm>
                <a:off x="5349979" y="2487785"/>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grpSp>
            <p:nvGrpSpPr>
              <p:cNvPr id="128" name="Group 127"/>
              <p:cNvGrpSpPr/>
              <p:nvPr/>
            </p:nvGrpSpPr>
            <p:grpSpPr bwMode="black">
              <a:xfrm>
                <a:off x="5619581" y="2742274"/>
                <a:ext cx="575192" cy="618146"/>
                <a:chOff x="3422650" y="3467100"/>
                <a:chExt cx="533400" cy="549275"/>
              </a:xfrm>
              <a:solidFill>
                <a:srgbClr val="FFFFFF"/>
              </a:solidFill>
            </p:grpSpPr>
            <p:sp>
              <p:nvSpPr>
                <p:cNvPr id="129"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7" tIns="60943" rIns="121887" bIns="60943"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sp>
              <p:nvSpPr>
                <p:cNvPr id="130"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7" tIns="60943" rIns="121887" bIns="60943"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94" name="Group 93"/>
            <p:cNvGrpSpPr/>
            <p:nvPr/>
          </p:nvGrpSpPr>
          <p:grpSpPr>
            <a:xfrm>
              <a:off x="5349979" y="4792662"/>
              <a:ext cx="1114396" cy="1114394"/>
              <a:chOff x="5349979" y="4792662"/>
              <a:chExt cx="1114396" cy="1114394"/>
            </a:xfrm>
          </p:grpSpPr>
          <p:sp>
            <p:nvSpPr>
              <p:cNvPr id="125" name="Oval 124"/>
              <p:cNvSpPr/>
              <p:nvPr/>
            </p:nvSpPr>
            <p:spPr bwMode="auto">
              <a:xfrm>
                <a:off x="5349979" y="4792662"/>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sp>
            <p:nvSpPr>
              <p:cNvPr id="126" name="Freeform 164"/>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nvGrpSpPr>
            <p:cNvPr id="95" name="Group 94"/>
            <p:cNvGrpSpPr/>
            <p:nvPr/>
          </p:nvGrpSpPr>
          <p:grpSpPr>
            <a:xfrm>
              <a:off x="7052591" y="2487785"/>
              <a:ext cx="1114396" cy="1114394"/>
              <a:chOff x="7052591" y="2487785"/>
              <a:chExt cx="1114396" cy="1114394"/>
            </a:xfrm>
          </p:grpSpPr>
          <p:sp>
            <p:nvSpPr>
              <p:cNvPr id="123" name="Oval 122"/>
              <p:cNvSpPr/>
              <p:nvPr/>
            </p:nvSpPr>
            <p:spPr bwMode="auto">
              <a:xfrm>
                <a:off x="7052591" y="2487785"/>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sp>
            <p:nvSpPr>
              <p:cNvPr id="124" name="Freeform 18"/>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nvGrpSpPr>
            <p:cNvPr id="96" name="Group 95"/>
            <p:cNvGrpSpPr/>
            <p:nvPr/>
          </p:nvGrpSpPr>
          <p:grpSpPr>
            <a:xfrm>
              <a:off x="8767631" y="2487785"/>
              <a:ext cx="1114396" cy="1114394"/>
              <a:chOff x="8767631" y="2487785"/>
              <a:chExt cx="1114396" cy="1114394"/>
            </a:xfrm>
          </p:grpSpPr>
          <p:sp>
            <p:nvSpPr>
              <p:cNvPr id="117" name="Oval 116"/>
              <p:cNvSpPr/>
              <p:nvPr/>
            </p:nvSpPr>
            <p:spPr bwMode="auto">
              <a:xfrm>
                <a:off x="8767631" y="2487785"/>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grpSp>
            <p:nvGrpSpPr>
              <p:cNvPr id="118" name="Group 117"/>
              <p:cNvGrpSpPr/>
              <p:nvPr/>
            </p:nvGrpSpPr>
            <p:grpSpPr>
              <a:xfrm>
                <a:off x="9031044" y="2740870"/>
                <a:ext cx="587570" cy="607422"/>
                <a:chOff x="10304124" y="3516576"/>
                <a:chExt cx="535082" cy="534943"/>
              </a:xfrm>
            </p:grpSpPr>
            <p:grpSp>
              <p:nvGrpSpPr>
                <p:cNvPr id="119" name="Group 118"/>
                <p:cNvGrpSpPr/>
                <p:nvPr/>
              </p:nvGrpSpPr>
              <p:grpSpPr>
                <a:xfrm>
                  <a:off x="10304124" y="3516576"/>
                  <a:ext cx="535082" cy="534943"/>
                  <a:chOff x="10304124" y="3516576"/>
                  <a:chExt cx="535082" cy="534943"/>
                </a:xfrm>
              </p:grpSpPr>
              <p:sp>
                <p:nvSpPr>
                  <p:cNvPr id="121"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sp>
                <p:nvSpPr>
                  <p:cNvPr id="122"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sp>
              <p:nvSpPr>
                <p:cNvPr id="120" name="Rectangle 103"/>
                <p:cNvSpPr>
                  <a:spLocks noChangeArrowheads="1"/>
                </p:cNvSpPr>
                <p:nvPr/>
              </p:nvSpPr>
              <p:spPr bwMode="black">
                <a:xfrm>
                  <a:off x="10547469" y="3848196"/>
                  <a:ext cx="66623" cy="64501"/>
                </a:xfrm>
                <a:prstGeom prst="rect">
                  <a:avLst/>
                </a:pr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97" name="Group 96"/>
            <p:cNvGrpSpPr/>
            <p:nvPr/>
          </p:nvGrpSpPr>
          <p:grpSpPr>
            <a:xfrm>
              <a:off x="10485235" y="2487785"/>
              <a:ext cx="1114396" cy="1114394"/>
              <a:chOff x="10485235" y="2487785"/>
              <a:chExt cx="1114396" cy="1114394"/>
            </a:xfrm>
          </p:grpSpPr>
          <p:sp>
            <p:nvSpPr>
              <p:cNvPr id="115" name="Oval 114"/>
              <p:cNvSpPr/>
              <p:nvPr/>
            </p:nvSpPr>
            <p:spPr bwMode="auto">
              <a:xfrm>
                <a:off x="10485235" y="2487785"/>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sp>
            <p:nvSpPr>
              <p:cNvPr id="116" name="Freeform 52"/>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 name="Group 97"/>
            <p:cNvGrpSpPr/>
            <p:nvPr/>
          </p:nvGrpSpPr>
          <p:grpSpPr>
            <a:xfrm>
              <a:off x="7052591" y="4792662"/>
              <a:ext cx="1114396" cy="1114394"/>
              <a:chOff x="7052591" y="4792662"/>
              <a:chExt cx="1114396" cy="1114394"/>
            </a:xfrm>
          </p:grpSpPr>
          <p:sp>
            <p:nvSpPr>
              <p:cNvPr id="113" name="Oval 112"/>
              <p:cNvSpPr/>
              <p:nvPr/>
            </p:nvSpPr>
            <p:spPr bwMode="auto">
              <a:xfrm>
                <a:off x="7052591" y="4792662"/>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sp>
            <p:nvSpPr>
              <p:cNvPr id="114" name="Freeform 81"/>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 name="Group 98"/>
            <p:cNvGrpSpPr/>
            <p:nvPr/>
          </p:nvGrpSpPr>
          <p:grpSpPr>
            <a:xfrm>
              <a:off x="8767631" y="4792662"/>
              <a:ext cx="1114396" cy="1114394"/>
              <a:chOff x="8767631" y="4792662"/>
              <a:chExt cx="1114396" cy="1114394"/>
            </a:xfrm>
          </p:grpSpPr>
          <p:sp>
            <p:nvSpPr>
              <p:cNvPr id="111" name="Oval 110"/>
              <p:cNvSpPr/>
              <p:nvPr/>
            </p:nvSpPr>
            <p:spPr bwMode="auto">
              <a:xfrm>
                <a:off x="8767631" y="4792662"/>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pic>
            <p:nvPicPr>
              <p:cNvPr id="112" name="Picture 47" descr="C:\Users\sakuu\Documents\Ballmer MGX 2011\Tile Icons\Calend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p:cNvGrpSpPr/>
            <p:nvPr/>
          </p:nvGrpSpPr>
          <p:grpSpPr>
            <a:xfrm>
              <a:off x="10496506" y="4838638"/>
              <a:ext cx="1114396" cy="1114394"/>
              <a:chOff x="10496506" y="4838638"/>
              <a:chExt cx="1114396" cy="1114394"/>
            </a:xfrm>
          </p:grpSpPr>
          <p:sp>
            <p:nvSpPr>
              <p:cNvPr id="109" name="Oval 108"/>
              <p:cNvSpPr/>
              <p:nvPr/>
            </p:nvSpPr>
            <p:spPr bwMode="auto">
              <a:xfrm>
                <a:off x="10496506" y="4838638"/>
                <a:ext cx="1114396" cy="1114394"/>
              </a:xfrm>
              <a:prstGeom prst="ellipse">
                <a:avLst/>
              </a:prstGeom>
              <a:solidFill>
                <a:srgbClr val="002060"/>
              </a:solidFill>
              <a:ln w="38100">
                <a:solidFill>
                  <a:srgbClr val="0070C0"/>
                </a:solidFill>
                <a:miter lim="800000"/>
              </a:ln>
            </p:spPr>
            <p:txBody>
              <a:bodyPr wrap="square" lIns="316992" tIns="268224" rIns="243840" bIns="243840" rtlCol="0" anchor="ctr">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51" normalizeH="0" baseline="0" noProof="0">
                  <a:ln>
                    <a:noFill/>
                  </a:ln>
                  <a:solidFill>
                    <a:srgbClr val="FFFFFF"/>
                  </a:solidFill>
                  <a:effectLst/>
                  <a:uLnTx/>
                  <a:uFillTx/>
                  <a:latin typeface="Arial"/>
                  <a:ea typeface="MS PGothic" panose="020B0600070205080204" pitchFamily="34" charset="-128"/>
                  <a:cs typeface="Segoe UI Semibold" panose="020B0702040204020203" pitchFamily="34" charset="0"/>
                </a:endParaRPr>
              </a:p>
            </p:txBody>
          </p:sp>
          <p:sp>
            <p:nvSpPr>
              <p:cNvPr id="110" name="Freeform 58"/>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9708" tIns="54855" rIns="109708" bIns="54855" numCol="1" anchor="t" anchorCtr="0" compatLnSpc="1">
                <a:prstTxWarp prst="textNoShape">
                  <a:avLst/>
                </a:prstTxWarp>
              </a:bodyPr>
              <a:lstStyle/>
              <a:p>
                <a:pPr marL="0" marR="0" lvl="0" indent="0" algn="l" defTabSz="932291" rtl="0" eaLnBrk="1" fontAlgn="auto" latinLnBrk="0" hangingPunct="1">
                  <a:lnSpc>
                    <a:spcPct val="100000"/>
                  </a:lnSpc>
                  <a:spcBef>
                    <a:spcPts val="0"/>
                  </a:spcBef>
                  <a:spcAft>
                    <a:spcPts val="0"/>
                  </a:spcAft>
                  <a:buClrTx/>
                  <a:buSzTx/>
                  <a:buFontTx/>
                  <a:buNone/>
                  <a:tabLst/>
                  <a:defRPr/>
                </a:pPr>
                <a:endParaRPr kumimoji="0" lang="en-US" sz="1333" b="0" i="0" u="none" strike="noStrike" kern="0" cap="none" spc="0" normalizeH="0" baseline="0" noProof="0">
                  <a:ln>
                    <a:noFill/>
                  </a:ln>
                  <a:solidFill>
                    <a:srgbClr val="FFFFFF"/>
                  </a:solidFill>
                  <a:effectLst/>
                  <a:uLnTx/>
                  <a:uFillTx/>
                  <a:latin typeface="Arial"/>
                  <a:ea typeface="+mn-ea"/>
                  <a:cs typeface="+mn-cs"/>
                </a:endParaRPr>
              </a:p>
            </p:txBody>
          </p:sp>
        </p:grpSp>
        <p:sp>
          <p:nvSpPr>
            <p:cNvPr id="101" name="TextBox 100"/>
            <p:cNvSpPr txBox="1"/>
            <p:nvPr/>
          </p:nvSpPr>
          <p:spPr>
            <a:xfrm>
              <a:off x="4654525" y="3352836"/>
              <a:ext cx="2386503" cy="1582786"/>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Architecture, hardware and topology</a:t>
              </a:r>
            </a:p>
          </p:txBody>
        </p:sp>
        <p:sp>
          <p:nvSpPr>
            <p:cNvPr id="102" name="TextBox 101"/>
            <p:cNvSpPr txBox="1"/>
            <p:nvPr/>
          </p:nvSpPr>
          <p:spPr>
            <a:xfrm>
              <a:off x="5023003" y="5748745"/>
              <a:ext cx="1736998" cy="1582786"/>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Security and privacy</a:t>
              </a:r>
            </a:p>
          </p:txBody>
        </p:sp>
        <p:sp>
          <p:nvSpPr>
            <p:cNvPr id="103" name="TextBox 102"/>
            <p:cNvSpPr txBox="1"/>
            <p:nvPr/>
          </p:nvSpPr>
          <p:spPr>
            <a:xfrm>
              <a:off x="6397249" y="3348293"/>
              <a:ext cx="2491095" cy="1582786"/>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Deployment, configuration, provisioning</a:t>
              </a:r>
            </a:p>
          </p:txBody>
        </p:sp>
        <p:sp>
          <p:nvSpPr>
            <p:cNvPr id="104" name="TextBox 103"/>
            <p:cNvSpPr txBox="1"/>
            <p:nvPr/>
          </p:nvSpPr>
          <p:spPr>
            <a:xfrm>
              <a:off x="8402623" y="3495950"/>
              <a:ext cx="1894653" cy="966132"/>
            </a:xfrm>
            <a:prstGeom prst="rect">
              <a:avLst/>
            </a:prstGeom>
            <a:noFill/>
            <a:ln>
              <a:noFill/>
            </a:ln>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Validation</a:t>
              </a:r>
              <a:endParaRPr kumimoji="0" lang="en-US" sz="1067" b="1" i="0" u="none" strike="noStrike" kern="0" cap="none" spc="0" normalizeH="0" baseline="0" noProof="0">
                <a:ln>
                  <a:noFill/>
                </a:ln>
                <a:solidFill>
                  <a:srgbClr val="FFFFFF"/>
                </a:solidFill>
                <a:effectLst/>
                <a:uLnTx/>
                <a:uFillTx/>
                <a:latin typeface="Arial"/>
                <a:ea typeface="+mn-ea"/>
                <a:cs typeface="+mn-cs"/>
              </a:endParaRPr>
            </a:p>
          </p:txBody>
        </p:sp>
        <p:sp>
          <p:nvSpPr>
            <p:cNvPr id="105" name="TextBox 104"/>
            <p:cNvSpPr txBox="1"/>
            <p:nvPr/>
          </p:nvSpPr>
          <p:spPr>
            <a:xfrm>
              <a:off x="9994172" y="3448489"/>
              <a:ext cx="2121364" cy="1274459"/>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Monitoring, diagnostics</a:t>
              </a:r>
            </a:p>
          </p:txBody>
        </p:sp>
        <p:sp>
          <p:nvSpPr>
            <p:cNvPr id="106" name="TextBox 105"/>
            <p:cNvSpPr txBox="1"/>
            <p:nvPr/>
          </p:nvSpPr>
          <p:spPr>
            <a:xfrm>
              <a:off x="6646262" y="5859247"/>
              <a:ext cx="1956957" cy="1274459"/>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Business continuity</a:t>
              </a:r>
            </a:p>
          </p:txBody>
        </p:sp>
        <p:sp>
          <p:nvSpPr>
            <p:cNvPr id="107" name="TextBox 106"/>
            <p:cNvSpPr txBox="1"/>
            <p:nvPr/>
          </p:nvSpPr>
          <p:spPr>
            <a:xfrm>
              <a:off x="8393935" y="5756798"/>
              <a:ext cx="1846954" cy="1582785"/>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Patching and updating</a:t>
              </a:r>
            </a:p>
          </p:txBody>
        </p:sp>
        <p:sp>
          <p:nvSpPr>
            <p:cNvPr id="108" name="TextBox 107"/>
            <p:cNvSpPr txBox="1"/>
            <p:nvPr/>
          </p:nvSpPr>
          <p:spPr>
            <a:xfrm>
              <a:off x="9865566" y="5738342"/>
              <a:ext cx="2335732" cy="1582785"/>
            </a:xfrm>
            <a:prstGeom prst="rect">
              <a:avLst/>
            </a:prstGeom>
            <a:noFill/>
          </p:spPr>
          <p:txBody>
            <a:bodyPr wrap="square" lIns="243771" tIns="195017" rIns="243771" bIns="195017" rtlCol="0">
              <a:spAutoFit/>
            </a:bodyPr>
            <a:lstStyle/>
            <a:p>
              <a:pPr marL="0" marR="0" lvl="0" indent="0" algn="ctr" defTabSz="932291" rtl="0" eaLnBrk="1" fontAlgn="auto" latinLnBrk="0" hangingPunct="1">
                <a:lnSpc>
                  <a:spcPct val="90000"/>
                </a:lnSpc>
                <a:spcBef>
                  <a:spcPts val="0"/>
                </a:spcBef>
                <a:spcAft>
                  <a:spcPts val="600"/>
                </a:spcAft>
                <a:buClrTx/>
                <a:buSzTx/>
                <a:buFontTx/>
                <a:buNone/>
                <a:tabLst/>
                <a:defRPr/>
              </a:pPr>
              <a:r>
                <a:rPr kumimoji="0" lang="en-US" sz="1333" b="1" i="0" u="none" strike="noStrike" kern="0" cap="none" spc="0" normalizeH="0" baseline="0" noProof="0">
                  <a:ln>
                    <a:noFill/>
                  </a:ln>
                  <a:solidFill>
                    <a:srgbClr val="FFFFFF"/>
                  </a:solidFill>
                  <a:effectLst/>
                  <a:uLnTx/>
                  <a:uFillTx/>
                  <a:latin typeface="Arial"/>
                  <a:ea typeface="+mn-ea"/>
                  <a:cs typeface="+mn-cs"/>
                </a:rPr>
                <a:t>Field replacement of parts</a:t>
              </a:r>
            </a:p>
          </p:txBody>
        </p:sp>
      </p:grpSp>
      <p:grpSp>
        <p:nvGrpSpPr>
          <p:cNvPr id="131" name="Group 130"/>
          <p:cNvGrpSpPr/>
          <p:nvPr/>
        </p:nvGrpSpPr>
        <p:grpSpPr>
          <a:xfrm>
            <a:off x="650312" y="1744148"/>
            <a:ext cx="4157369" cy="1337743"/>
            <a:chOff x="503237" y="1363662"/>
            <a:chExt cx="5381283" cy="1481849"/>
          </a:xfrm>
        </p:grpSpPr>
        <p:grpSp>
          <p:nvGrpSpPr>
            <p:cNvPr id="132" name="Group 24"/>
            <p:cNvGrpSpPr>
              <a:grpSpLocks noChangeAspect="1"/>
            </p:cNvGrpSpPr>
            <p:nvPr/>
          </p:nvGrpSpPr>
          <p:grpSpPr bwMode="auto">
            <a:xfrm>
              <a:off x="503237" y="1459372"/>
              <a:ext cx="634280" cy="469564"/>
              <a:chOff x="5281" y="836"/>
              <a:chExt cx="516" cy="382"/>
            </a:xfrm>
            <a:solidFill>
              <a:srgbClr val="F8F8F8"/>
            </a:solidFill>
          </p:grpSpPr>
          <p:sp>
            <p:nvSpPr>
              <p:cNvPr id="149"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solidFill>
                <a:srgbClr val="FFFFFF"/>
              </a:solidFill>
              <a:ln w="19050">
                <a:solidFill>
                  <a:srgbClr val="0070C0"/>
                </a:solidFill>
              </a:ln>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50" name="Rectangle 26"/>
              <p:cNvSpPr>
                <a:spLocks noChangeArrowheads="1"/>
              </p:cNvSpPr>
              <p:nvPr/>
            </p:nvSpPr>
            <p:spPr bwMode="auto">
              <a:xfrm>
                <a:off x="5350" y="1044"/>
                <a:ext cx="378" cy="35"/>
              </a:xfrm>
              <a:prstGeom prst="rect">
                <a:avLst/>
              </a:prstGeom>
              <a:solidFill>
                <a:srgbClr val="FFFFFF"/>
              </a:solidFill>
              <a:ln w="19050">
                <a:solidFill>
                  <a:srgbClr val="0070C0"/>
                </a:solidFill>
              </a:ln>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grpSp>
        <p:grpSp>
          <p:nvGrpSpPr>
            <p:cNvPr id="133" name="Group 12"/>
            <p:cNvGrpSpPr>
              <a:grpSpLocks noChangeAspect="1"/>
            </p:cNvGrpSpPr>
            <p:nvPr/>
          </p:nvGrpSpPr>
          <p:grpSpPr bwMode="auto">
            <a:xfrm>
              <a:off x="3056245" y="1399218"/>
              <a:ext cx="389266" cy="630948"/>
              <a:chOff x="3814" y="2056"/>
              <a:chExt cx="182" cy="295"/>
            </a:xfrm>
          </p:grpSpPr>
          <p:sp>
            <p:nvSpPr>
              <p:cNvPr id="140" name="Rectangle 13"/>
              <p:cNvSpPr>
                <a:spLocks noChangeArrowheads="1"/>
              </p:cNvSpPr>
              <p:nvPr/>
            </p:nvSpPr>
            <p:spPr bwMode="auto">
              <a:xfrm>
                <a:off x="3834" y="2056"/>
                <a:ext cx="162" cy="295"/>
              </a:xfrm>
              <a:prstGeom prst="rect">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1" name="Rectangle 14"/>
              <p:cNvSpPr>
                <a:spLocks noChangeArrowheads="1"/>
              </p:cNvSpPr>
              <p:nvPr/>
            </p:nvSpPr>
            <p:spPr bwMode="auto">
              <a:xfrm>
                <a:off x="3858" y="2078"/>
                <a:ext cx="114" cy="30"/>
              </a:xfrm>
              <a:prstGeom prst="rect">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2" name="Rectangle 15"/>
              <p:cNvSpPr>
                <a:spLocks noChangeArrowheads="1"/>
              </p:cNvSpPr>
              <p:nvPr/>
            </p:nvSpPr>
            <p:spPr bwMode="auto">
              <a:xfrm>
                <a:off x="3858" y="2140"/>
                <a:ext cx="114" cy="31"/>
              </a:xfrm>
              <a:prstGeom prst="rect">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3" name="Rectangle 16"/>
              <p:cNvSpPr>
                <a:spLocks noChangeArrowheads="1"/>
              </p:cNvSpPr>
              <p:nvPr/>
            </p:nvSpPr>
            <p:spPr bwMode="auto">
              <a:xfrm>
                <a:off x="3858" y="2203"/>
                <a:ext cx="114" cy="30"/>
              </a:xfrm>
              <a:prstGeom prst="rect">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4"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5"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6" name="Oval 19"/>
              <p:cNvSpPr>
                <a:spLocks noChangeArrowheads="1"/>
              </p:cNvSpPr>
              <p:nvPr/>
            </p:nvSpPr>
            <p:spPr bwMode="auto">
              <a:xfrm>
                <a:off x="3858" y="2296"/>
                <a:ext cx="25" cy="24"/>
              </a:xfrm>
              <a:prstGeom prst="ellipse">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7" name="Oval 20"/>
              <p:cNvSpPr>
                <a:spLocks noChangeArrowheads="1"/>
              </p:cNvSpPr>
              <p:nvPr/>
            </p:nvSpPr>
            <p:spPr bwMode="auto">
              <a:xfrm>
                <a:off x="3903" y="2296"/>
                <a:ext cx="24" cy="24"/>
              </a:xfrm>
              <a:prstGeom prst="ellipse">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48" name="Rectangle 21"/>
              <p:cNvSpPr>
                <a:spLocks noChangeArrowheads="1"/>
              </p:cNvSpPr>
              <p:nvPr/>
            </p:nvSpPr>
            <p:spPr bwMode="auto">
              <a:xfrm>
                <a:off x="3949" y="2296"/>
                <a:ext cx="23" cy="22"/>
              </a:xfrm>
              <a:prstGeom prst="rect">
                <a:avLst/>
              </a:prstGeom>
              <a:solidFill>
                <a:schemeClr val="bg2"/>
              </a:solidFill>
              <a:ln w="19050" cap="flat">
                <a:solidFill>
                  <a:srgbClr val="0070C0"/>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grpSp>
        <p:sp>
          <p:nvSpPr>
            <p:cNvPr id="134" name="Freeform 5"/>
            <p:cNvSpPr>
              <a:spLocks noEditPoints="1"/>
            </p:cNvSpPr>
            <p:nvPr/>
          </p:nvSpPr>
          <p:spPr bwMode="auto">
            <a:xfrm>
              <a:off x="625658" y="2288074"/>
              <a:ext cx="456640" cy="49143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FFFFFF"/>
            </a:solidFill>
            <a:ln w="19050">
              <a:solidFill>
                <a:srgbClr val="0070C0"/>
              </a:solidFill>
            </a:ln>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35" name="Freeform 9"/>
            <p:cNvSpPr>
              <a:spLocks noEditPoints="1"/>
            </p:cNvSpPr>
            <p:nvPr/>
          </p:nvSpPr>
          <p:spPr bwMode="auto">
            <a:xfrm>
              <a:off x="2924368" y="2251442"/>
              <a:ext cx="497599" cy="528152"/>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chemeClr val="bg1"/>
            </a:solidFill>
            <a:ln w="19050">
              <a:solidFill>
                <a:srgbClr val="0070C0"/>
              </a:solidFill>
            </a:ln>
          </p:spPr>
          <p:txBody>
            <a:bodyPr vert="horz" wrap="square" lIns="89617" tIns="44808" rIns="89617" bIns="44808" numCol="1" anchor="t" anchorCtr="0" compatLnSpc="1">
              <a:prstTxWarp prst="textNoShape">
                <a:avLst/>
              </a:prstTxWarp>
            </a:bodyPr>
            <a:lstStyle/>
            <a:p>
              <a:pPr marL="0" marR="0" lvl="0" indent="0" algn="l" defTabSz="89606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44444"/>
                </a:solidFill>
                <a:effectLst/>
                <a:uLnTx/>
                <a:uFillTx/>
                <a:latin typeface="Segoe UI"/>
                <a:ea typeface="+mn-ea"/>
                <a:cs typeface="+mn-cs"/>
              </a:endParaRPr>
            </a:p>
          </p:txBody>
        </p:sp>
        <p:sp>
          <p:nvSpPr>
            <p:cNvPr id="136" name="TextBox 135"/>
            <p:cNvSpPr txBox="1"/>
            <p:nvPr/>
          </p:nvSpPr>
          <p:spPr>
            <a:xfrm>
              <a:off x="1067913" y="1363662"/>
              <a:ext cx="1922824" cy="681821"/>
            </a:xfrm>
            <a:prstGeom prst="rect">
              <a:avLst/>
            </a:prstGeom>
            <a:noFill/>
            <a:ln w="19050">
              <a:noFill/>
            </a:ln>
          </p:spPr>
          <p:txBody>
            <a:bodyPr wrap="square" lIns="179285" tIns="143428" rIns="179285" bIns="143428" rtlCol="0">
              <a:spAutoFit/>
            </a:bodyPr>
            <a:lstStyle/>
            <a:p>
              <a:pPr marL="0" marR="0" lvl="0" indent="0" algn="l" defTabSz="914354" rtl="0"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Software</a:t>
              </a:r>
            </a:p>
          </p:txBody>
        </p:sp>
        <p:sp>
          <p:nvSpPr>
            <p:cNvPr id="137" name="TextBox 136"/>
            <p:cNvSpPr txBox="1"/>
            <p:nvPr/>
          </p:nvSpPr>
          <p:spPr>
            <a:xfrm>
              <a:off x="3446121" y="1363662"/>
              <a:ext cx="2438399" cy="681821"/>
            </a:xfrm>
            <a:prstGeom prst="rect">
              <a:avLst/>
            </a:prstGeom>
            <a:noFill/>
            <a:ln w="19050">
              <a:noFill/>
            </a:ln>
          </p:spPr>
          <p:txBody>
            <a:bodyPr wrap="square" lIns="179285" tIns="143428" rIns="179285" bIns="143428" rtlCol="0">
              <a:spAutoFit/>
            </a:bodyPr>
            <a:lstStyle/>
            <a:p>
              <a:pPr marL="0" marR="0" lvl="0" indent="0" algn="l" defTabSz="914354" rtl="0"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Hardware</a:t>
              </a:r>
            </a:p>
          </p:txBody>
        </p:sp>
        <p:sp>
          <p:nvSpPr>
            <p:cNvPr id="138" name="TextBox 137"/>
            <p:cNvSpPr txBox="1"/>
            <p:nvPr/>
          </p:nvSpPr>
          <p:spPr>
            <a:xfrm>
              <a:off x="1056136" y="2163688"/>
              <a:ext cx="1859222" cy="681821"/>
            </a:xfrm>
            <a:prstGeom prst="rect">
              <a:avLst/>
            </a:prstGeom>
            <a:noFill/>
            <a:ln w="19050">
              <a:noFill/>
            </a:ln>
          </p:spPr>
          <p:txBody>
            <a:bodyPr wrap="square" lIns="179285" tIns="143428" rIns="179285" bIns="143428" rtlCol="0">
              <a:spAutoFit/>
            </a:bodyPr>
            <a:lstStyle/>
            <a:p>
              <a:pPr marL="0" marR="0" lvl="0" indent="0" algn="l" defTabSz="914354" rtl="0"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Support</a:t>
              </a:r>
            </a:p>
          </p:txBody>
        </p:sp>
        <p:sp>
          <p:nvSpPr>
            <p:cNvPr id="139" name="TextBox 138"/>
            <p:cNvSpPr txBox="1"/>
            <p:nvPr/>
          </p:nvSpPr>
          <p:spPr>
            <a:xfrm>
              <a:off x="3430978" y="2163689"/>
              <a:ext cx="2438399" cy="681822"/>
            </a:xfrm>
            <a:prstGeom prst="rect">
              <a:avLst/>
            </a:prstGeom>
            <a:noFill/>
            <a:ln w="19050">
              <a:noFill/>
            </a:ln>
          </p:spPr>
          <p:txBody>
            <a:bodyPr wrap="square" lIns="179285" tIns="143428" rIns="179285" bIns="143428" rtlCol="0">
              <a:spAutoFit/>
            </a:bodyPr>
            <a:lstStyle/>
            <a:p>
              <a:pPr marL="0" marR="0" lvl="0" indent="0" algn="l" defTabSz="914354" rtl="0"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Services</a:t>
              </a:r>
            </a:p>
          </p:txBody>
        </p:sp>
      </p:grpSp>
      <p:sp>
        <p:nvSpPr>
          <p:cNvPr id="86" name="Rectangle 85"/>
          <p:cNvSpPr/>
          <p:nvPr/>
        </p:nvSpPr>
        <p:spPr>
          <a:xfrm>
            <a:off x="8612958" y="3263128"/>
            <a:ext cx="3596516" cy="695625"/>
          </a:xfrm>
          <a:prstGeom prst="rect">
            <a:avLst/>
          </a:prstGeom>
          <a:solidFill>
            <a:srgbClr val="0070C0"/>
          </a:solidFill>
          <a:ln w="12700" cmpd="sng">
            <a:noFill/>
          </a:ln>
          <a:effectLst/>
        </p:spPr>
        <p:txBody>
          <a:bodyPr wrap="square" lIns="182880" tIns="137160" rIns="137160" bIns="137160" rtlCol="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solidFill>
                <a:effectLst/>
                <a:uLnTx/>
                <a:uFillTx/>
                <a:latin typeface="Arial"/>
                <a:ea typeface="+mn-ea"/>
                <a:cs typeface="+mn-cs"/>
              </a:rPr>
              <a:t>Hyper-converged</a:t>
            </a:r>
            <a:r>
              <a:rPr kumimoji="0" lang="en-US" sz="1867" b="0" i="0" u="none" strike="noStrike" kern="1200" cap="none" spc="0" normalizeH="0" baseline="0" noProof="0">
                <a:ln>
                  <a:noFill/>
                </a:ln>
                <a:solidFill>
                  <a:srgbClr val="0076CE"/>
                </a:solidFill>
                <a:effectLst/>
                <a:uLnTx/>
                <a:uFillTx/>
                <a:latin typeface="Arial"/>
                <a:ea typeface="+mn-ea"/>
                <a:cs typeface="+mn-cs"/>
              </a:rPr>
              <a:t> </a:t>
            </a:r>
            <a:r>
              <a:rPr kumimoji="0" lang="en-US" sz="1867" b="0" i="0" u="none" strike="noStrike" kern="1200" cap="none" spc="0" normalizeH="0" baseline="0" noProof="0">
                <a:ln>
                  <a:noFill/>
                </a:ln>
                <a:solidFill>
                  <a:srgbClr val="FFFFFF"/>
                </a:solidFill>
                <a:effectLst/>
                <a:uLnTx/>
                <a:uFillTx/>
                <a:latin typeface="Arial"/>
                <a:ea typeface="+mn-ea"/>
                <a:cs typeface="+mn-cs"/>
              </a:rPr>
              <a:t>Infrastructure </a:t>
            </a:r>
          </a:p>
        </p:txBody>
      </p:sp>
      <p:sp>
        <p:nvSpPr>
          <p:cNvPr id="87" name="Rectangle 86"/>
          <p:cNvSpPr/>
          <p:nvPr/>
        </p:nvSpPr>
        <p:spPr>
          <a:xfrm>
            <a:off x="8601318" y="1553345"/>
            <a:ext cx="3590684" cy="695625"/>
          </a:xfrm>
          <a:prstGeom prst="rect">
            <a:avLst/>
          </a:prstGeom>
          <a:solidFill>
            <a:srgbClr val="0070C0"/>
          </a:solidFill>
          <a:ln w="12700" cmpd="sng">
            <a:noFill/>
          </a:ln>
          <a:effectLst/>
        </p:spPr>
        <p:txBody>
          <a:bodyPr wrap="square" lIns="182880" tIns="137160" rIns="137160" bIns="137160" rtlCol="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a:ea typeface="+mn-ea"/>
                <a:cs typeface="+mn-cs"/>
              </a:rPr>
              <a:t>Integrated system</a:t>
            </a:r>
          </a:p>
        </p:txBody>
      </p:sp>
      <p:sp>
        <p:nvSpPr>
          <p:cNvPr id="88" name="Rectangle 87"/>
          <p:cNvSpPr/>
          <p:nvPr/>
        </p:nvSpPr>
        <p:spPr>
          <a:xfrm>
            <a:off x="8605251" y="2410445"/>
            <a:ext cx="3596516" cy="695625"/>
          </a:xfrm>
          <a:prstGeom prst="rect">
            <a:avLst/>
          </a:prstGeom>
          <a:solidFill>
            <a:srgbClr val="0070C0"/>
          </a:solidFill>
          <a:ln w="12700" cmpd="sng">
            <a:noFill/>
          </a:ln>
          <a:effectLst/>
        </p:spPr>
        <p:txBody>
          <a:bodyPr wrap="square" lIns="182880" tIns="137160" rIns="137160" bIns="137160" rtlCol="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solidFill>
                <a:effectLst/>
                <a:uLnTx/>
                <a:uFillTx/>
                <a:latin typeface="Arial"/>
                <a:ea typeface="+mn-ea"/>
                <a:cs typeface="+mn-cs"/>
              </a:rPr>
              <a:t>Engineered Approach</a:t>
            </a:r>
          </a:p>
        </p:txBody>
      </p:sp>
      <p:sp>
        <p:nvSpPr>
          <p:cNvPr id="89" name="Rectangle 88"/>
          <p:cNvSpPr/>
          <p:nvPr/>
        </p:nvSpPr>
        <p:spPr>
          <a:xfrm>
            <a:off x="8593716" y="4119410"/>
            <a:ext cx="3596517" cy="695625"/>
          </a:xfrm>
          <a:prstGeom prst="rect">
            <a:avLst/>
          </a:prstGeom>
          <a:solidFill>
            <a:srgbClr val="0070C0"/>
          </a:solidFill>
          <a:ln w="12700" cmpd="sng">
            <a:noFill/>
          </a:ln>
          <a:effectLst/>
        </p:spPr>
        <p:txBody>
          <a:bodyPr wrap="square" lIns="182880" tIns="137160" rIns="137160" bIns="137160" rtlCol="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solidFill>
                <a:effectLst/>
                <a:uLnTx/>
                <a:uFillTx/>
                <a:latin typeface="Arial"/>
                <a:ea typeface="+mn-ea"/>
                <a:cs typeface="+mn-cs"/>
              </a:rPr>
              <a:t>Sustained</a:t>
            </a: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69" name="Rectangle 68"/>
          <p:cNvSpPr/>
          <p:nvPr/>
        </p:nvSpPr>
        <p:spPr>
          <a:xfrm>
            <a:off x="8593716" y="5002476"/>
            <a:ext cx="3596517" cy="695625"/>
          </a:xfrm>
          <a:prstGeom prst="rect">
            <a:avLst/>
          </a:prstGeom>
          <a:solidFill>
            <a:srgbClr val="0070C0"/>
          </a:solidFill>
          <a:ln w="12700" cmpd="sng">
            <a:noFill/>
          </a:ln>
          <a:effectLst/>
        </p:spPr>
        <p:txBody>
          <a:bodyPr wrap="square" lIns="182880" tIns="137160" rIns="137160" bIns="137160" rtlCol="0"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solidFill>
                <a:effectLst/>
                <a:uLnTx/>
                <a:uFillTx/>
                <a:latin typeface="Arial"/>
                <a:ea typeface="+mn-ea"/>
                <a:cs typeface="+mn-cs"/>
              </a:rPr>
              <a:t>Streamlined Operations</a:t>
            </a: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A81B0435-D092-4367-A428-1913F29CA05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04" b="94707" l="2649" r="89404">
                        <a14:foregroundMark x1="36424" y1="26654" x2="60596" y2="63894"/>
                        <a14:foregroundMark x1="60596" y1="63894" x2="40728" y2="83554"/>
                        <a14:foregroundMark x1="40728" y1="83554" x2="14570" y2="74102"/>
                        <a14:foregroundMark x1="14570" y1="74102" x2="2980" y2="56522"/>
                        <a14:foregroundMark x1="2980" y1="56522" x2="2980" y2="8318"/>
                        <a14:foregroundMark x1="2980" y1="8318" x2="41391" y2="567"/>
                        <a14:foregroundMark x1="41391" y1="567" x2="80795" y2="8885"/>
                        <a14:foregroundMark x1="80795" y1="8885" x2="92053" y2="14367"/>
                        <a14:foregroundMark x1="92053" y1="14367" x2="98675" y2="29301"/>
                        <a14:foregroundMark x1="98675" y1="29301" x2="89404" y2="82420"/>
                        <a14:foregroundMark x1="89404" y1="82420" x2="55960" y2="95463"/>
                        <a14:foregroundMark x1="55960" y1="95463" x2="14570" y2="91871"/>
                        <a14:foregroundMark x1="14570" y1="91871" x2="2980" y2="81664"/>
                        <a14:foregroundMark x1="2980" y1="81664" x2="3311" y2="73157"/>
                        <a14:foregroundMark x1="3311" y1="73157" x2="5298" y2="70699"/>
                        <a14:foregroundMark x1="5298" y1="70699" x2="5298" y2="70699"/>
                        <a14:foregroundMark x1="44040" y1="10397" x2="43046" y2="22873"/>
                        <a14:foregroundMark x1="43046" y1="22873" x2="67550" y2="50284"/>
                        <a14:foregroundMark x1="67550" y1="50284" x2="84106" y2="35161"/>
                        <a14:foregroundMark x1="84106" y1="35161" x2="84106" y2="22306"/>
                        <a14:foregroundMark x1="84106" y1="22306" x2="74503" y2="15879"/>
                        <a14:foregroundMark x1="74503" y1="15879" x2="61258" y2="16068"/>
                        <a14:foregroundMark x1="28808" y1="5104" x2="10265" y2="11342"/>
                        <a14:foregroundMark x1="56954" y1="94707" x2="27483" y2="94140"/>
                        <a14:backgroundMark x1="87086" y1="5104" x2="87086" y2="5104"/>
                      </a14:backgroundRemoval>
                    </a14:imgEffect>
                  </a14:imgLayer>
                </a14:imgProps>
              </a:ext>
            </a:extLst>
          </a:blip>
          <a:stretch>
            <a:fillRect/>
          </a:stretch>
        </p:blipFill>
        <p:spPr>
          <a:xfrm>
            <a:off x="5398022" y="1313936"/>
            <a:ext cx="2849532" cy="4991400"/>
          </a:xfrm>
          <a:prstGeom prst="rect">
            <a:avLst/>
          </a:prstGeom>
        </p:spPr>
      </p:pic>
      <p:pic>
        <p:nvPicPr>
          <p:cNvPr id="72" name="Picture 71">
            <a:extLst>
              <a:ext uri="{FF2B5EF4-FFF2-40B4-BE49-F238E27FC236}">
                <a16:creationId xmlns:a16="http://schemas.microsoft.com/office/drawing/2014/main" id="{3DB6A5F8-7451-4909-B829-82F1BD4B9FE1}"/>
              </a:ext>
            </a:extLst>
          </p:cNvPr>
          <p:cNvPicPr>
            <a:picLocks noChangeAspect="1"/>
          </p:cNvPicPr>
          <p:nvPr/>
        </p:nvPicPr>
        <p:blipFill>
          <a:blip r:embed="rId6"/>
          <a:stretch>
            <a:fillRect/>
          </a:stretch>
        </p:blipFill>
        <p:spPr>
          <a:xfrm>
            <a:off x="11064240" y="67885"/>
            <a:ext cx="1113959" cy="850660"/>
          </a:xfrm>
          <a:prstGeom prst="rect">
            <a:avLst/>
          </a:prstGeom>
        </p:spPr>
      </p:pic>
      <p:sp>
        <p:nvSpPr>
          <p:cNvPr id="75" name="Title 1">
            <a:extLst>
              <a:ext uri="{FF2B5EF4-FFF2-40B4-BE49-F238E27FC236}">
                <a16:creationId xmlns:a16="http://schemas.microsoft.com/office/drawing/2014/main" id="{015165F5-DE81-45BF-8D88-1EC916348B3E}"/>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1">
                <a:latin typeface="+mj-lt"/>
                <a:ea typeface="+mj-ea"/>
                <a:cs typeface="+mj-cs"/>
              </a:defRPr>
            </a:lvl1pPr>
          </a:lstStyle>
          <a:p>
            <a:r>
              <a:rPr lang="en-US" b="0" dirty="0">
                <a:solidFill>
                  <a:prstClr val="black"/>
                </a:solidFill>
              </a:rPr>
              <a:t>Dell EMC Cloud for Microsoft Azure Stack</a:t>
            </a:r>
            <a:br>
              <a:rPr lang="en-US" b="0" dirty="0">
                <a:solidFill>
                  <a:prstClr val="black"/>
                </a:solidFill>
              </a:rPr>
            </a:br>
            <a:endParaRPr lang="en-US" b="0" dirty="0">
              <a:solidFill>
                <a:prstClr val="black"/>
              </a:solidFill>
            </a:endParaRPr>
          </a:p>
        </p:txBody>
      </p:sp>
    </p:spTree>
    <p:extLst>
      <p:ext uri="{BB962C8B-B14F-4D97-AF65-F5344CB8AC3E}">
        <p14:creationId xmlns:p14="http://schemas.microsoft.com/office/powerpoint/2010/main" val="187071003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p:nvPr/>
        </p:nvSpPr>
        <p:spPr>
          <a:xfrm>
            <a:off x="2" y="1234464"/>
            <a:ext cx="12191999" cy="495539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marL="0" marR="0" lvl="0" indent="0" algn="ctr" defTabSz="121914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4" name="C27AF32F-E9BF-433A-834D-FA1559748A2F" descr="5EFA5B9F-488A-4F36-8521-51F35834EA00@hsd1">
            <a:extLst>
              <a:ext uri="{FF2B5EF4-FFF2-40B4-BE49-F238E27FC236}">
                <a16:creationId xmlns:a16="http://schemas.microsoft.com/office/drawing/2014/main" id="{69200094-689E-4F27-BC82-C63D836AA2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133" y="1325903"/>
            <a:ext cx="1667083" cy="48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0A7A4989-212F-4218-A5C8-8CD965E54130}"/>
              </a:ext>
            </a:extLst>
          </p:cNvPr>
          <p:cNvSpPr/>
          <p:nvPr/>
        </p:nvSpPr>
        <p:spPr>
          <a:xfrm>
            <a:off x="1651313" y="1616250"/>
            <a:ext cx="1582723" cy="313189"/>
          </a:xfrm>
          <a:prstGeom prst="ellipse">
            <a:avLst/>
          </a:prstGeom>
          <a:noFill/>
          <a:ln w="12700" cmpd="sng">
            <a:solidFill>
              <a:srgbClr val="FF0000"/>
            </a:solidFill>
          </a:ln>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75BC1F44-D1CC-4C1E-80A4-16E7FEC091CA}"/>
              </a:ext>
            </a:extLst>
          </p:cNvPr>
          <p:cNvSpPr txBox="1"/>
          <p:nvPr/>
        </p:nvSpPr>
        <p:spPr>
          <a:xfrm>
            <a:off x="4960691" y="2148341"/>
            <a:ext cx="6151927" cy="2678234"/>
          </a:xfrm>
          <a:prstGeom prst="rect">
            <a:avLst/>
          </a:prstGeom>
          <a:noFill/>
        </p:spPr>
        <p:txBody>
          <a:bodyPr wrap="square" rtlCol="0">
            <a:spAutoFit/>
          </a:bodyPr>
          <a:lstStyle/>
          <a:p>
            <a:pPr marL="380981" marR="0" lvl="0" indent="-380981" algn="l" defTabSz="914400" rtl="0" eaLnBrk="1" fontAlgn="auto" latinLnBrk="0" hangingPunct="1">
              <a:lnSpc>
                <a:spcPct val="100000"/>
              </a:lnSpc>
              <a:spcBef>
                <a:spcPts val="0"/>
              </a:spcBef>
              <a:spcAft>
                <a:spcPts val="0"/>
              </a:spcAft>
              <a:buClr>
                <a:srgbClr val="007DB8"/>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Arial"/>
                <a:ea typeface="+mn-ea"/>
                <a:cs typeface="+mn-cs"/>
              </a:rPr>
              <a:t>Dual Dell EMC S4048-ON 10gbe </a:t>
            </a:r>
            <a:r>
              <a:rPr kumimoji="0" lang="en-US" sz="1867" b="0" i="0" u="none" strike="noStrike" kern="1200" cap="none" spc="0" normalizeH="0" baseline="0" noProof="0" dirty="0" err="1">
                <a:ln>
                  <a:noFill/>
                </a:ln>
                <a:solidFill>
                  <a:srgbClr val="000000"/>
                </a:solidFill>
                <a:effectLst/>
                <a:uLnTx/>
                <a:uFillTx/>
                <a:latin typeface="Arial"/>
                <a:ea typeface="+mn-ea"/>
                <a:cs typeface="+mn-cs"/>
              </a:rPr>
              <a:t>ToR</a:t>
            </a:r>
            <a:r>
              <a:rPr kumimoji="0" lang="en-US" sz="1867" b="0" i="0" u="none" strike="noStrike" kern="1200" cap="none" spc="0" normalizeH="0" baseline="0" noProof="0" dirty="0">
                <a:ln>
                  <a:noFill/>
                </a:ln>
                <a:solidFill>
                  <a:srgbClr val="000000"/>
                </a:solidFill>
                <a:effectLst/>
                <a:uLnTx/>
                <a:uFillTx/>
                <a:latin typeface="Arial"/>
                <a:ea typeface="+mn-ea"/>
                <a:cs typeface="+mn-cs"/>
              </a:rPr>
              <a:t> Switches</a:t>
            </a:r>
          </a:p>
          <a:p>
            <a:pPr marL="838170" marR="0" lvl="1" indent="-380981" algn="l" defTabSz="914400" rtl="0" eaLnBrk="1" fontAlgn="auto" latinLnBrk="0" hangingPunct="1">
              <a:lnSpc>
                <a:spcPct val="100000"/>
              </a:lnSpc>
              <a:spcBef>
                <a:spcPts val="0"/>
              </a:spcBef>
              <a:spcAft>
                <a:spcPts val="0"/>
              </a:spcAft>
              <a:buClr>
                <a:srgbClr val="007DB8"/>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Arial"/>
                <a:ea typeface="+mn-ea"/>
                <a:cs typeface="+mn-cs"/>
              </a:rPr>
              <a:t>S5048-ON 25gbe available as an option</a:t>
            </a:r>
            <a:br>
              <a:rPr kumimoji="0" lang="en-US" sz="1867" b="0" i="0" u="none" strike="noStrike" kern="1200" cap="none" spc="0" normalizeH="0" baseline="0" noProof="0" dirty="0">
                <a:ln>
                  <a:noFill/>
                </a:ln>
                <a:solidFill>
                  <a:srgbClr val="000000"/>
                </a:solidFill>
                <a:effectLst/>
                <a:uLnTx/>
                <a:uFillTx/>
                <a:latin typeface="Arial"/>
                <a:ea typeface="+mn-ea"/>
                <a:cs typeface="+mn-cs"/>
              </a:rPr>
            </a:br>
            <a:endParaRPr kumimoji="0" lang="en-US" sz="1867" b="0" i="0" u="none" strike="noStrike" kern="1200" cap="none" spc="0" normalizeH="0" baseline="0" noProof="0" dirty="0">
              <a:ln>
                <a:noFill/>
              </a:ln>
              <a:solidFill>
                <a:srgbClr val="000000"/>
              </a:solidFill>
              <a:effectLst/>
              <a:uLnTx/>
              <a:uFillTx/>
              <a:latin typeface="Arial"/>
              <a:ea typeface="+mn-ea"/>
              <a:cs typeface="+mn-cs"/>
            </a:endParaRPr>
          </a:p>
          <a:p>
            <a:pPr marL="380981" marR="0" lvl="0" indent="-380981" algn="l" defTabSz="914400" rtl="0" eaLnBrk="1" fontAlgn="auto" latinLnBrk="0" hangingPunct="1">
              <a:lnSpc>
                <a:spcPct val="100000"/>
              </a:lnSpc>
              <a:spcBef>
                <a:spcPts val="0"/>
              </a:spcBef>
              <a:spcAft>
                <a:spcPts val="0"/>
              </a:spcAft>
              <a:buClr>
                <a:srgbClr val="007DB8"/>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Arial"/>
                <a:ea typeface="+mn-ea"/>
                <a:cs typeface="+mn-cs"/>
              </a:rPr>
              <a:t>1 Dell EMC S3048-ON 1gbe OOB Switch</a:t>
            </a:r>
            <a:br>
              <a:rPr kumimoji="0" lang="en-US" sz="1867" b="0" i="0" u="none" strike="noStrike" kern="1200" cap="none" spc="0" normalizeH="0" baseline="0" noProof="0" dirty="0">
                <a:ln>
                  <a:noFill/>
                </a:ln>
                <a:solidFill>
                  <a:srgbClr val="000000"/>
                </a:solidFill>
                <a:effectLst/>
                <a:uLnTx/>
                <a:uFillTx/>
                <a:latin typeface="Arial"/>
                <a:ea typeface="+mn-ea"/>
                <a:cs typeface="+mn-cs"/>
              </a:rPr>
            </a:br>
            <a:endParaRPr kumimoji="0" lang="en-US" sz="1867" b="0" i="0" u="none" strike="noStrike" kern="1200" cap="none" spc="0" normalizeH="0" baseline="0" noProof="0" dirty="0">
              <a:ln>
                <a:noFill/>
              </a:ln>
              <a:solidFill>
                <a:srgbClr val="000000"/>
              </a:solidFill>
              <a:effectLst/>
              <a:uLnTx/>
              <a:uFillTx/>
              <a:latin typeface="Arial"/>
              <a:ea typeface="+mn-ea"/>
              <a:cs typeface="+mn-cs"/>
            </a:endParaRPr>
          </a:p>
          <a:p>
            <a:pPr marL="380981" marR="0" lvl="0" indent="-380981" algn="l" defTabSz="914400" rtl="0" eaLnBrk="1" fontAlgn="auto" latinLnBrk="0" hangingPunct="1">
              <a:lnSpc>
                <a:spcPct val="100000"/>
              </a:lnSpc>
              <a:spcBef>
                <a:spcPts val="0"/>
              </a:spcBef>
              <a:spcAft>
                <a:spcPts val="0"/>
              </a:spcAft>
              <a:buClr>
                <a:srgbClr val="007DB8"/>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Arial"/>
                <a:ea typeface="+mn-ea"/>
                <a:cs typeface="+mn-cs"/>
              </a:rPr>
              <a:t>1 Dell EMC R640 Server Hardware Lifecycle Host</a:t>
            </a:r>
            <a:br>
              <a:rPr kumimoji="0" lang="en-US" sz="1867" b="0" i="0" u="none" strike="noStrike" kern="1200" cap="none" spc="0" normalizeH="0" baseline="0" noProof="0" dirty="0">
                <a:ln>
                  <a:noFill/>
                </a:ln>
                <a:solidFill>
                  <a:srgbClr val="000000"/>
                </a:solidFill>
                <a:effectLst/>
                <a:uLnTx/>
                <a:uFillTx/>
                <a:latin typeface="Arial"/>
                <a:ea typeface="+mn-ea"/>
                <a:cs typeface="+mn-cs"/>
              </a:rPr>
            </a:br>
            <a:endParaRPr kumimoji="0" lang="en-US" sz="1867" b="0" i="0" u="none" strike="noStrike" kern="1200" cap="none" spc="0" normalizeH="0" baseline="0" noProof="0" dirty="0">
              <a:ln>
                <a:noFill/>
              </a:ln>
              <a:solidFill>
                <a:srgbClr val="000000"/>
              </a:solidFill>
              <a:effectLst/>
              <a:uLnTx/>
              <a:uFillTx/>
              <a:latin typeface="Arial"/>
              <a:ea typeface="+mn-ea"/>
              <a:cs typeface="+mn-cs"/>
            </a:endParaRPr>
          </a:p>
          <a:p>
            <a:pPr marL="380981" marR="0" lvl="0" indent="-380981" algn="l" defTabSz="914400" rtl="0" eaLnBrk="1" fontAlgn="auto" latinLnBrk="0" hangingPunct="1">
              <a:lnSpc>
                <a:spcPct val="100000"/>
              </a:lnSpc>
              <a:spcBef>
                <a:spcPts val="0"/>
              </a:spcBef>
              <a:spcAft>
                <a:spcPts val="0"/>
              </a:spcAft>
              <a:buClr>
                <a:srgbClr val="007DB8"/>
              </a:buClr>
              <a:buSzTx/>
              <a:buFont typeface="Arial" panose="020B0604020202020204" pitchFamily="34" charset="0"/>
              <a:buChar char="•"/>
              <a:tabLst/>
              <a:defRPr/>
            </a:pPr>
            <a:r>
              <a:rPr kumimoji="0" lang="en-US" sz="1867" b="0" i="0" u="none" strike="noStrike" kern="1200" cap="none" spc="0" normalizeH="0" baseline="0" noProof="0" dirty="0">
                <a:ln>
                  <a:noFill/>
                </a:ln>
                <a:solidFill>
                  <a:srgbClr val="000000"/>
                </a:solidFill>
                <a:effectLst/>
                <a:uLnTx/>
                <a:uFillTx/>
                <a:latin typeface="Arial"/>
                <a:ea typeface="+mn-ea"/>
                <a:cs typeface="+mn-cs"/>
              </a:rPr>
              <a:t>Dell EMC R740XD Server Compute Nodes (4,8,12, 16 node configurations)</a:t>
            </a:r>
          </a:p>
        </p:txBody>
      </p:sp>
      <p:sp>
        <p:nvSpPr>
          <p:cNvPr id="7" name="Oval 6">
            <a:extLst>
              <a:ext uri="{FF2B5EF4-FFF2-40B4-BE49-F238E27FC236}">
                <a16:creationId xmlns:a16="http://schemas.microsoft.com/office/drawing/2014/main" id="{7BF1FDB4-0111-499A-8B32-FC2BE4017441}"/>
              </a:ext>
            </a:extLst>
          </p:cNvPr>
          <p:cNvSpPr/>
          <p:nvPr/>
        </p:nvSpPr>
        <p:spPr>
          <a:xfrm>
            <a:off x="1710733" y="1929439"/>
            <a:ext cx="1463883" cy="203200"/>
          </a:xfrm>
          <a:prstGeom prst="ellipse">
            <a:avLst/>
          </a:prstGeom>
          <a:noFill/>
          <a:ln w="12700" cmpd="sng">
            <a:solidFill>
              <a:srgbClr val="FF0000"/>
            </a:solidFill>
          </a:ln>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Arial"/>
              <a:ea typeface="+mn-ea"/>
              <a:cs typeface="+mn-cs"/>
            </a:endParaRPr>
          </a:p>
        </p:txBody>
      </p:sp>
      <p:sp>
        <p:nvSpPr>
          <p:cNvPr id="8" name="Oval 7">
            <a:extLst>
              <a:ext uri="{FF2B5EF4-FFF2-40B4-BE49-F238E27FC236}">
                <a16:creationId xmlns:a16="http://schemas.microsoft.com/office/drawing/2014/main" id="{61AFD312-1AD5-4EF7-8DEB-027A03427C83}"/>
              </a:ext>
            </a:extLst>
          </p:cNvPr>
          <p:cNvSpPr/>
          <p:nvPr/>
        </p:nvSpPr>
        <p:spPr>
          <a:xfrm>
            <a:off x="1710733" y="2387091"/>
            <a:ext cx="1463883" cy="203200"/>
          </a:xfrm>
          <a:prstGeom prst="ellipse">
            <a:avLst/>
          </a:prstGeom>
          <a:noFill/>
          <a:ln w="12700" cmpd="sng">
            <a:solidFill>
              <a:srgbClr val="FF0000"/>
            </a:solidFill>
          </a:ln>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Arial"/>
              <a:ea typeface="+mn-ea"/>
              <a:cs typeface="+mn-cs"/>
            </a:endParaRPr>
          </a:p>
        </p:txBody>
      </p:sp>
      <p:sp>
        <p:nvSpPr>
          <p:cNvPr id="9" name="Oval 8">
            <a:extLst>
              <a:ext uri="{FF2B5EF4-FFF2-40B4-BE49-F238E27FC236}">
                <a16:creationId xmlns:a16="http://schemas.microsoft.com/office/drawing/2014/main" id="{8B7E2E1F-D13C-4F28-BCAD-CA43A555E8C2}"/>
              </a:ext>
            </a:extLst>
          </p:cNvPr>
          <p:cNvSpPr/>
          <p:nvPr/>
        </p:nvSpPr>
        <p:spPr>
          <a:xfrm>
            <a:off x="1626929" y="3386660"/>
            <a:ext cx="1582723" cy="313189"/>
          </a:xfrm>
          <a:prstGeom prst="ellipse">
            <a:avLst/>
          </a:prstGeom>
          <a:noFill/>
          <a:ln w="12700" cmpd="sng">
            <a:solidFill>
              <a:srgbClr val="FF0000"/>
            </a:solidFill>
          </a:ln>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2FD9A439-1A28-43D9-A52E-3578439C1866}"/>
              </a:ext>
            </a:extLst>
          </p:cNvPr>
          <p:cNvPicPr>
            <a:picLocks noChangeAspect="1"/>
          </p:cNvPicPr>
          <p:nvPr/>
        </p:nvPicPr>
        <p:blipFill>
          <a:blip r:embed="rId4"/>
          <a:stretch>
            <a:fillRect/>
          </a:stretch>
        </p:blipFill>
        <p:spPr>
          <a:xfrm>
            <a:off x="11064240" y="67885"/>
            <a:ext cx="1113959" cy="850660"/>
          </a:xfrm>
          <a:prstGeom prst="rect">
            <a:avLst/>
          </a:prstGeom>
        </p:spPr>
      </p:pic>
      <p:sp>
        <p:nvSpPr>
          <p:cNvPr id="13" name="Title 1">
            <a:extLst>
              <a:ext uri="{FF2B5EF4-FFF2-40B4-BE49-F238E27FC236}">
                <a16:creationId xmlns:a16="http://schemas.microsoft.com/office/drawing/2014/main" id="{E416725A-4CEF-4210-9268-A967D0AE8393}"/>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0">
                <a:solidFill>
                  <a:prstClr val="black"/>
                </a:solidFill>
                <a:latin typeface="+mj-lt"/>
                <a:ea typeface="+mj-ea"/>
                <a:cs typeface="+mj-cs"/>
              </a:defRPr>
            </a:lvl1pPr>
          </a:lstStyle>
          <a:p>
            <a:r>
              <a:rPr lang="en-US" dirty="0"/>
              <a:t>Dell EMC Azure Stack Physical Components</a:t>
            </a:r>
          </a:p>
        </p:txBody>
      </p:sp>
    </p:spTree>
    <p:extLst>
      <p:ext uri="{BB962C8B-B14F-4D97-AF65-F5344CB8AC3E}">
        <p14:creationId xmlns:p14="http://schemas.microsoft.com/office/powerpoint/2010/main" val="139567272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130430-9B9D-4733-913F-C30D2800E7BA}"/>
              </a:ext>
            </a:extLst>
          </p:cNvPr>
          <p:cNvSpPr txBox="1">
            <a:spLocks/>
          </p:cNvSpPr>
          <p:nvPr/>
        </p:nvSpPr>
        <p:spPr>
          <a:xfrm>
            <a:off x="381000" y="304800"/>
            <a:ext cx="5192486" cy="517064"/>
          </a:xfrm>
          <a:prstGeom prst="rect">
            <a:avLst/>
          </a:prstGeom>
        </p:spPr>
        <p:txBody>
          <a:bodyPr vert="horz" lIns="91440" tIns="45720" rIns="91440" bIns="45720" rtlCol="0" anchor="ctr">
            <a:noAutofit/>
          </a:bodyPr>
          <a:lstStyle>
            <a:defPPr>
              <a:defRPr lang="en-US"/>
            </a:defPPr>
            <a:lvl1pPr algn="r">
              <a:lnSpc>
                <a:spcPct val="90000"/>
              </a:lnSpc>
              <a:spcBef>
                <a:spcPct val="0"/>
              </a:spcBef>
              <a:spcAft>
                <a:spcPts val="600"/>
              </a:spcAft>
              <a:buNone/>
              <a:defRPr sz="6000" b="1">
                <a:latin typeface="+mj-lt"/>
                <a:ea typeface="+mj-ea"/>
                <a:cs typeface="+mj-cs"/>
              </a:defRPr>
            </a:lvl1pPr>
          </a:lstStyle>
          <a:p>
            <a:pPr algn="l"/>
            <a:r>
              <a:rPr lang="en-US" sz="3730" b="0" dirty="0">
                <a:latin typeface="Arial" panose="020B0604020202020204" pitchFamily="34" charset="0"/>
                <a:cs typeface="Arial" panose="020B0604020202020204" pitchFamily="34" charset="0"/>
              </a:rPr>
              <a:t>Jayanth Dattatri YK</a:t>
            </a:r>
          </a:p>
        </p:txBody>
      </p:sp>
      <p:sp>
        <p:nvSpPr>
          <p:cNvPr id="5" name="TextBox 4">
            <a:extLst>
              <a:ext uri="{FF2B5EF4-FFF2-40B4-BE49-F238E27FC236}">
                <a16:creationId xmlns:a16="http://schemas.microsoft.com/office/drawing/2014/main" id="{3D0F12A2-FB3D-4219-A599-853E3728450E}"/>
              </a:ext>
            </a:extLst>
          </p:cNvPr>
          <p:cNvSpPr txBox="1"/>
          <p:nvPr/>
        </p:nvSpPr>
        <p:spPr>
          <a:xfrm>
            <a:off x="381000" y="1263343"/>
            <a:ext cx="6019800" cy="3323987"/>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Principal Product Technologist at Dell EMC – Asia Pacific and Japan | Dell EMC Cloud for Microsoft Azure Stack</a:t>
            </a:r>
          </a:p>
          <a:p>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17+ years of IT industry experience in Storage, Systems Management and Cloud Technologies</a:t>
            </a:r>
          </a:p>
          <a:p>
            <a:endParaRPr lang="en-US"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sz="2400" dirty="0">
                <a:latin typeface="Arial" panose="020B0604020202020204" pitchFamily="34" charset="0"/>
                <a:cs typeface="Arial" panose="020B0604020202020204" pitchFamily="34" charset="0"/>
              </a:rPr>
              <a:t>Community Lead, Author and Speaker</a:t>
            </a:r>
          </a:p>
        </p:txBody>
      </p:sp>
      <p:grpSp>
        <p:nvGrpSpPr>
          <p:cNvPr id="6" name="Group 5">
            <a:extLst>
              <a:ext uri="{FF2B5EF4-FFF2-40B4-BE49-F238E27FC236}">
                <a16:creationId xmlns:a16="http://schemas.microsoft.com/office/drawing/2014/main" id="{E1CF1CCA-8323-414B-9503-7CB4AB7BF544}"/>
              </a:ext>
            </a:extLst>
          </p:cNvPr>
          <p:cNvGrpSpPr/>
          <p:nvPr/>
        </p:nvGrpSpPr>
        <p:grpSpPr>
          <a:xfrm>
            <a:off x="7092879" y="432844"/>
            <a:ext cx="1567361" cy="338554"/>
            <a:chOff x="4143711" y="4647842"/>
            <a:chExt cx="1567361" cy="338554"/>
          </a:xfrm>
        </p:grpSpPr>
        <p:pic>
          <p:nvPicPr>
            <p:cNvPr id="7" name="Picture 2" descr="https://upload.wikimedia.org/wikipedia/en/thumb/9/9f/Twitter_bird_logo_2012.svg/220px-Twitter_bird_logo_2012.svg.png">
              <a:extLst>
                <a:ext uri="{FF2B5EF4-FFF2-40B4-BE49-F238E27FC236}">
                  <a16:creationId xmlns:a16="http://schemas.microsoft.com/office/drawing/2014/main" id="{65DFCFFC-44B5-4662-BB95-485BBEB333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711" y="4722894"/>
              <a:ext cx="307954" cy="2500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A8293-501A-47BE-BC22-AA85ADFBADCD}"/>
                </a:ext>
              </a:extLst>
            </p:cNvPr>
            <p:cNvSpPr/>
            <p:nvPr/>
          </p:nvSpPr>
          <p:spPr>
            <a:xfrm>
              <a:off x="4386670" y="4647842"/>
              <a:ext cx="1324402" cy="338554"/>
            </a:xfrm>
            <a:prstGeom prst="rect">
              <a:avLst/>
            </a:prstGeom>
          </p:spPr>
          <p:txBody>
            <a:bodyPr wrap="none">
              <a:spAutoFit/>
            </a:bodyPr>
            <a:lstStyle/>
            <a:p>
              <a:r>
                <a:rPr lang="en-AU" sz="1400" dirty="0">
                  <a:latin typeface="Arial" panose="020B0604020202020204" pitchFamily="34" charset="0"/>
                  <a:cs typeface="Arial" panose="020B0604020202020204" pitchFamily="34" charset="0"/>
                </a:rPr>
                <a:t>@</a:t>
              </a:r>
              <a:r>
                <a:rPr lang="en-AU" sz="1600" dirty="0" err="1">
                  <a:latin typeface="Arial" panose="020B0604020202020204" pitchFamily="34" charset="0"/>
                  <a:cs typeface="Arial" panose="020B0604020202020204" pitchFamily="34" charset="0"/>
                </a:rPr>
                <a:t>YkJayanth</a:t>
              </a:r>
              <a:endParaRPr lang="en-AU" sz="1600" dirty="0">
                <a:latin typeface="Arial" panose="020B0604020202020204" pitchFamily="34" charset="0"/>
                <a:cs typeface="Arial" panose="020B0604020202020204" pitchFamily="34" charset="0"/>
              </a:endParaRPr>
            </a:p>
          </p:txBody>
        </p:sp>
      </p:grpSp>
      <p:pic>
        <p:nvPicPr>
          <p:cNvPr id="9" name="Picture 8">
            <a:extLst>
              <a:ext uri="{FF2B5EF4-FFF2-40B4-BE49-F238E27FC236}">
                <a16:creationId xmlns:a16="http://schemas.microsoft.com/office/drawing/2014/main" id="{8558C945-3150-425A-9141-BF8C6F2642DC}"/>
              </a:ext>
            </a:extLst>
          </p:cNvPr>
          <p:cNvPicPr>
            <a:picLocks noChangeAspect="1"/>
          </p:cNvPicPr>
          <p:nvPr/>
        </p:nvPicPr>
        <p:blipFill>
          <a:blip r:embed="rId4"/>
          <a:stretch>
            <a:fillRect/>
          </a:stretch>
        </p:blipFill>
        <p:spPr>
          <a:xfrm>
            <a:off x="7108168" y="936651"/>
            <a:ext cx="320158" cy="326692"/>
          </a:xfrm>
          <a:prstGeom prst="rect">
            <a:avLst/>
          </a:prstGeom>
        </p:spPr>
      </p:pic>
      <p:sp>
        <p:nvSpPr>
          <p:cNvPr id="10" name="TextBox 9">
            <a:extLst>
              <a:ext uri="{FF2B5EF4-FFF2-40B4-BE49-F238E27FC236}">
                <a16:creationId xmlns:a16="http://schemas.microsoft.com/office/drawing/2014/main" id="{7A32FE39-67C6-4F1D-86CC-4B52BD03D652}"/>
              </a:ext>
            </a:extLst>
          </p:cNvPr>
          <p:cNvSpPr txBox="1"/>
          <p:nvPr/>
        </p:nvSpPr>
        <p:spPr>
          <a:xfrm>
            <a:off x="7418894" y="952318"/>
            <a:ext cx="3968685" cy="246221"/>
          </a:xfrm>
          <a:prstGeom prst="rect">
            <a:avLst/>
          </a:prstGeom>
          <a:noFill/>
        </p:spPr>
        <p:txBody>
          <a:bodyPr wrap="square" lIns="0" tIns="0" rIns="0" bIns="0" rtlCol="0">
            <a:spAutoFit/>
          </a:bodyPr>
          <a:lstStyle/>
          <a:p>
            <a:pPr algn="ctr"/>
            <a:r>
              <a:rPr lang="en-US" sz="1600" dirty="0">
                <a:latin typeface="Arial" panose="020B0604020202020204" pitchFamily="34" charset="0"/>
                <a:cs typeface="Arial" panose="020B0604020202020204" pitchFamily="34" charset="0"/>
                <a:hlinkClick r:id="rId5"/>
              </a:rPr>
              <a:t>https://www.linkedin.com/in</a:t>
            </a:r>
            <a:r>
              <a:rPr lang="en-US" sz="1600" dirty="0">
                <a:latin typeface="Arial" panose="020B0604020202020204" pitchFamily="34" charset="0"/>
                <a:cs typeface="Arial" panose="020B0604020202020204" pitchFamily="34" charset="0"/>
                <a:hlinkClick r:id="rId6"/>
              </a:rPr>
              <a:t>/jayanthdattatri/</a:t>
            </a:r>
            <a:endParaRPr lang="en-US" sz="16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5978443-9B05-4EFF-941B-1C534FCA650B}"/>
              </a:ext>
            </a:extLst>
          </p:cNvPr>
          <p:cNvPicPr>
            <a:picLocks noChangeAspect="1"/>
          </p:cNvPicPr>
          <p:nvPr/>
        </p:nvPicPr>
        <p:blipFill>
          <a:blip r:embed="rId7"/>
          <a:stretch>
            <a:fillRect/>
          </a:stretch>
        </p:blipFill>
        <p:spPr>
          <a:xfrm>
            <a:off x="7108168" y="1976875"/>
            <a:ext cx="2962275" cy="3533775"/>
          </a:xfrm>
          <a:prstGeom prst="rect">
            <a:avLst/>
          </a:prstGeom>
        </p:spPr>
      </p:pic>
      <p:pic>
        <p:nvPicPr>
          <p:cNvPr id="1026" name="Picture 2" descr="Related image">
            <a:extLst>
              <a:ext uri="{FF2B5EF4-FFF2-40B4-BE49-F238E27FC236}">
                <a16:creationId xmlns:a16="http://schemas.microsoft.com/office/drawing/2014/main" id="{4D02371F-1931-44F0-9170-6F5792DBE3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9684" y="1400698"/>
            <a:ext cx="326692" cy="326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212F14-78C6-4D93-B820-1C8694C0BAD3}"/>
              </a:ext>
            </a:extLst>
          </p:cNvPr>
          <p:cNvSpPr txBox="1"/>
          <p:nvPr/>
        </p:nvSpPr>
        <p:spPr>
          <a:xfrm>
            <a:off x="7456375" y="1400698"/>
            <a:ext cx="2614067" cy="338554"/>
          </a:xfrm>
          <a:prstGeom prst="rect">
            <a:avLst/>
          </a:prstGeom>
          <a:noFill/>
        </p:spPr>
        <p:txBody>
          <a:bodyPr wrap="square" rtlCol="0">
            <a:spAutoFit/>
          </a:bodyPr>
          <a:lstStyle/>
          <a:p>
            <a:r>
              <a:rPr lang="en-US" sz="1600" dirty="0"/>
              <a:t>Jayanth_yk@dell.com</a:t>
            </a:r>
          </a:p>
        </p:txBody>
      </p:sp>
    </p:spTree>
    <p:extLst>
      <p:ext uri="{BB962C8B-B14F-4D97-AF65-F5344CB8AC3E}">
        <p14:creationId xmlns:p14="http://schemas.microsoft.com/office/powerpoint/2010/main" val="1790551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0FED9C-1441-4BF0-ACAD-ED1F44F212E2}"/>
              </a:ext>
            </a:extLst>
          </p:cNvPr>
          <p:cNvPicPr>
            <a:picLocks noChangeAspect="1"/>
          </p:cNvPicPr>
          <p:nvPr/>
        </p:nvPicPr>
        <p:blipFill>
          <a:blip r:embed="rId3"/>
          <a:stretch>
            <a:fillRect/>
          </a:stretch>
        </p:blipFill>
        <p:spPr>
          <a:xfrm>
            <a:off x="110913" y="1983646"/>
            <a:ext cx="6107008" cy="3877090"/>
          </a:xfrm>
          <a:prstGeom prst="rect">
            <a:avLst/>
          </a:prstGeom>
        </p:spPr>
      </p:pic>
      <p:pic>
        <p:nvPicPr>
          <p:cNvPr id="7" name="Picture 6">
            <a:extLst>
              <a:ext uri="{FF2B5EF4-FFF2-40B4-BE49-F238E27FC236}">
                <a16:creationId xmlns:a16="http://schemas.microsoft.com/office/drawing/2014/main" id="{3A1D709F-9C57-4663-86C2-2C73E9FE43AA}"/>
              </a:ext>
            </a:extLst>
          </p:cNvPr>
          <p:cNvPicPr>
            <a:picLocks noChangeAspect="1"/>
          </p:cNvPicPr>
          <p:nvPr/>
        </p:nvPicPr>
        <p:blipFill>
          <a:blip r:embed="rId4"/>
          <a:stretch>
            <a:fillRect/>
          </a:stretch>
        </p:blipFill>
        <p:spPr>
          <a:xfrm>
            <a:off x="6504515" y="1775203"/>
            <a:ext cx="5687485" cy="4857471"/>
          </a:xfrm>
          <a:prstGeom prst="rect">
            <a:avLst/>
          </a:prstGeom>
        </p:spPr>
      </p:pic>
      <p:pic>
        <p:nvPicPr>
          <p:cNvPr id="6" name="Picture 5">
            <a:extLst>
              <a:ext uri="{FF2B5EF4-FFF2-40B4-BE49-F238E27FC236}">
                <a16:creationId xmlns:a16="http://schemas.microsoft.com/office/drawing/2014/main" id="{4E852B4E-41CB-4FD5-8432-78A0B58AFBB8}"/>
              </a:ext>
            </a:extLst>
          </p:cNvPr>
          <p:cNvPicPr>
            <a:picLocks noChangeAspect="1"/>
          </p:cNvPicPr>
          <p:nvPr/>
        </p:nvPicPr>
        <p:blipFill>
          <a:blip r:embed="rId5"/>
          <a:stretch>
            <a:fillRect/>
          </a:stretch>
        </p:blipFill>
        <p:spPr>
          <a:xfrm>
            <a:off x="11064240" y="67885"/>
            <a:ext cx="1113959" cy="850660"/>
          </a:xfrm>
          <a:prstGeom prst="rect">
            <a:avLst/>
          </a:prstGeom>
        </p:spPr>
      </p:pic>
      <p:sp>
        <p:nvSpPr>
          <p:cNvPr id="8" name="Title 1">
            <a:extLst>
              <a:ext uri="{FF2B5EF4-FFF2-40B4-BE49-F238E27FC236}">
                <a16:creationId xmlns:a16="http://schemas.microsoft.com/office/drawing/2014/main" id="{274A1EED-9D11-4F55-B1FD-2BA92706D929}"/>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0">
                <a:solidFill>
                  <a:prstClr val="black"/>
                </a:solidFill>
                <a:latin typeface="+mj-lt"/>
                <a:ea typeface="+mj-ea"/>
                <a:cs typeface="+mj-cs"/>
              </a:defRPr>
            </a:lvl1pPr>
          </a:lstStyle>
          <a:p>
            <a:r>
              <a:rPr lang="en-US" dirty="0"/>
              <a:t>Dell EMC Tactical Azure Stack</a:t>
            </a:r>
          </a:p>
        </p:txBody>
      </p:sp>
    </p:spTree>
    <p:extLst>
      <p:ext uri="{BB962C8B-B14F-4D97-AF65-F5344CB8AC3E}">
        <p14:creationId xmlns:p14="http://schemas.microsoft.com/office/powerpoint/2010/main" val="348290170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836" y="2420983"/>
            <a:ext cx="11155093" cy="1297577"/>
          </a:xfrm>
        </p:spPr>
        <p:txBody>
          <a:bodyPr>
            <a:normAutofit/>
          </a:bodyPr>
          <a:lstStyle/>
          <a:p>
            <a:pPr marL="0" indent="0" algn="ctr">
              <a:buNone/>
            </a:pPr>
            <a:r>
              <a:rPr lang="en-US" sz="5400" dirty="0">
                <a:latin typeface="Arial" panose="020B0604020202020204" pitchFamily="34" charset="0"/>
                <a:cs typeface="Arial" panose="020B0604020202020204" pitchFamily="34" charset="0"/>
              </a:rPr>
              <a:t>Demo – Capacity Planner</a:t>
            </a:r>
          </a:p>
        </p:txBody>
      </p:sp>
    </p:spTree>
    <p:extLst>
      <p:ext uri="{BB962C8B-B14F-4D97-AF65-F5344CB8AC3E}">
        <p14:creationId xmlns:p14="http://schemas.microsoft.com/office/powerpoint/2010/main" val="369325373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Monitoring and P&amp;U</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6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61960" y="1251983"/>
            <a:ext cx="4637064" cy="4256615"/>
          </a:xfrm>
        </p:spPr>
        <p:txBody>
          <a:bodyPr/>
          <a:lstStyle/>
          <a:p>
            <a:pPr>
              <a:spcBef>
                <a:spcPts val="0"/>
              </a:spcBef>
              <a:buClrTx/>
              <a:defRPr/>
            </a:pPr>
            <a:r>
              <a:rPr lang="en-US" sz="3200">
                <a:cs typeface="Segoe UI Light" panose="020B0502040204020203" pitchFamily="34" charset="0"/>
              </a:rPr>
              <a:t>Health</a:t>
            </a:r>
          </a:p>
          <a:p>
            <a:pPr>
              <a:spcBef>
                <a:spcPts val="0"/>
              </a:spcBef>
              <a:buClrTx/>
              <a:defRPr/>
            </a:pPr>
            <a:endParaRPr lang="en-US" sz="3200">
              <a:cs typeface="Segoe UI Light" panose="020B0502040204020203" pitchFamily="34" charset="0"/>
            </a:endParaRPr>
          </a:p>
          <a:p>
            <a:pPr marL="380990" lvl="1" indent="-380990">
              <a:spcBef>
                <a:spcPts val="0"/>
              </a:spcBef>
              <a:buClrTx/>
              <a:buFont typeface="Arial" panose="020B0604020202020204" pitchFamily="34" charset="0"/>
              <a:buChar char="•"/>
              <a:defRPr/>
            </a:pPr>
            <a:r>
              <a:rPr lang="en-US" sz="2133">
                <a:cs typeface="Segoe UI Light" panose="020B0502040204020203" pitchFamily="34" charset="0"/>
              </a:rPr>
              <a:t>Health State in Azure Stack is linked to Alerts</a:t>
            </a:r>
          </a:p>
          <a:p>
            <a:pPr marL="0" lvl="1">
              <a:spcBef>
                <a:spcPts val="0"/>
              </a:spcBef>
              <a:buClrTx/>
              <a:defRPr/>
            </a:pPr>
            <a:endParaRPr lang="en-US" sz="2133">
              <a:cs typeface="Segoe UI Light" panose="020B0502040204020203" pitchFamily="34" charset="0"/>
            </a:endParaRPr>
          </a:p>
          <a:p>
            <a:pPr marL="380990" lvl="1" indent="-380990">
              <a:spcBef>
                <a:spcPts val="0"/>
              </a:spcBef>
              <a:buClrTx/>
              <a:buFont typeface="Arial" panose="020B0604020202020204" pitchFamily="34" charset="0"/>
              <a:buChar char="•"/>
              <a:defRPr/>
            </a:pPr>
            <a:r>
              <a:rPr lang="en-US" sz="2133">
                <a:cs typeface="Segoe UI Light" panose="020B0502040204020203" pitchFamily="34" charset="0"/>
              </a:rPr>
              <a:t>Separate health of cloud services from cloud infrastructure</a:t>
            </a:r>
          </a:p>
          <a:p>
            <a:pPr marL="380990" lvl="1" indent="-380990">
              <a:spcBef>
                <a:spcPts val="0"/>
              </a:spcBef>
              <a:buClrTx/>
              <a:buFont typeface="Arial" panose="020B0604020202020204" pitchFamily="34" charset="0"/>
              <a:buChar char="•"/>
              <a:defRPr/>
            </a:pPr>
            <a:endParaRPr lang="en-US" sz="2133">
              <a:cs typeface="Segoe UI Light" panose="020B0502040204020203" pitchFamily="34" charset="0"/>
            </a:endParaRPr>
          </a:p>
          <a:p>
            <a:pPr marL="380990" lvl="1" indent="-380990">
              <a:spcBef>
                <a:spcPts val="0"/>
              </a:spcBef>
              <a:buClrTx/>
              <a:buFont typeface="Arial" panose="020B0604020202020204" pitchFamily="34" charset="0"/>
              <a:buChar char="•"/>
              <a:defRPr/>
            </a:pPr>
            <a:endParaRPr lang="en-US" sz="2133">
              <a:cs typeface="Segoe UI Light" panose="020B0502040204020203" pitchFamily="34" charset="0"/>
            </a:endParaRPr>
          </a:p>
          <a:p>
            <a:pPr>
              <a:spcBef>
                <a:spcPts val="0"/>
              </a:spcBef>
              <a:buClrTx/>
              <a:defRPr/>
            </a:pPr>
            <a:r>
              <a:rPr lang="en-US" sz="3200">
                <a:cs typeface="Segoe UI Light" panose="020B0502040204020203" pitchFamily="34" charset="0"/>
              </a:rPr>
              <a:t>Actionable alerts</a:t>
            </a:r>
          </a:p>
          <a:p>
            <a:pPr>
              <a:spcBef>
                <a:spcPts val="0"/>
              </a:spcBef>
              <a:buClrTx/>
              <a:defRPr/>
            </a:pPr>
            <a:endParaRPr lang="en-US" sz="3200">
              <a:cs typeface="Segoe UI Light" panose="020B0502040204020203" pitchFamily="34" charset="0"/>
            </a:endParaRPr>
          </a:p>
          <a:p>
            <a:pPr marL="380990" lvl="1" indent="-380990">
              <a:spcBef>
                <a:spcPts val="0"/>
              </a:spcBef>
              <a:buClrTx/>
              <a:buFont typeface="Arial" panose="020B0604020202020204" pitchFamily="34" charset="0"/>
              <a:buChar char="•"/>
              <a:defRPr/>
            </a:pPr>
            <a:r>
              <a:rPr lang="en-US" sz="2133">
                <a:cs typeface="Segoe UI Light" panose="020B0502040204020203" pitchFamily="34" charset="0"/>
              </a:rPr>
              <a:t>Links to online troubleshooting guides for step by step guidance</a:t>
            </a:r>
          </a:p>
          <a:p>
            <a:endParaRPr lang="en-US" sz="3200"/>
          </a:p>
        </p:txBody>
      </p:sp>
      <p:sp>
        <p:nvSpPr>
          <p:cNvPr id="17" name="Rectangle 16"/>
          <p:cNvSpPr/>
          <p:nvPr/>
        </p:nvSpPr>
        <p:spPr bwMode="auto">
          <a:xfrm>
            <a:off x="8184752" y="1707895"/>
            <a:ext cx="3361256" cy="3668439"/>
          </a:xfrm>
          <a:prstGeom prst="rect">
            <a:avLst/>
          </a:prstGeom>
          <a:solidFill>
            <a:schemeClr val="accent5">
              <a:lumMod val="60000"/>
              <a:lumOff val="40000"/>
            </a:schemeClr>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0" rIns="0" bIns="63420" numCol="1" rtlCol="0" anchor="t" anchorCtr="0" compatLnSpc="1">
            <a:prstTxWarp prst="textNoShape">
              <a:avLst/>
            </a:prstTxWarp>
          </a:bodyPr>
          <a:lstStyle/>
          <a:p>
            <a:pPr algn="ctr" defTabSz="1267906" fontAlgn="base">
              <a:spcBef>
                <a:spcPct val="0"/>
              </a:spcBef>
              <a:spcAft>
                <a:spcPct val="0"/>
              </a:spcAft>
              <a:defRPr/>
            </a:pPr>
            <a:endParaRPr lang="en-US" sz="1867" kern="0">
              <a:solidFill>
                <a:srgbClr val="000000"/>
              </a:solidFill>
              <a:latin typeface="Arial"/>
              <a:cs typeface="Segoe UI Light" panose="020B0502040204020203" pitchFamily="34" charset="0"/>
            </a:endParaRPr>
          </a:p>
          <a:p>
            <a:pPr algn="ctr" defTabSz="1267906" fontAlgn="base">
              <a:spcBef>
                <a:spcPct val="0"/>
              </a:spcBef>
              <a:spcAft>
                <a:spcPct val="0"/>
              </a:spcAft>
              <a:defRPr/>
            </a:pPr>
            <a:r>
              <a:rPr lang="en-US" sz="1867" kern="0">
                <a:solidFill>
                  <a:srgbClr val="000000"/>
                </a:solidFill>
                <a:latin typeface="Arial"/>
                <a:cs typeface="Segoe UI Light" panose="020B0502040204020203" pitchFamily="34" charset="0"/>
              </a:rPr>
              <a:t>Health &amp; Alerts visible in Admin Portal</a:t>
            </a:r>
          </a:p>
          <a:p>
            <a:pPr algn="ctr" defTabSz="1267906" fontAlgn="base">
              <a:spcBef>
                <a:spcPct val="0"/>
              </a:spcBef>
              <a:spcAft>
                <a:spcPct val="0"/>
              </a:spcAft>
              <a:defRPr/>
            </a:pPr>
            <a:endParaRPr lang="en-US" sz="1867" kern="0">
              <a:solidFill>
                <a:srgbClr val="000000"/>
              </a:solidFill>
              <a:latin typeface="Segoe UI Light" panose="020B0502040204020203" pitchFamily="34" charset="0"/>
              <a:cs typeface="Segoe UI Light" panose="020B0502040204020203" pitchFamily="34" charset="0"/>
            </a:endParaRPr>
          </a:p>
          <a:p>
            <a:pPr algn="ctr" defTabSz="1267906" fontAlgn="base">
              <a:spcBef>
                <a:spcPct val="0"/>
              </a:spcBef>
              <a:spcAft>
                <a:spcPct val="0"/>
              </a:spcAft>
              <a:defRPr/>
            </a:pPr>
            <a:endParaRPr lang="en-US" sz="1867" kern="0">
              <a:solidFill>
                <a:srgbClr val="000000"/>
              </a:solidFill>
              <a:latin typeface="Segoe UI Light" panose="020B0502040204020203" pitchFamily="34" charset="0"/>
              <a:cs typeface="Segoe UI Light" panose="020B0502040204020203" pitchFamily="34" charset="0"/>
            </a:endParaRPr>
          </a:p>
          <a:p>
            <a:pPr algn="ctr" defTabSz="1267906" fontAlgn="base">
              <a:spcBef>
                <a:spcPct val="0"/>
              </a:spcBef>
              <a:spcAft>
                <a:spcPct val="0"/>
              </a:spcAft>
              <a:defRPr/>
            </a:pPr>
            <a:endParaRPr lang="en-US" sz="1867" kern="0">
              <a:solidFill>
                <a:srgbClr val="000000"/>
              </a:solidFill>
              <a:latin typeface="Segoe UI Light" panose="020B0502040204020203" pitchFamily="34" charset="0"/>
              <a:cs typeface="Segoe UI Light" panose="020B0502040204020203" pitchFamily="34" charset="0"/>
            </a:endParaRPr>
          </a:p>
          <a:p>
            <a:pPr algn="ctr" defTabSz="1267906" fontAlgn="base">
              <a:spcBef>
                <a:spcPct val="0"/>
              </a:spcBef>
              <a:spcAft>
                <a:spcPct val="0"/>
              </a:spcAft>
              <a:defRPr/>
            </a:pPr>
            <a:endParaRPr lang="en-US" sz="1867" kern="0">
              <a:solidFill>
                <a:srgbClr val="000000"/>
              </a:solidFill>
              <a:latin typeface="Segoe UI Light" panose="020B0502040204020203" pitchFamily="34" charset="0"/>
              <a:cs typeface="Segoe UI Light" panose="020B0502040204020203" pitchFamily="34" charset="0"/>
            </a:endParaRPr>
          </a:p>
          <a:p>
            <a:pPr algn="ctr" defTabSz="1267906" fontAlgn="base">
              <a:spcBef>
                <a:spcPct val="0"/>
              </a:spcBef>
              <a:spcAft>
                <a:spcPct val="0"/>
              </a:spcAft>
              <a:defRPr/>
            </a:pPr>
            <a:endParaRPr lang="en-US" sz="1867" kern="0">
              <a:solidFill>
                <a:srgbClr val="000000"/>
              </a:solidFill>
              <a:latin typeface="Segoe UI Light" panose="020B0502040204020203" pitchFamily="34" charset="0"/>
              <a:cs typeface="Segoe UI Light" panose="020B0502040204020203" pitchFamily="34" charset="0"/>
            </a:endParaRPr>
          </a:p>
          <a:p>
            <a:pPr algn="ctr" defTabSz="1267906" fontAlgn="base">
              <a:spcBef>
                <a:spcPct val="0"/>
              </a:spcBef>
              <a:spcAft>
                <a:spcPct val="0"/>
              </a:spcAft>
              <a:defRPr/>
            </a:pPr>
            <a:r>
              <a:rPr lang="en-US" sz="1867" kern="0">
                <a:solidFill>
                  <a:srgbClr val="000000"/>
                </a:solidFill>
                <a:latin typeface="Arial"/>
                <a:cs typeface="Segoe UI Light" panose="020B0502040204020203" pitchFamily="34" charset="0"/>
              </a:rPr>
              <a:t>Alerts generated from:</a:t>
            </a:r>
          </a:p>
          <a:p>
            <a:pPr marL="1088002" lvl="1" indent="-466287" defTabSz="1267906" fontAlgn="base">
              <a:spcBef>
                <a:spcPct val="0"/>
              </a:spcBef>
              <a:spcAft>
                <a:spcPct val="0"/>
              </a:spcAft>
              <a:buFont typeface="Arial" panose="020B0604020202020204" pitchFamily="34" charset="0"/>
              <a:buChar char="•"/>
              <a:defRPr/>
            </a:pPr>
            <a:r>
              <a:rPr lang="en-US" sz="1867" kern="0">
                <a:solidFill>
                  <a:srgbClr val="000000"/>
                </a:solidFill>
                <a:latin typeface="Arial"/>
                <a:cs typeface="Segoe UI Light" panose="020B0502040204020203" pitchFamily="34" charset="0"/>
              </a:rPr>
              <a:t>Internal Health Services</a:t>
            </a:r>
          </a:p>
          <a:p>
            <a:pPr marL="1088002" lvl="1" indent="-466287" defTabSz="1267906" fontAlgn="base">
              <a:spcBef>
                <a:spcPct val="0"/>
              </a:spcBef>
              <a:spcAft>
                <a:spcPct val="0"/>
              </a:spcAft>
              <a:buFont typeface="Arial" panose="020B0604020202020204" pitchFamily="34" charset="0"/>
              <a:buChar char="•"/>
              <a:defRPr/>
            </a:pPr>
            <a:r>
              <a:rPr lang="en-US" sz="1867" kern="0">
                <a:solidFill>
                  <a:srgbClr val="000000"/>
                </a:solidFill>
                <a:latin typeface="Arial"/>
                <a:cs typeface="Segoe UI Light" panose="020B0502040204020203" pitchFamily="34" charset="0"/>
              </a:rPr>
              <a:t>System Health Tests</a:t>
            </a:r>
          </a:p>
          <a:p>
            <a:pPr marL="621715" lvl="1" algn="ctr" defTabSz="1267906" fontAlgn="base">
              <a:spcBef>
                <a:spcPct val="0"/>
              </a:spcBef>
              <a:spcAft>
                <a:spcPct val="0"/>
              </a:spcAft>
              <a:defRPr/>
            </a:pPr>
            <a:endParaRPr lang="en-US" sz="3200" kern="0">
              <a:gradFill>
                <a:gsLst>
                  <a:gs pos="16814">
                    <a:srgbClr val="FFFFFF"/>
                  </a:gs>
                  <a:gs pos="46000">
                    <a:srgbClr val="FFFFFF"/>
                  </a:gs>
                </a:gsLst>
                <a:lin ang="5400000" scaled="0"/>
              </a:gra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8184752" y="975710"/>
            <a:ext cx="3361256" cy="632604"/>
          </a:xfrm>
          <a:prstGeom prst="rect">
            <a:avLst/>
          </a:prstGeom>
          <a:solidFill>
            <a:schemeClr val="bg1">
              <a:lumMod val="75000"/>
            </a:schemeClr>
          </a:solidFill>
          <a:ln>
            <a:solidFill>
              <a:schemeClr val="bg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63420" rIns="0" bIns="63420" numCol="1" rtlCol="0" anchor="ctr" anchorCtr="0" compatLnSpc="1">
            <a:prstTxWarp prst="textNoShape">
              <a:avLst/>
            </a:prstTxWarp>
          </a:bodyPr>
          <a:lstStyle/>
          <a:p>
            <a:pPr algn="ctr" defTabSz="1267906" fontAlgn="base">
              <a:spcBef>
                <a:spcPct val="0"/>
              </a:spcBef>
              <a:spcAft>
                <a:spcPct val="0"/>
              </a:spcAft>
              <a:defRPr/>
            </a:pPr>
            <a:r>
              <a:rPr lang="en-US" sz="2400" b="1" kern="0">
                <a:gradFill>
                  <a:gsLst>
                    <a:gs pos="16814">
                      <a:srgbClr val="FFFFFF"/>
                    </a:gs>
                    <a:gs pos="46000">
                      <a:srgbClr val="FFFFFF"/>
                    </a:gs>
                  </a:gsLst>
                  <a:lin ang="5400000" scaled="0"/>
                </a:gradFill>
                <a:latin typeface="Segoe UI Light" panose="020B0502040204020203" pitchFamily="34" charset="0"/>
                <a:cs typeface="Segoe UI Light" panose="020B0502040204020203" pitchFamily="34" charset="0"/>
              </a:rPr>
              <a:t>Network Switches </a:t>
            </a:r>
          </a:p>
        </p:txBody>
      </p:sp>
      <p:pic>
        <p:nvPicPr>
          <p:cNvPr id="20" name="Picture 19"/>
          <p:cNvPicPr>
            <a:picLocks noChangeAspect="1"/>
          </p:cNvPicPr>
          <p:nvPr/>
        </p:nvPicPr>
        <p:blipFill>
          <a:blip r:embed="rId3"/>
          <a:stretch>
            <a:fillRect/>
          </a:stretch>
        </p:blipFill>
        <p:spPr>
          <a:xfrm>
            <a:off x="9307112" y="2750690"/>
            <a:ext cx="1181653" cy="1188041"/>
          </a:xfrm>
          <a:prstGeom prst="rect">
            <a:avLst/>
          </a:prstGeom>
        </p:spPr>
      </p:pic>
      <p:sp>
        <p:nvSpPr>
          <p:cNvPr id="21" name="Rectangle 20"/>
          <p:cNvSpPr/>
          <p:nvPr/>
        </p:nvSpPr>
        <p:spPr bwMode="auto">
          <a:xfrm>
            <a:off x="8184752" y="5475915"/>
            <a:ext cx="3361256" cy="632604"/>
          </a:xfrm>
          <a:prstGeom prst="rect">
            <a:avLst/>
          </a:prstGeom>
          <a:solidFill>
            <a:schemeClr val="bg1">
              <a:lumMod val="75000"/>
            </a:schemeClr>
          </a:solidFill>
          <a:ln>
            <a:solidFill>
              <a:schemeClr val="bg2"/>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63420" rIns="0" bIns="63420" numCol="1" rtlCol="0" anchor="ctr" anchorCtr="0" compatLnSpc="1">
            <a:prstTxWarp prst="textNoShape">
              <a:avLst/>
            </a:prstTxWarp>
          </a:bodyPr>
          <a:lstStyle/>
          <a:p>
            <a:pPr algn="ctr" defTabSz="1267906" fontAlgn="base">
              <a:spcBef>
                <a:spcPct val="0"/>
              </a:spcBef>
              <a:spcAft>
                <a:spcPct val="0"/>
              </a:spcAft>
              <a:defRPr/>
            </a:pPr>
            <a:r>
              <a:rPr lang="en-US" sz="2400" b="1" kern="0">
                <a:gradFill>
                  <a:gsLst>
                    <a:gs pos="16814">
                      <a:srgbClr val="FFFFFF"/>
                    </a:gs>
                    <a:gs pos="46000">
                      <a:srgbClr val="FFFFFF"/>
                    </a:gs>
                  </a:gsLst>
                  <a:lin ang="5400000" scaled="0"/>
                </a:gradFill>
                <a:latin typeface="Segoe UI Light" panose="020B0502040204020203" pitchFamily="34" charset="0"/>
                <a:cs typeface="Segoe UI Light" panose="020B0502040204020203" pitchFamily="34" charset="0"/>
              </a:rPr>
              <a:t>Server Nodes</a:t>
            </a:r>
          </a:p>
        </p:txBody>
      </p:sp>
      <p:sp>
        <p:nvSpPr>
          <p:cNvPr id="22" name="Rectangle 21"/>
          <p:cNvSpPr/>
          <p:nvPr/>
        </p:nvSpPr>
        <p:spPr bwMode="auto">
          <a:xfrm>
            <a:off x="5128951" y="3145496"/>
            <a:ext cx="2227075" cy="793235"/>
          </a:xfrm>
          <a:prstGeom prst="rect">
            <a:avLst/>
          </a:prstGeom>
          <a:solidFill>
            <a:schemeClr val="tx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3420" rIns="0" bIns="63420" numCol="1" rtlCol="0" anchor="ctr" anchorCtr="0" compatLnSpc="1">
            <a:prstTxWarp prst="textNoShape">
              <a:avLst/>
            </a:prstTxWarp>
          </a:bodyPr>
          <a:lstStyle/>
          <a:p>
            <a:pPr algn="ctr" defTabSz="1267906" fontAlgn="base">
              <a:spcBef>
                <a:spcPct val="0"/>
              </a:spcBef>
              <a:spcAft>
                <a:spcPct val="0"/>
              </a:spcAft>
              <a:defRPr/>
            </a:pPr>
            <a:r>
              <a:rPr lang="en-US" sz="1600" b="1" kern="0">
                <a:gradFill>
                  <a:gsLst>
                    <a:gs pos="16814">
                      <a:srgbClr val="FFFFFF"/>
                    </a:gs>
                    <a:gs pos="46000">
                      <a:srgbClr val="FFFFFF"/>
                    </a:gs>
                  </a:gsLst>
                  <a:lin ang="5400000" scaled="0"/>
                </a:gradFill>
                <a:latin typeface="Segoe UI"/>
              </a:rPr>
              <a:t>External DC Monitoring Systems</a:t>
            </a:r>
          </a:p>
        </p:txBody>
      </p:sp>
      <p:cxnSp>
        <p:nvCxnSpPr>
          <p:cNvPr id="24" name="Straight Arrow Connector 23"/>
          <p:cNvCxnSpPr>
            <a:stCxn id="22" idx="0"/>
            <a:endCxn id="18" idx="1"/>
          </p:cNvCxnSpPr>
          <p:nvPr/>
        </p:nvCxnSpPr>
        <p:spPr>
          <a:xfrm flipV="1">
            <a:off x="6242488" y="1292013"/>
            <a:ext cx="1942264" cy="1853484"/>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2" idx="2"/>
            <a:endCxn id="21" idx="1"/>
          </p:cNvCxnSpPr>
          <p:nvPr/>
        </p:nvCxnSpPr>
        <p:spPr>
          <a:xfrm>
            <a:off x="6242488" y="3938731"/>
            <a:ext cx="1942264" cy="1853487"/>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cxnSpLocks/>
          </p:cNvCxnSpPr>
          <p:nvPr/>
        </p:nvCxnSpPr>
        <p:spPr>
          <a:xfrm flipV="1">
            <a:off x="7356025" y="3542113"/>
            <a:ext cx="710184" cy="1"/>
          </a:xfrm>
          <a:prstGeom prst="straightConnector1">
            <a:avLst/>
          </a:prstGeom>
          <a:ln w="12700" cmpd="sng">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8066209" y="905933"/>
            <a:ext cx="3589867" cy="5317067"/>
          </a:xfrm>
          <a:prstGeom prst="rect">
            <a:avLst/>
          </a:prstGeom>
          <a:noFill/>
          <a:ln w="28575" cmpd="sng">
            <a:solidFill>
              <a:schemeClr val="bg1">
                <a:lumMod val="75000"/>
              </a:schemeClr>
            </a:solidFill>
          </a:ln>
          <a:effectLst/>
        </p:spPr>
        <p:txBody>
          <a:bodyPr wrap="square" lIns="243840" tIns="182880" rIns="182880" bIns="182880" rtlCol="0" anchor="ctr">
            <a:noAutofit/>
          </a:bodyPr>
          <a:lstStyle/>
          <a:p>
            <a:pPr algn="ctr" defTabSz="914377">
              <a:lnSpc>
                <a:spcPct val="90000"/>
              </a:lnSpc>
              <a:spcBef>
                <a:spcPts val="800"/>
              </a:spcBef>
            </a:pPr>
            <a:endParaRPr lang="en-US" sz="2667" err="1">
              <a:solidFill>
                <a:srgbClr val="FFFFFF"/>
              </a:solidFill>
              <a:latin typeface="Arial"/>
            </a:endParaRPr>
          </a:p>
        </p:txBody>
      </p:sp>
      <p:sp>
        <p:nvSpPr>
          <p:cNvPr id="31" name="TextBox 30"/>
          <p:cNvSpPr txBox="1"/>
          <p:nvPr/>
        </p:nvSpPr>
        <p:spPr>
          <a:xfrm rot="18964616">
            <a:off x="5710141" y="1855876"/>
            <a:ext cx="2384883" cy="595697"/>
          </a:xfrm>
          <a:prstGeom prst="rect">
            <a:avLst/>
          </a:prstGeom>
          <a:noFill/>
        </p:spPr>
        <p:txBody>
          <a:bodyPr wrap="square" lIns="248695" tIns="198956" rIns="248695" bIns="198956" rtlCol="0">
            <a:spAutoFit/>
          </a:bodyPr>
          <a:lstStyle/>
          <a:p>
            <a:pPr algn="ctr" defTabSz="1243432">
              <a:lnSpc>
                <a:spcPct val="90000"/>
              </a:lnSpc>
              <a:spcAft>
                <a:spcPts val="816"/>
              </a:spcAft>
              <a:defRPr/>
            </a:pPr>
            <a:r>
              <a:rPr lang="en-US" sz="1400" b="1" kern="0">
                <a:solidFill>
                  <a:srgbClr val="444444"/>
                </a:solidFill>
                <a:latin typeface="Arial"/>
                <a:cs typeface="Segoe UI Light" panose="020B0502040204020203" pitchFamily="34" charset="0"/>
              </a:rPr>
              <a:t>Monitoring via SNMP</a:t>
            </a:r>
          </a:p>
        </p:txBody>
      </p:sp>
      <p:sp>
        <p:nvSpPr>
          <p:cNvPr id="32" name="TextBox 31"/>
          <p:cNvSpPr txBox="1"/>
          <p:nvPr/>
        </p:nvSpPr>
        <p:spPr>
          <a:xfrm rot="2652991">
            <a:off x="5710140" y="4627624"/>
            <a:ext cx="2384883" cy="789596"/>
          </a:xfrm>
          <a:prstGeom prst="rect">
            <a:avLst/>
          </a:prstGeom>
          <a:noFill/>
        </p:spPr>
        <p:txBody>
          <a:bodyPr wrap="square" lIns="248695" tIns="198956" rIns="248695" bIns="198956" rtlCol="0">
            <a:spAutoFit/>
          </a:bodyPr>
          <a:lstStyle/>
          <a:p>
            <a:pPr algn="ctr" defTabSz="1243432">
              <a:lnSpc>
                <a:spcPct val="90000"/>
              </a:lnSpc>
              <a:spcAft>
                <a:spcPts val="816"/>
              </a:spcAft>
              <a:defRPr/>
            </a:pPr>
            <a:r>
              <a:rPr lang="en-US" sz="1400" b="1" kern="0">
                <a:solidFill>
                  <a:srgbClr val="444444"/>
                </a:solidFill>
                <a:latin typeface="Arial"/>
                <a:cs typeface="Segoe UI Light" panose="020B0502040204020203" pitchFamily="34" charset="0"/>
              </a:rPr>
              <a:t>Out-of-band device monitoring</a:t>
            </a:r>
          </a:p>
        </p:txBody>
      </p:sp>
      <p:sp>
        <p:nvSpPr>
          <p:cNvPr id="33" name="TextBox 32"/>
          <p:cNvSpPr txBox="1"/>
          <p:nvPr/>
        </p:nvSpPr>
        <p:spPr>
          <a:xfrm>
            <a:off x="6687446" y="2330105"/>
            <a:ext cx="1574245" cy="844996"/>
          </a:xfrm>
          <a:prstGeom prst="rect">
            <a:avLst/>
          </a:prstGeom>
          <a:noFill/>
        </p:spPr>
        <p:txBody>
          <a:bodyPr wrap="square" lIns="248695" tIns="198956" rIns="248695" bIns="198956" rtlCol="0">
            <a:spAutoFit/>
          </a:bodyPr>
          <a:lstStyle/>
          <a:p>
            <a:pPr algn="ctr" defTabSz="1243432">
              <a:lnSpc>
                <a:spcPct val="90000"/>
              </a:lnSpc>
              <a:spcAft>
                <a:spcPts val="816"/>
              </a:spcAft>
              <a:defRPr/>
            </a:pPr>
            <a:r>
              <a:rPr lang="en-US" sz="1600" b="1" kern="0">
                <a:solidFill>
                  <a:srgbClr val="444444"/>
                </a:solidFill>
                <a:latin typeface="Arial"/>
                <a:cs typeface="Segoe UI Light" panose="020B0502040204020203" pitchFamily="34" charset="0"/>
              </a:rPr>
              <a:t>Restful Integration</a:t>
            </a:r>
          </a:p>
        </p:txBody>
      </p:sp>
      <p:sp>
        <p:nvSpPr>
          <p:cNvPr id="34" name="Rectangle 33"/>
          <p:cNvSpPr/>
          <p:nvPr/>
        </p:nvSpPr>
        <p:spPr>
          <a:xfrm>
            <a:off x="222019" y="1401271"/>
            <a:ext cx="4155339" cy="420564"/>
          </a:xfrm>
          <a:prstGeom prst="rect">
            <a:avLst/>
          </a:prstGeom>
        </p:spPr>
        <p:txBody>
          <a:bodyPr wrap="square">
            <a:spAutoFit/>
          </a:bodyPr>
          <a:lstStyle/>
          <a:p>
            <a:pPr marL="609585" indent="-609585" defTabSz="914377">
              <a:buFont typeface="Arial" panose="020B0604020202020204" pitchFamily="34" charset="0"/>
              <a:buChar char="•"/>
            </a:pPr>
            <a:endParaRPr lang="en-US" sz="2133">
              <a:solidFill>
                <a:srgbClr val="444444"/>
              </a:solidFill>
              <a:latin typeface="Arial"/>
            </a:endParaRPr>
          </a:p>
        </p:txBody>
      </p:sp>
      <p:sp>
        <p:nvSpPr>
          <p:cNvPr id="19" name="Title 1">
            <a:extLst>
              <a:ext uri="{FF2B5EF4-FFF2-40B4-BE49-F238E27FC236}">
                <a16:creationId xmlns:a16="http://schemas.microsoft.com/office/drawing/2014/main" id="{2165A538-E98E-4B4A-8141-302150F1E436}"/>
              </a:ext>
            </a:extLst>
          </p:cNvPr>
          <p:cNvSpPr txBox="1">
            <a:spLocks/>
          </p:cNvSpPr>
          <p:nvPr/>
        </p:nvSpPr>
        <p:spPr>
          <a:xfrm>
            <a:off x="381000" y="304800"/>
            <a:ext cx="10591800" cy="517064"/>
          </a:xfrm>
          <a:prstGeom prst="rect">
            <a:avLst/>
          </a:prstGeom>
        </p:spPr>
        <p:txBody>
          <a:bodyPr/>
          <a:lstStyle>
            <a:defPPr>
              <a:defRPr lang="en-US"/>
            </a:defPPr>
            <a:lvl1pPr>
              <a:lnSpc>
                <a:spcPct val="90000"/>
              </a:lnSpc>
              <a:spcBef>
                <a:spcPct val="0"/>
              </a:spcBef>
              <a:buNone/>
              <a:defRPr sz="3730" b="0">
                <a:solidFill>
                  <a:prstClr val="black"/>
                </a:solidFill>
                <a:latin typeface="+mj-lt"/>
                <a:ea typeface="+mj-ea"/>
                <a:cs typeface="+mj-cs"/>
              </a:defRPr>
            </a:lvl1pPr>
          </a:lstStyle>
          <a:p>
            <a:r>
              <a:rPr lang="en-US" dirty="0"/>
              <a:t>Introduction to Monitoring</a:t>
            </a:r>
          </a:p>
        </p:txBody>
      </p:sp>
      <p:pic>
        <p:nvPicPr>
          <p:cNvPr id="25" name="Picture 24">
            <a:extLst>
              <a:ext uri="{FF2B5EF4-FFF2-40B4-BE49-F238E27FC236}">
                <a16:creationId xmlns:a16="http://schemas.microsoft.com/office/drawing/2014/main" id="{5A950C1E-FC79-41CA-9158-8AC31956E13D}"/>
              </a:ext>
            </a:extLst>
          </p:cNvPr>
          <p:cNvPicPr>
            <a:picLocks noChangeAspect="1"/>
          </p:cNvPicPr>
          <p:nvPr/>
        </p:nvPicPr>
        <p:blipFill>
          <a:blip r:embed="rId4"/>
          <a:stretch>
            <a:fillRect/>
          </a:stretch>
        </p:blipFill>
        <p:spPr>
          <a:xfrm>
            <a:off x="11187953" y="67885"/>
            <a:ext cx="990246" cy="756188"/>
          </a:xfrm>
          <a:prstGeom prst="rect">
            <a:avLst/>
          </a:prstGeom>
        </p:spPr>
      </p:pic>
    </p:spTree>
    <p:extLst>
      <p:ext uri="{BB962C8B-B14F-4D97-AF65-F5344CB8AC3E}">
        <p14:creationId xmlns:p14="http://schemas.microsoft.com/office/powerpoint/2010/main" val="3376188041"/>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167" y="1141482"/>
            <a:ext cx="12192000" cy="5231257"/>
          </a:xfrm>
          <a:prstGeom prst="rect">
            <a:avLst/>
          </a:prstGeom>
          <a:solidFill>
            <a:schemeClr val="tx1">
              <a:lumMod val="20000"/>
              <a:lumOff val="80000"/>
            </a:schemeClr>
          </a:solidFill>
          <a:ln w="12700" cmpd="sng">
            <a:noFill/>
          </a:ln>
          <a:effectLst/>
        </p:spPr>
        <p:txBody>
          <a:bodyPr wrap="square" lIns="182880" tIns="137160" rIns="137160" bIns="137160" rtlCol="0" anchor="ctr">
            <a:noAutofit/>
          </a:bodyPr>
          <a:lstStyle/>
          <a:p>
            <a:pPr marL="0" marR="0" lvl="0" indent="0" algn="ctr" defTabSz="1219140" rtl="0" eaLnBrk="1" fontAlgn="auto" latinLnBrk="0" hangingPunct="1">
              <a:lnSpc>
                <a:spcPct val="90000"/>
              </a:lnSpc>
              <a:spcBef>
                <a:spcPts val="600"/>
              </a:spcBef>
              <a:spcAft>
                <a:spcPts val="0"/>
              </a:spcAft>
              <a:buClrTx/>
              <a:buSzTx/>
              <a:buFontTx/>
              <a:buNone/>
              <a:tabLst/>
              <a:defRPr/>
            </a:pPr>
            <a:endParaRPr kumimoji="0" lang="en-US" sz="1867" b="0" i="0" u="none" strike="noStrike" kern="1200" cap="none" spc="0" normalizeH="0" baseline="0" noProof="0" err="1">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32E7047D-D9F6-428A-BCE9-1564C442BA54}"/>
              </a:ext>
            </a:extLst>
          </p:cNvPr>
          <p:cNvSpPr/>
          <p:nvPr/>
        </p:nvSpPr>
        <p:spPr>
          <a:xfrm>
            <a:off x="-9928" y="3487583"/>
            <a:ext cx="4382311" cy="998448"/>
          </a:xfrm>
          <a:prstGeom prst="rect">
            <a:avLst/>
          </a:prstGeom>
          <a:solidFill>
            <a:schemeClr val="bg1"/>
          </a:solidFill>
          <a:ln w="12700" cmpd="sng">
            <a:noFill/>
          </a:ln>
          <a:effectLst/>
        </p:spPr>
        <p:txBody>
          <a:bodyPr wrap="square" lIns="182880" tIns="137160" rIns="137160" bIns="137160" rtlCol="0" anchor="ctr">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Streamlined process reduces risk and keyboard time for Operators</a:t>
            </a:r>
          </a:p>
        </p:txBody>
      </p:sp>
      <p:sp>
        <p:nvSpPr>
          <p:cNvPr id="21" name="Rectangle 20">
            <a:extLst>
              <a:ext uri="{FF2B5EF4-FFF2-40B4-BE49-F238E27FC236}">
                <a16:creationId xmlns:a16="http://schemas.microsoft.com/office/drawing/2014/main" id="{58F99B8E-399B-4511-807E-30A0094EB723}"/>
              </a:ext>
            </a:extLst>
          </p:cNvPr>
          <p:cNvSpPr/>
          <p:nvPr/>
        </p:nvSpPr>
        <p:spPr>
          <a:xfrm>
            <a:off x="169" y="2177960"/>
            <a:ext cx="4372215" cy="1015405"/>
          </a:xfrm>
          <a:prstGeom prst="rect">
            <a:avLst/>
          </a:prstGeom>
          <a:solidFill>
            <a:schemeClr val="bg1"/>
          </a:solidFill>
          <a:ln w="12700" cmpd="sng">
            <a:noFill/>
          </a:ln>
          <a:effectLst/>
        </p:spPr>
        <p:txBody>
          <a:bodyPr wrap="square" lIns="182880" tIns="137160" rIns="137160" bIns="137160" rtlCol="0" anchor="ctr">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Automation of Scale Unit Nodes and HLH P&amp;U</a:t>
            </a:r>
          </a:p>
        </p:txBody>
      </p:sp>
      <p:sp>
        <p:nvSpPr>
          <p:cNvPr id="13" name="Rectangle 12">
            <a:extLst>
              <a:ext uri="{FF2B5EF4-FFF2-40B4-BE49-F238E27FC236}">
                <a16:creationId xmlns:a16="http://schemas.microsoft.com/office/drawing/2014/main" id="{2A4944FE-BBFB-44C1-ABDE-53339FD61200}"/>
              </a:ext>
            </a:extLst>
          </p:cNvPr>
          <p:cNvSpPr/>
          <p:nvPr/>
        </p:nvSpPr>
        <p:spPr>
          <a:xfrm>
            <a:off x="-9929" y="4780248"/>
            <a:ext cx="4382311" cy="998448"/>
          </a:xfrm>
          <a:prstGeom prst="rect">
            <a:avLst/>
          </a:prstGeom>
          <a:solidFill>
            <a:schemeClr val="bg1"/>
          </a:solidFill>
          <a:ln w="12700" cmpd="sng">
            <a:noFill/>
          </a:ln>
          <a:effectLst/>
        </p:spPr>
        <p:txBody>
          <a:bodyPr wrap="square" lIns="182880" tIns="137160" rIns="137160" bIns="137160" rtlCol="0" anchor="ctr">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Includes Automation of Switching updates for Dell EMC Switching</a:t>
            </a:r>
          </a:p>
        </p:txBody>
      </p:sp>
      <p:pic>
        <p:nvPicPr>
          <p:cNvPr id="3" name="Picture 2">
            <a:extLst>
              <a:ext uri="{FF2B5EF4-FFF2-40B4-BE49-F238E27FC236}">
                <a16:creationId xmlns:a16="http://schemas.microsoft.com/office/drawing/2014/main" id="{48A7E9CD-20C3-47F1-8406-C1647B3BE6E2}"/>
              </a:ext>
            </a:extLst>
          </p:cNvPr>
          <p:cNvPicPr>
            <a:picLocks noChangeAspect="1"/>
          </p:cNvPicPr>
          <p:nvPr/>
        </p:nvPicPr>
        <p:blipFill>
          <a:blip r:embed="rId3"/>
          <a:stretch>
            <a:fillRect/>
          </a:stretch>
        </p:blipFill>
        <p:spPr>
          <a:xfrm>
            <a:off x="4425748" y="1334279"/>
            <a:ext cx="7713051" cy="4845662"/>
          </a:xfrm>
          <a:prstGeom prst="rect">
            <a:avLst/>
          </a:prstGeom>
        </p:spPr>
      </p:pic>
      <p:pic>
        <p:nvPicPr>
          <p:cNvPr id="8" name="Picture 7">
            <a:extLst>
              <a:ext uri="{FF2B5EF4-FFF2-40B4-BE49-F238E27FC236}">
                <a16:creationId xmlns:a16="http://schemas.microsoft.com/office/drawing/2014/main" id="{7E546DC6-1DF3-40BF-A421-19DF8C96041D}"/>
              </a:ext>
            </a:extLst>
          </p:cNvPr>
          <p:cNvPicPr>
            <a:picLocks noChangeAspect="1"/>
          </p:cNvPicPr>
          <p:nvPr/>
        </p:nvPicPr>
        <p:blipFill>
          <a:blip r:embed="rId4"/>
          <a:stretch>
            <a:fillRect/>
          </a:stretch>
        </p:blipFill>
        <p:spPr>
          <a:xfrm>
            <a:off x="11064240" y="67885"/>
            <a:ext cx="1113959" cy="850660"/>
          </a:xfrm>
          <a:prstGeom prst="rect">
            <a:avLst/>
          </a:prstGeom>
        </p:spPr>
      </p:pic>
      <p:sp>
        <p:nvSpPr>
          <p:cNvPr id="12" name="Title 1">
            <a:extLst>
              <a:ext uri="{FF2B5EF4-FFF2-40B4-BE49-F238E27FC236}">
                <a16:creationId xmlns:a16="http://schemas.microsoft.com/office/drawing/2014/main" id="{7FB2C524-496F-408A-812D-FA3D61C498E3}"/>
              </a:ext>
            </a:extLst>
          </p:cNvPr>
          <p:cNvSpPr txBox="1">
            <a:spLocks/>
          </p:cNvSpPr>
          <p:nvPr/>
        </p:nvSpPr>
        <p:spPr>
          <a:xfrm>
            <a:off x="13801" y="304800"/>
            <a:ext cx="10958999" cy="517064"/>
          </a:xfrm>
          <a:prstGeom prst="rect">
            <a:avLst/>
          </a:prstGeom>
        </p:spPr>
        <p:txBody>
          <a:bodyPr/>
          <a:lstStyle>
            <a:defPPr>
              <a:defRPr lang="en-US"/>
            </a:defPPr>
            <a:lvl1pPr>
              <a:lnSpc>
                <a:spcPct val="90000"/>
              </a:lnSpc>
              <a:spcBef>
                <a:spcPct val="0"/>
              </a:spcBef>
              <a:buNone/>
              <a:defRPr sz="3730" b="0">
                <a:solidFill>
                  <a:prstClr val="black"/>
                </a:solidFill>
                <a:latin typeface="+mj-lt"/>
                <a:ea typeface="+mj-ea"/>
                <a:cs typeface="+mj-cs"/>
              </a:defRPr>
            </a:lvl1pPr>
          </a:lstStyle>
          <a:p>
            <a:r>
              <a:rPr lang="en-US" dirty="0"/>
              <a:t>Dell EMC Hardware Patch and Update Automation</a:t>
            </a:r>
          </a:p>
        </p:txBody>
      </p:sp>
    </p:spTree>
    <p:extLst>
      <p:ext uri="{BB962C8B-B14F-4D97-AF65-F5344CB8AC3E}">
        <p14:creationId xmlns:p14="http://schemas.microsoft.com/office/powerpoint/2010/main" val="358305075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836" y="2420983"/>
            <a:ext cx="11155093" cy="1297577"/>
          </a:xfrm>
        </p:spPr>
        <p:txBody>
          <a:bodyPr>
            <a:normAutofit/>
          </a:bodyPr>
          <a:lstStyle/>
          <a:p>
            <a:pPr marL="0" indent="0" algn="ctr">
              <a:buNone/>
            </a:pPr>
            <a:r>
              <a:rPr lang="en-US" sz="5400" dirty="0">
                <a:latin typeface="Arial" panose="020B0604020202020204" pitchFamily="34" charset="0"/>
                <a:cs typeface="Arial" panose="020B0604020202020204" pitchFamily="34" charset="0"/>
              </a:rPr>
              <a:t>Demo – Hybrid Scaling</a:t>
            </a:r>
          </a:p>
        </p:txBody>
      </p:sp>
    </p:spTree>
    <p:extLst>
      <p:ext uri="{BB962C8B-B14F-4D97-AF65-F5344CB8AC3E}">
        <p14:creationId xmlns:p14="http://schemas.microsoft.com/office/powerpoint/2010/main" val="148278806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62E197-3C2A-4AFE-83F2-43965EEFBD3A}"/>
              </a:ext>
            </a:extLst>
          </p:cNvPr>
          <p:cNvSpPr txBox="1">
            <a:spLocks/>
          </p:cNvSpPr>
          <p:nvPr/>
        </p:nvSpPr>
        <p:spPr>
          <a:xfrm>
            <a:off x="643467" y="643467"/>
            <a:ext cx="3363974" cy="1597315"/>
          </a:xfrm>
          <a:prstGeom prst="rect">
            <a:avLst/>
          </a:prstGeom>
          <a:noFill/>
          <a:ln w="19050">
            <a:solidFill>
              <a:schemeClr val="bg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kern="1200" dirty="0">
                <a:solidFill>
                  <a:schemeClr val="bg1"/>
                </a:solidFill>
                <a:latin typeface="Arial" panose="020B0604020202020204" pitchFamily="34" charset="0"/>
                <a:cs typeface="Arial" panose="020B0604020202020204" pitchFamily="34" charset="0"/>
              </a:rPr>
              <a:t>Agenda</a:t>
            </a:r>
          </a:p>
        </p:txBody>
      </p:sp>
      <p:sp>
        <p:nvSpPr>
          <p:cNvPr id="4" name="Content Placeholder 2">
            <a:extLst>
              <a:ext uri="{FF2B5EF4-FFF2-40B4-BE49-F238E27FC236}">
                <a16:creationId xmlns:a16="http://schemas.microsoft.com/office/drawing/2014/main" id="{E3E36BF8-74BF-4F5F-941B-3885A69CB565}"/>
              </a:ext>
            </a:extLst>
          </p:cNvPr>
          <p:cNvSpPr txBox="1">
            <a:spLocks/>
          </p:cNvSpPr>
          <p:nvPr/>
        </p:nvSpPr>
        <p:spPr>
          <a:xfrm>
            <a:off x="223520" y="2466470"/>
            <a:ext cx="4185920" cy="4174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solidFill>
                  <a:schemeClr val="bg1"/>
                </a:solidFill>
                <a:latin typeface="Arial" panose="020B0604020202020204" pitchFamily="34" charset="0"/>
                <a:cs typeface="Arial" panose="020B0604020202020204" pitchFamily="34" charset="0"/>
              </a:rPr>
              <a:t>Why Hybrid Cloud?</a:t>
            </a:r>
          </a:p>
          <a:p>
            <a:r>
              <a:rPr lang="en-US" sz="2100" dirty="0">
                <a:solidFill>
                  <a:schemeClr val="bg1"/>
                </a:solidFill>
                <a:latin typeface="Arial" panose="020B0604020202020204" pitchFamily="34" charset="0"/>
                <a:cs typeface="Arial" panose="020B0604020202020204" pitchFamily="34" charset="0"/>
              </a:rPr>
              <a:t>Why Microsoft for Hybrid Cloud?</a:t>
            </a:r>
          </a:p>
          <a:p>
            <a:r>
              <a:rPr lang="en-US" sz="2100" dirty="0">
                <a:solidFill>
                  <a:schemeClr val="bg1"/>
                </a:solidFill>
                <a:latin typeface="Arial" panose="020B0604020202020204" pitchFamily="34" charset="0"/>
                <a:cs typeface="Arial" panose="020B0604020202020204" pitchFamily="34" charset="0"/>
              </a:rPr>
              <a:t>Why Microsoft Azure Stack?</a:t>
            </a:r>
          </a:p>
          <a:p>
            <a:r>
              <a:rPr lang="en-US" sz="2100" dirty="0">
                <a:solidFill>
                  <a:schemeClr val="bg1"/>
                </a:solidFill>
                <a:latin typeface="Arial" panose="020B0604020202020204" pitchFamily="34" charset="0"/>
                <a:cs typeface="Arial" panose="020B0604020202020204" pitchFamily="34" charset="0"/>
              </a:rPr>
              <a:t>Azure Stack Use cases</a:t>
            </a:r>
          </a:p>
          <a:p>
            <a:r>
              <a:rPr lang="en-US" sz="2100" dirty="0">
                <a:solidFill>
                  <a:schemeClr val="bg1"/>
                </a:solidFill>
                <a:latin typeface="Arial" panose="020B0604020202020204" pitchFamily="34" charset="0"/>
                <a:cs typeface="Arial" panose="020B0604020202020204" pitchFamily="34" charset="0"/>
              </a:rPr>
              <a:t>Azure Stack Architecture</a:t>
            </a:r>
          </a:p>
          <a:p>
            <a:r>
              <a:rPr lang="en-US" sz="2100" dirty="0">
                <a:solidFill>
                  <a:schemeClr val="bg1"/>
                </a:solidFill>
                <a:latin typeface="Arial" panose="020B0604020202020204" pitchFamily="34" charset="0"/>
                <a:cs typeface="Arial" panose="020B0604020202020204" pitchFamily="34" charset="0"/>
              </a:rPr>
              <a:t>Azure Stack Hardware Architecture</a:t>
            </a:r>
          </a:p>
          <a:p>
            <a:r>
              <a:rPr lang="en-US" sz="2100" dirty="0">
                <a:solidFill>
                  <a:schemeClr val="bg1"/>
                </a:solidFill>
                <a:latin typeface="Arial" panose="020B0604020202020204" pitchFamily="34" charset="0"/>
                <a:cs typeface="Arial" panose="020B0604020202020204" pitchFamily="34" charset="0"/>
              </a:rPr>
              <a:t>Azure Stack Monitoring and </a:t>
            </a:r>
            <a:r>
              <a:rPr lang="en-US" sz="2100" dirty="0" err="1">
                <a:solidFill>
                  <a:schemeClr val="bg1"/>
                </a:solidFill>
                <a:latin typeface="Arial" panose="020B0604020202020204" pitchFamily="34" charset="0"/>
                <a:cs typeface="Arial" panose="020B0604020202020204" pitchFamily="34" charset="0"/>
              </a:rPr>
              <a:t>PnU</a:t>
            </a:r>
            <a:endParaRPr lang="en-US" sz="2100" dirty="0">
              <a:solidFill>
                <a:schemeClr val="bg1"/>
              </a:solidFill>
              <a:latin typeface="Arial" panose="020B0604020202020204" pitchFamily="34" charset="0"/>
              <a:cs typeface="Arial" panose="020B0604020202020204" pitchFamily="34" charset="0"/>
            </a:endParaRPr>
          </a:p>
          <a:p>
            <a:r>
              <a:rPr lang="en-US" sz="2100" dirty="0">
                <a:solidFill>
                  <a:schemeClr val="bg1"/>
                </a:solidFill>
                <a:latin typeface="Arial" panose="020B0604020202020204" pitchFamily="34" charset="0"/>
                <a:cs typeface="Arial" panose="020B0604020202020204" pitchFamily="34" charset="0"/>
              </a:rPr>
              <a:t>Demo</a:t>
            </a:r>
          </a:p>
          <a:p>
            <a:endParaRPr lang="en-US" sz="2100" dirty="0">
              <a:solidFill>
                <a:schemeClr val="bg1"/>
              </a:solidFill>
            </a:endParaRPr>
          </a:p>
        </p:txBody>
      </p:sp>
      <p:pic>
        <p:nvPicPr>
          <p:cNvPr id="5" name="Picture 4">
            <a:extLst>
              <a:ext uri="{FF2B5EF4-FFF2-40B4-BE49-F238E27FC236}">
                <a16:creationId xmlns:a16="http://schemas.microsoft.com/office/drawing/2014/main" id="{6346521D-B64A-4BE7-A9F2-59CFC5546B81}"/>
              </a:ext>
            </a:extLst>
          </p:cNvPr>
          <p:cNvPicPr>
            <a:picLocks noChangeAspect="1"/>
          </p:cNvPicPr>
          <p:nvPr/>
        </p:nvPicPr>
        <p:blipFill>
          <a:blip r:embed="rId2"/>
          <a:stretch>
            <a:fillRect/>
          </a:stretch>
        </p:blipFill>
        <p:spPr>
          <a:xfrm>
            <a:off x="5297763" y="1481149"/>
            <a:ext cx="6250769" cy="3734834"/>
          </a:xfrm>
          <a:prstGeom prst="rect">
            <a:avLst/>
          </a:prstGeom>
        </p:spPr>
      </p:pic>
    </p:spTree>
    <p:extLst>
      <p:ext uri="{BB962C8B-B14F-4D97-AF65-F5344CB8AC3E}">
        <p14:creationId xmlns:p14="http://schemas.microsoft.com/office/powerpoint/2010/main" val="37540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4000" y="2245809"/>
            <a:ext cx="9144000" cy="1564716"/>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a:spcAft>
                <a:spcPts val="600"/>
              </a:spcAft>
            </a:pPr>
            <a:r>
              <a:rPr lang="en-US" sz="5400" kern="1200" dirty="0">
                <a:solidFill>
                  <a:schemeClr val="tx1"/>
                </a:solidFill>
                <a:latin typeface="Arial" panose="020B0604020202020204" pitchFamily="34" charset="0"/>
                <a:cs typeface="Arial" panose="020B0604020202020204" pitchFamily="34" charset="0"/>
              </a:rPr>
              <a:t>Why Hybrid Cloud?</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82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55D-61F6-4834-810D-761F5DB3035D}"/>
              </a:ext>
            </a:extLst>
          </p:cNvPr>
          <p:cNvSpPr txBox="1">
            <a:spLocks/>
          </p:cNvSpPr>
          <p:nvPr/>
        </p:nvSpPr>
        <p:spPr>
          <a:xfrm>
            <a:off x="365759" y="221110"/>
            <a:ext cx="10607040" cy="6301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30" dirty="0">
                <a:latin typeface="Arial" panose="020B0604020202020204" pitchFamily="34" charset="0"/>
                <a:cs typeface="Arial" panose="020B0604020202020204" pitchFamily="34" charset="0"/>
              </a:rPr>
              <a:t>The new digital customer</a:t>
            </a:r>
          </a:p>
        </p:txBody>
      </p:sp>
      <p:sp>
        <p:nvSpPr>
          <p:cNvPr id="5" name="Rectangle 4">
            <a:extLst>
              <a:ext uri="{FF2B5EF4-FFF2-40B4-BE49-F238E27FC236}">
                <a16:creationId xmlns:a16="http://schemas.microsoft.com/office/drawing/2014/main" id="{3A1699A7-4767-4C17-BF58-0FA7028CAA00}"/>
              </a:ext>
            </a:extLst>
          </p:cNvPr>
          <p:cNvSpPr/>
          <p:nvPr/>
        </p:nvSpPr>
        <p:spPr>
          <a:xfrm>
            <a:off x="0" y="1332753"/>
            <a:ext cx="12192000" cy="4786551"/>
          </a:xfrm>
          <a:prstGeom prst="rect">
            <a:avLst/>
          </a:prstGeom>
          <a:solidFill>
            <a:srgbClr val="444444">
              <a:lumMod val="20000"/>
              <a:lumOff val="80000"/>
            </a:srgbClr>
          </a:solidFill>
          <a:ln w="12700" cmpd="sng">
            <a:noFill/>
          </a:ln>
          <a:effectLst/>
        </p:spPr>
        <p:txBody>
          <a:bodyPr wrap="square" lIns="182880" tIns="137160" rIns="137160" bIns="137160" rtlCol="0" anchor="ctr">
            <a:noAutofit/>
          </a:bodyPr>
          <a:lstStyle/>
          <a:p>
            <a:pPr marL="0" marR="0" lvl="0" indent="0" algn="ctr" defTabSz="121917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ndParaRPr>
          </a:p>
        </p:txBody>
      </p:sp>
      <p:sp>
        <p:nvSpPr>
          <p:cNvPr id="6" name="Rectangle 5">
            <a:extLst>
              <a:ext uri="{FF2B5EF4-FFF2-40B4-BE49-F238E27FC236}">
                <a16:creationId xmlns:a16="http://schemas.microsoft.com/office/drawing/2014/main" id="{C1D698E5-15FB-4835-B537-FB1F396C1D61}"/>
              </a:ext>
            </a:extLst>
          </p:cNvPr>
          <p:cNvSpPr/>
          <p:nvPr/>
        </p:nvSpPr>
        <p:spPr>
          <a:xfrm>
            <a:off x="0" y="5000343"/>
            <a:ext cx="12192000" cy="1118960"/>
          </a:xfrm>
          <a:prstGeom prst="rect">
            <a:avLst/>
          </a:prstGeom>
          <a:solidFill>
            <a:srgbClr val="000000">
              <a:lumMod val="95000"/>
              <a:lumOff val="5000"/>
            </a:srgbClr>
          </a:solidFill>
          <a:ln w="12700" cmpd="sng">
            <a:noFill/>
          </a:ln>
          <a:effectLst/>
        </p:spPr>
        <p:txBody>
          <a:bodyPr wrap="square" lIns="243805" tIns="182855" rIns="182855" bIns="182855" rtlCol="0" anchor="ctr">
            <a:noAutofit/>
          </a:bodyPr>
          <a:lstStyle/>
          <a:p>
            <a:pPr marL="0" marR="0" lvl="0" indent="0" algn="ctr" defTabSz="1218990" eaLnBrk="1" fontAlgn="base" latinLnBrk="0" hangingPunct="1">
              <a:lnSpc>
                <a:spcPct val="90000"/>
              </a:lnSpc>
              <a:spcBef>
                <a:spcPts val="800"/>
              </a:spcBef>
              <a:spcAft>
                <a:spcPct val="0"/>
              </a:spcAft>
              <a:buClrTx/>
              <a:buSzTx/>
              <a:buFontTx/>
              <a:buNone/>
              <a:tabLst/>
              <a:defRPr/>
            </a:pPr>
            <a:endParaRPr kumimoji="0" lang="en-US" sz="2667" b="0" i="0" u="none" strike="noStrike" kern="0" cap="none" spc="0" normalizeH="0" baseline="0" noProof="0" dirty="0">
              <a:ln>
                <a:noFill/>
              </a:ln>
              <a:solidFill>
                <a:srgbClr val="FFFFFF"/>
              </a:solidFill>
              <a:effectLst/>
              <a:uLnTx/>
              <a:uFillTx/>
              <a:latin typeface="Arial" charset="0"/>
            </a:endParaRPr>
          </a:p>
        </p:txBody>
      </p:sp>
      <p:grpSp>
        <p:nvGrpSpPr>
          <p:cNvPr id="7" name="Group 6">
            <a:extLst>
              <a:ext uri="{FF2B5EF4-FFF2-40B4-BE49-F238E27FC236}">
                <a16:creationId xmlns:a16="http://schemas.microsoft.com/office/drawing/2014/main" id="{310BCFB1-C32F-4C7A-94AD-1BF72941A549}"/>
              </a:ext>
            </a:extLst>
          </p:cNvPr>
          <p:cNvGrpSpPr/>
          <p:nvPr/>
        </p:nvGrpSpPr>
        <p:grpSpPr>
          <a:xfrm>
            <a:off x="3591967" y="1673553"/>
            <a:ext cx="7380832" cy="826283"/>
            <a:chOff x="2693975" y="1255165"/>
            <a:chExt cx="5535624" cy="619712"/>
          </a:xfrm>
        </p:grpSpPr>
        <p:sp>
          <p:nvSpPr>
            <p:cNvPr id="8" name="Rectangle 7">
              <a:extLst>
                <a:ext uri="{FF2B5EF4-FFF2-40B4-BE49-F238E27FC236}">
                  <a16:creationId xmlns:a16="http://schemas.microsoft.com/office/drawing/2014/main" id="{C44EE19C-6E0F-426C-BDCC-E52AFB56C7A7}"/>
                </a:ext>
              </a:extLst>
            </p:cNvPr>
            <p:cNvSpPr/>
            <p:nvPr/>
          </p:nvSpPr>
          <p:spPr>
            <a:xfrm>
              <a:off x="2693975" y="1255165"/>
              <a:ext cx="5535624" cy="619712"/>
            </a:xfrm>
            <a:prstGeom prst="rect">
              <a:avLst/>
            </a:prstGeom>
            <a:solidFill>
              <a:srgbClr val="0070C0"/>
            </a:solidFill>
            <a:ln w="12700" cmpd="sng">
              <a:noFill/>
            </a:ln>
            <a:effectLst/>
          </p:spPr>
          <p:txBody>
            <a:bodyPr wrap="square" lIns="2682240" tIns="182880" rIns="182880" bIns="182880" rtlCol="0" anchor="ctr">
              <a:noAutofit/>
            </a:bodyPr>
            <a:lstStyle/>
            <a:p>
              <a:pPr marL="0" marR="0" lvl="0" indent="0" defTabSz="1218990" eaLnBrk="1" fontAlgn="base" latinLnBrk="0" hangingPunct="1">
                <a:lnSpc>
                  <a:spcPct val="90000"/>
                </a:lnSpc>
                <a:spcBef>
                  <a:spcPts val="800"/>
                </a:spcBef>
                <a:spcAft>
                  <a:spcPct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Arial" charset="0"/>
                </a:rPr>
                <a:t>Always available</a:t>
              </a:r>
            </a:p>
          </p:txBody>
        </p:sp>
        <p:sp>
          <p:nvSpPr>
            <p:cNvPr id="9" name="Freeform 16">
              <a:extLst>
                <a:ext uri="{FF2B5EF4-FFF2-40B4-BE49-F238E27FC236}">
                  <a16:creationId xmlns:a16="http://schemas.microsoft.com/office/drawing/2014/main" id="{09C330AA-59C3-4A0D-A727-7D98BD369CC4}"/>
                </a:ext>
              </a:extLst>
            </p:cNvPr>
            <p:cNvSpPr>
              <a:spLocks noEditPoints="1"/>
            </p:cNvSpPr>
            <p:nvPr/>
          </p:nvSpPr>
          <p:spPr bwMode="auto">
            <a:xfrm>
              <a:off x="4162195" y="1368965"/>
              <a:ext cx="398107" cy="392112"/>
            </a:xfrm>
            <a:custGeom>
              <a:avLst/>
              <a:gdLst>
                <a:gd name="T0" fmla="*/ 0 w 128"/>
                <a:gd name="T1" fmla="*/ 58 h 116"/>
                <a:gd name="T2" fmla="*/ 128 w 128"/>
                <a:gd name="T3" fmla="*/ 58 h 116"/>
                <a:gd name="T4" fmla="*/ 41 w 128"/>
                <a:gd name="T5" fmla="*/ 104 h 116"/>
                <a:gd name="T6" fmla="*/ 18 w 128"/>
                <a:gd name="T7" fmla="*/ 86 h 116"/>
                <a:gd name="T8" fmla="*/ 13 w 128"/>
                <a:gd name="T9" fmla="*/ 79 h 116"/>
                <a:gd name="T10" fmla="*/ 27 w 128"/>
                <a:gd name="T11" fmla="*/ 62 h 116"/>
                <a:gd name="T12" fmla="*/ 13 w 128"/>
                <a:gd name="T13" fmla="*/ 79 h 116"/>
                <a:gd name="T14" fmla="*/ 27 w 128"/>
                <a:gd name="T15" fmla="*/ 54 h 116"/>
                <a:gd name="T16" fmla="*/ 13 w 128"/>
                <a:gd name="T17" fmla="*/ 37 h 116"/>
                <a:gd name="T18" fmla="*/ 18 w 128"/>
                <a:gd name="T19" fmla="*/ 30 h 116"/>
                <a:gd name="T20" fmla="*/ 41 w 128"/>
                <a:gd name="T21" fmla="*/ 12 h 116"/>
                <a:gd name="T22" fmla="*/ 60 w 128"/>
                <a:gd name="T23" fmla="*/ 7 h 116"/>
                <a:gd name="T24" fmla="*/ 40 w 128"/>
                <a:gd name="T25" fmla="*/ 30 h 116"/>
                <a:gd name="T26" fmla="*/ 60 w 128"/>
                <a:gd name="T27" fmla="*/ 7 h 116"/>
                <a:gd name="T28" fmla="*/ 38 w 128"/>
                <a:gd name="T29" fmla="*/ 37 h 116"/>
                <a:gd name="T30" fmla="*/ 60 w 128"/>
                <a:gd name="T31" fmla="*/ 54 h 116"/>
                <a:gd name="T32" fmla="*/ 60 w 128"/>
                <a:gd name="T33" fmla="*/ 62 h 116"/>
                <a:gd name="T34" fmla="*/ 38 w 128"/>
                <a:gd name="T35" fmla="*/ 79 h 116"/>
                <a:gd name="T36" fmla="*/ 60 w 128"/>
                <a:gd name="T37" fmla="*/ 62 h 116"/>
                <a:gd name="T38" fmla="*/ 40 w 128"/>
                <a:gd name="T39" fmla="*/ 86 h 116"/>
                <a:gd name="T40" fmla="*/ 60 w 128"/>
                <a:gd name="T41" fmla="*/ 109 h 116"/>
                <a:gd name="T42" fmla="*/ 120 w 128"/>
                <a:gd name="T43" fmla="*/ 62 h 116"/>
                <a:gd name="T44" fmla="*/ 99 w 128"/>
                <a:gd name="T45" fmla="*/ 79 h 116"/>
                <a:gd name="T46" fmla="*/ 120 w 128"/>
                <a:gd name="T47" fmla="*/ 62 h 116"/>
                <a:gd name="T48" fmla="*/ 97 w 128"/>
                <a:gd name="T49" fmla="*/ 86 h 116"/>
                <a:gd name="T50" fmla="*/ 111 w 128"/>
                <a:gd name="T51" fmla="*/ 86 h 116"/>
                <a:gd name="T52" fmla="*/ 74 w 128"/>
                <a:gd name="T53" fmla="*/ 108 h 116"/>
                <a:gd name="T54" fmla="*/ 68 w 128"/>
                <a:gd name="T55" fmla="*/ 86 h 116"/>
                <a:gd name="T56" fmla="*/ 68 w 128"/>
                <a:gd name="T57" fmla="*/ 79 h 116"/>
                <a:gd name="T58" fmla="*/ 93 w 128"/>
                <a:gd name="T59" fmla="*/ 62 h 116"/>
                <a:gd name="T60" fmla="*/ 68 w 128"/>
                <a:gd name="T61" fmla="*/ 79 h 116"/>
                <a:gd name="T62" fmla="*/ 93 w 128"/>
                <a:gd name="T63" fmla="*/ 54 h 116"/>
                <a:gd name="T64" fmla="*/ 68 w 128"/>
                <a:gd name="T65" fmla="*/ 37 h 116"/>
                <a:gd name="T66" fmla="*/ 68 w 128"/>
                <a:gd name="T67" fmla="*/ 7 h 116"/>
                <a:gd name="T68" fmla="*/ 88 w 128"/>
                <a:gd name="T69" fmla="*/ 30 h 116"/>
                <a:gd name="T70" fmla="*/ 68 w 128"/>
                <a:gd name="T71" fmla="*/ 7 h 116"/>
                <a:gd name="T72" fmla="*/ 97 w 128"/>
                <a:gd name="T73" fmla="*/ 30 h 116"/>
                <a:gd name="T74" fmla="*/ 87 w 128"/>
                <a:gd name="T75" fmla="*/ 12 h 116"/>
                <a:gd name="T76" fmla="*/ 99 w 128"/>
                <a:gd name="T77" fmla="*/ 37 h 116"/>
                <a:gd name="T78" fmla="*/ 120 w 128"/>
                <a:gd name="T79" fmla="*/ 5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16">
                  <a:moveTo>
                    <a:pt x="64" y="116"/>
                  </a:moveTo>
                  <a:cubicBezTo>
                    <a:pt x="29" y="116"/>
                    <a:pt x="0" y="90"/>
                    <a:pt x="0" y="58"/>
                  </a:cubicBezTo>
                  <a:cubicBezTo>
                    <a:pt x="0" y="26"/>
                    <a:pt x="29" y="0"/>
                    <a:pt x="64" y="0"/>
                  </a:cubicBezTo>
                  <a:cubicBezTo>
                    <a:pt x="100" y="0"/>
                    <a:pt x="128" y="26"/>
                    <a:pt x="128" y="58"/>
                  </a:cubicBezTo>
                  <a:cubicBezTo>
                    <a:pt x="128" y="90"/>
                    <a:pt x="100" y="116"/>
                    <a:pt x="64" y="116"/>
                  </a:cubicBezTo>
                  <a:close/>
                  <a:moveTo>
                    <a:pt x="41" y="104"/>
                  </a:moveTo>
                  <a:cubicBezTo>
                    <a:pt x="37" y="99"/>
                    <a:pt x="34" y="93"/>
                    <a:pt x="32" y="86"/>
                  </a:cubicBezTo>
                  <a:cubicBezTo>
                    <a:pt x="18" y="86"/>
                    <a:pt x="18" y="86"/>
                    <a:pt x="18" y="86"/>
                  </a:cubicBezTo>
                  <a:cubicBezTo>
                    <a:pt x="23" y="94"/>
                    <a:pt x="32" y="100"/>
                    <a:pt x="41" y="104"/>
                  </a:cubicBezTo>
                  <a:close/>
                  <a:moveTo>
                    <a:pt x="13" y="79"/>
                  </a:moveTo>
                  <a:cubicBezTo>
                    <a:pt x="29" y="79"/>
                    <a:pt x="29" y="79"/>
                    <a:pt x="29" y="79"/>
                  </a:cubicBezTo>
                  <a:cubicBezTo>
                    <a:pt x="28" y="73"/>
                    <a:pt x="27" y="68"/>
                    <a:pt x="27" y="62"/>
                  </a:cubicBezTo>
                  <a:cubicBezTo>
                    <a:pt x="8" y="62"/>
                    <a:pt x="8" y="62"/>
                    <a:pt x="8" y="62"/>
                  </a:cubicBezTo>
                  <a:cubicBezTo>
                    <a:pt x="9" y="68"/>
                    <a:pt x="11" y="74"/>
                    <a:pt x="13" y="79"/>
                  </a:cubicBezTo>
                  <a:close/>
                  <a:moveTo>
                    <a:pt x="8" y="54"/>
                  </a:moveTo>
                  <a:cubicBezTo>
                    <a:pt x="27" y="54"/>
                    <a:pt x="27" y="54"/>
                    <a:pt x="27" y="54"/>
                  </a:cubicBezTo>
                  <a:cubicBezTo>
                    <a:pt x="27" y="48"/>
                    <a:pt x="28" y="43"/>
                    <a:pt x="29" y="37"/>
                  </a:cubicBezTo>
                  <a:cubicBezTo>
                    <a:pt x="13" y="37"/>
                    <a:pt x="13" y="37"/>
                    <a:pt x="13" y="37"/>
                  </a:cubicBezTo>
                  <a:cubicBezTo>
                    <a:pt x="11" y="42"/>
                    <a:pt x="9" y="48"/>
                    <a:pt x="8" y="54"/>
                  </a:cubicBezTo>
                  <a:close/>
                  <a:moveTo>
                    <a:pt x="18" y="30"/>
                  </a:moveTo>
                  <a:cubicBezTo>
                    <a:pt x="32" y="30"/>
                    <a:pt x="32" y="30"/>
                    <a:pt x="32" y="30"/>
                  </a:cubicBezTo>
                  <a:cubicBezTo>
                    <a:pt x="34" y="23"/>
                    <a:pt x="37" y="17"/>
                    <a:pt x="41" y="12"/>
                  </a:cubicBezTo>
                  <a:cubicBezTo>
                    <a:pt x="32" y="16"/>
                    <a:pt x="23" y="22"/>
                    <a:pt x="18" y="30"/>
                  </a:cubicBezTo>
                  <a:close/>
                  <a:moveTo>
                    <a:pt x="60" y="7"/>
                  </a:moveTo>
                  <a:cubicBezTo>
                    <a:pt x="58" y="8"/>
                    <a:pt x="57" y="8"/>
                    <a:pt x="55" y="8"/>
                  </a:cubicBezTo>
                  <a:cubicBezTo>
                    <a:pt x="48" y="14"/>
                    <a:pt x="44" y="22"/>
                    <a:pt x="40" y="30"/>
                  </a:cubicBezTo>
                  <a:cubicBezTo>
                    <a:pt x="60" y="30"/>
                    <a:pt x="60" y="30"/>
                    <a:pt x="60" y="30"/>
                  </a:cubicBezTo>
                  <a:lnTo>
                    <a:pt x="60" y="7"/>
                  </a:lnTo>
                  <a:close/>
                  <a:moveTo>
                    <a:pt x="60" y="37"/>
                  </a:moveTo>
                  <a:cubicBezTo>
                    <a:pt x="38" y="37"/>
                    <a:pt x="38" y="37"/>
                    <a:pt x="38" y="37"/>
                  </a:cubicBezTo>
                  <a:cubicBezTo>
                    <a:pt x="36" y="43"/>
                    <a:pt x="35" y="48"/>
                    <a:pt x="35" y="54"/>
                  </a:cubicBezTo>
                  <a:cubicBezTo>
                    <a:pt x="60" y="54"/>
                    <a:pt x="60" y="54"/>
                    <a:pt x="60" y="54"/>
                  </a:cubicBezTo>
                  <a:lnTo>
                    <a:pt x="60" y="37"/>
                  </a:lnTo>
                  <a:close/>
                  <a:moveTo>
                    <a:pt x="60" y="62"/>
                  </a:moveTo>
                  <a:cubicBezTo>
                    <a:pt x="35" y="62"/>
                    <a:pt x="35" y="62"/>
                    <a:pt x="35" y="62"/>
                  </a:cubicBezTo>
                  <a:cubicBezTo>
                    <a:pt x="35" y="68"/>
                    <a:pt x="36" y="73"/>
                    <a:pt x="38" y="79"/>
                  </a:cubicBezTo>
                  <a:cubicBezTo>
                    <a:pt x="60" y="79"/>
                    <a:pt x="60" y="79"/>
                    <a:pt x="60" y="79"/>
                  </a:cubicBezTo>
                  <a:lnTo>
                    <a:pt x="60" y="62"/>
                  </a:lnTo>
                  <a:close/>
                  <a:moveTo>
                    <a:pt x="60" y="86"/>
                  </a:moveTo>
                  <a:cubicBezTo>
                    <a:pt x="40" y="86"/>
                    <a:pt x="40" y="86"/>
                    <a:pt x="40" y="86"/>
                  </a:cubicBezTo>
                  <a:cubicBezTo>
                    <a:pt x="44" y="94"/>
                    <a:pt x="48" y="102"/>
                    <a:pt x="55" y="108"/>
                  </a:cubicBezTo>
                  <a:cubicBezTo>
                    <a:pt x="57" y="108"/>
                    <a:pt x="58" y="108"/>
                    <a:pt x="60" y="109"/>
                  </a:cubicBezTo>
                  <a:lnTo>
                    <a:pt x="60" y="86"/>
                  </a:lnTo>
                  <a:close/>
                  <a:moveTo>
                    <a:pt x="120" y="62"/>
                  </a:moveTo>
                  <a:cubicBezTo>
                    <a:pt x="101" y="62"/>
                    <a:pt x="101" y="62"/>
                    <a:pt x="101" y="62"/>
                  </a:cubicBezTo>
                  <a:cubicBezTo>
                    <a:pt x="101" y="68"/>
                    <a:pt x="100" y="73"/>
                    <a:pt x="99" y="79"/>
                  </a:cubicBezTo>
                  <a:cubicBezTo>
                    <a:pt x="115" y="79"/>
                    <a:pt x="115" y="79"/>
                    <a:pt x="115" y="79"/>
                  </a:cubicBezTo>
                  <a:cubicBezTo>
                    <a:pt x="118" y="74"/>
                    <a:pt x="119" y="68"/>
                    <a:pt x="120" y="62"/>
                  </a:cubicBezTo>
                  <a:close/>
                  <a:moveTo>
                    <a:pt x="111" y="86"/>
                  </a:moveTo>
                  <a:cubicBezTo>
                    <a:pt x="97" y="86"/>
                    <a:pt x="97" y="86"/>
                    <a:pt x="97" y="86"/>
                  </a:cubicBezTo>
                  <a:cubicBezTo>
                    <a:pt x="94" y="93"/>
                    <a:pt x="91" y="99"/>
                    <a:pt x="87" y="104"/>
                  </a:cubicBezTo>
                  <a:cubicBezTo>
                    <a:pt x="97" y="100"/>
                    <a:pt x="105" y="94"/>
                    <a:pt x="111" y="86"/>
                  </a:cubicBezTo>
                  <a:close/>
                  <a:moveTo>
                    <a:pt x="68" y="109"/>
                  </a:moveTo>
                  <a:cubicBezTo>
                    <a:pt x="70" y="108"/>
                    <a:pt x="72" y="108"/>
                    <a:pt x="74" y="108"/>
                  </a:cubicBezTo>
                  <a:cubicBezTo>
                    <a:pt x="80" y="102"/>
                    <a:pt x="85" y="94"/>
                    <a:pt x="88" y="86"/>
                  </a:cubicBezTo>
                  <a:cubicBezTo>
                    <a:pt x="68" y="86"/>
                    <a:pt x="68" y="86"/>
                    <a:pt x="68" y="86"/>
                  </a:cubicBezTo>
                  <a:lnTo>
                    <a:pt x="68" y="109"/>
                  </a:lnTo>
                  <a:close/>
                  <a:moveTo>
                    <a:pt x="68" y="79"/>
                  </a:moveTo>
                  <a:cubicBezTo>
                    <a:pt x="91" y="79"/>
                    <a:pt x="91" y="79"/>
                    <a:pt x="91" y="79"/>
                  </a:cubicBezTo>
                  <a:cubicBezTo>
                    <a:pt x="92" y="73"/>
                    <a:pt x="93" y="68"/>
                    <a:pt x="93" y="62"/>
                  </a:cubicBezTo>
                  <a:cubicBezTo>
                    <a:pt x="68" y="62"/>
                    <a:pt x="68" y="62"/>
                    <a:pt x="68" y="62"/>
                  </a:cubicBezTo>
                  <a:lnTo>
                    <a:pt x="68" y="79"/>
                  </a:lnTo>
                  <a:close/>
                  <a:moveTo>
                    <a:pt x="68" y="54"/>
                  </a:moveTo>
                  <a:cubicBezTo>
                    <a:pt x="93" y="54"/>
                    <a:pt x="93" y="54"/>
                    <a:pt x="93" y="54"/>
                  </a:cubicBezTo>
                  <a:cubicBezTo>
                    <a:pt x="93" y="48"/>
                    <a:pt x="92" y="43"/>
                    <a:pt x="91" y="37"/>
                  </a:cubicBezTo>
                  <a:cubicBezTo>
                    <a:pt x="68" y="37"/>
                    <a:pt x="68" y="37"/>
                    <a:pt x="68" y="37"/>
                  </a:cubicBezTo>
                  <a:lnTo>
                    <a:pt x="68" y="54"/>
                  </a:lnTo>
                  <a:close/>
                  <a:moveTo>
                    <a:pt x="68" y="7"/>
                  </a:moveTo>
                  <a:cubicBezTo>
                    <a:pt x="68" y="30"/>
                    <a:pt x="68" y="30"/>
                    <a:pt x="68" y="30"/>
                  </a:cubicBezTo>
                  <a:cubicBezTo>
                    <a:pt x="88" y="30"/>
                    <a:pt x="88" y="30"/>
                    <a:pt x="88" y="30"/>
                  </a:cubicBezTo>
                  <a:cubicBezTo>
                    <a:pt x="85" y="22"/>
                    <a:pt x="80" y="14"/>
                    <a:pt x="74" y="8"/>
                  </a:cubicBezTo>
                  <a:cubicBezTo>
                    <a:pt x="72" y="8"/>
                    <a:pt x="70" y="8"/>
                    <a:pt x="68" y="7"/>
                  </a:cubicBezTo>
                  <a:close/>
                  <a:moveTo>
                    <a:pt x="87" y="12"/>
                  </a:moveTo>
                  <a:cubicBezTo>
                    <a:pt x="91" y="17"/>
                    <a:pt x="94" y="23"/>
                    <a:pt x="97" y="30"/>
                  </a:cubicBezTo>
                  <a:cubicBezTo>
                    <a:pt x="111" y="30"/>
                    <a:pt x="111" y="30"/>
                    <a:pt x="111" y="30"/>
                  </a:cubicBezTo>
                  <a:cubicBezTo>
                    <a:pt x="105" y="22"/>
                    <a:pt x="97" y="16"/>
                    <a:pt x="87" y="12"/>
                  </a:cubicBezTo>
                  <a:close/>
                  <a:moveTo>
                    <a:pt x="115" y="37"/>
                  </a:moveTo>
                  <a:cubicBezTo>
                    <a:pt x="99" y="37"/>
                    <a:pt x="99" y="37"/>
                    <a:pt x="99" y="37"/>
                  </a:cubicBezTo>
                  <a:cubicBezTo>
                    <a:pt x="100" y="43"/>
                    <a:pt x="101" y="48"/>
                    <a:pt x="101" y="54"/>
                  </a:cubicBezTo>
                  <a:cubicBezTo>
                    <a:pt x="120" y="54"/>
                    <a:pt x="120" y="54"/>
                    <a:pt x="120" y="54"/>
                  </a:cubicBezTo>
                  <a:cubicBezTo>
                    <a:pt x="119" y="48"/>
                    <a:pt x="118" y="42"/>
                    <a:pt x="115" y="37"/>
                  </a:cubicBezTo>
                  <a:close/>
                </a:path>
              </a:pathLst>
            </a:custGeom>
            <a:solidFill>
              <a:srgbClr val="FFFFFF"/>
            </a:solidFill>
            <a:ln w="3175">
              <a:solidFill>
                <a:srgbClr val="3DC6EF"/>
              </a:solidFill>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grpSp>
        <p:nvGrpSpPr>
          <p:cNvPr id="10" name="Group 9">
            <a:extLst>
              <a:ext uri="{FF2B5EF4-FFF2-40B4-BE49-F238E27FC236}">
                <a16:creationId xmlns:a16="http://schemas.microsoft.com/office/drawing/2014/main" id="{DC954DDB-7CCA-4529-B89C-240B1D03D550}"/>
              </a:ext>
            </a:extLst>
          </p:cNvPr>
          <p:cNvGrpSpPr/>
          <p:nvPr/>
        </p:nvGrpSpPr>
        <p:grpSpPr>
          <a:xfrm>
            <a:off x="3591967" y="2630069"/>
            <a:ext cx="7380832" cy="826283"/>
            <a:chOff x="2693975" y="1972552"/>
            <a:chExt cx="5535624" cy="619712"/>
          </a:xfrm>
        </p:grpSpPr>
        <p:sp>
          <p:nvSpPr>
            <p:cNvPr id="11" name="Rectangle 10">
              <a:extLst>
                <a:ext uri="{FF2B5EF4-FFF2-40B4-BE49-F238E27FC236}">
                  <a16:creationId xmlns:a16="http://schemas.microsoft.com/office/drawing/2014/main" id="{FA233C20-693C-45E9-87E5-E4B06779A006}"/>
                </a:ext>
              </a:extLst>
            </p:cNvPr>
            <p:cNvSpPr/>
            <p:nvPr/>
          </p:nvSpPr>
          <p:spPr>
            <a:xfrm>
              <a:off x="2693975" y="1972552"/>
              <a:ext cx="5535624" cy="619712"/>
            </a:xfrm>
            <a:prstGeom prst="rect">
              <a:avLst/>
            </a:prstGeom>
            <a:solidFill>
              <a:srgbClr val="0070C0"/>
            </a:solidFill>
            <a:ln w="12700" cmpd="sng">
              <a:noFill/>
            </a:ln>
            <a:effectLst/>
          </p:spPr>
          <p:txBody>
            <a:bodyPr wrap="square" lIns="2682240" tIns="182880" rIns="182880" bIns="182880" rtlCol="0" anchor="ctr">
              <a:noAutofit/>
            </a:bodyPr>
            <a:lstStyle/>
            <a:p>
              <a:pPr marL="0" marR="0" lvl="0" indent="0" defTabSz="1218990" eaLnBrk="1" fontAlgn="base" latinLnBrk="0" hangingPunct="1">
                <a:lnSpc>
                  <a:spcPct val="90000"/>
                </a:lnSpc>
                <a:spcBef>
                  <a:spcPts val="800"/>
                </a:spcBef>
                <a:spcAft>
                  <a:spcPct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Arial" charset="0"/>
                </a:rPr>
                <a:t>Real-time updates</a:t>
              </a:r>
            </a:p>
          </p:txBody>
        </p:sp>
        <p:grpSp>
          <p:nvGrpSpPr>
            <p:cNvPr id="12" name="Group 19">
              <a:extLst>
                <a:ext uri="{FF2B5EF4-FFF2-40B4-BE49-F238E27FC236}">
                  <a16:creationId xmlns:a16="http://schemas.microsoft.com/office/drawing/2014/main" id="{32C6BB1A-FEE0-42CC-BFC6-AB5AD735EFD9}"/>
                </a:ext>
              </a:extLst>
            </p:cNvPr>
            <p:cNvGrpSpPr>
              <a:grpSpLocks noChangeAspect="1"/>
            </p:cNvGrpSpPr>
            <p:nvPr/>
          </p:nvGrpSpPr>
          <p:grpSpPr bwMode="auto">
            <a:xfrm>
              <a:off x="4141380" y="2069683"/>
              <a:ext cx="439737" cy="425450"/>
              <a:chOff x="1" y="-1"/>
              <a:chExt cx="277" cy="268"/>
            </a:xfrm>
            <a:solidFill>
              <a:srgbClr val="FFFFFF"/>
            </a:solidFill>
          </p:grpSpPr>
          <p:sp>
            <p:nvSpPr>
              <p:cNvPr id="13" name="Freeform 20">
                <a:extLst>
                  <a:ext uri="{FF2B5EF4-FFF2-40B4-BE49-F238E27FC236}">
                    <a16:creationId xmlns:a16="http://schemas.microsoft.com/office/drawing/2014/main" id="{CBD3F255-A897-48C4-AEBF-DD4EFAFAD6A3}"/>
                  </a:ext>
                </a:extLst>
              </p:cNvPr>
              <p:cNvSpPr>
                <a:spLocks noEditPoints="1"/>
              </p:cNvSpPr>
              <p:nvPr/>
            </p:nvSpPr>
            <p:spPr bwMode="auto">
              <a:xfrm>
                <a:off x="18" y="14"/>
                <a:ext cx="243" cy="253"/>
              </a:xfrm>
              <a:custGeom>
                <a:avLst/>
                <a:gdLst>
                  <a:gd name="T0" fmla="*/ 100 w 115"/>
                  <a:gd name="T1" fmla="*/ 95 h 119"/>
                  <a:gd name="T2" fmla="*/ 115 w 115"/>
                  <a:gd name="T3" fmla="*/ 57 h 119"/>
                  <a:gd name="T4" fmla="*/ 57 w 115"/>
                  <a:gd name="T5" fmla="*/ 0 h 119"/>
                  <a:gd name="T6" fmla="*/ 0 w 115"/>
                  <a:gd name="T7" fmla="*/ 57 h 119"/>
                  <a:gd name="T8" fmla="*/ 14 w 115"/>
                  <a:gd name="T9" fmla="*/ 95 h 119"/>
                  <a:gd name="T10" fmla="*/ 5 w 115"/>
                  <a:gd name="T11" fmla="*/ 104 h 119"/>
                  <a:gd name="T12" fmla="*/ 5 w 115"/>
                  <a:gd name="T13" fmla="*/ 116 h 119"/>
                  <a:gd name="T14" fmla="*/ 12 w 115"/>
                  <a:gd name="T15" fmla="*/ 119 h 119"/>
                  <a:gd name="T16" fmla="*/ 18 w 115"/>
                  <a:gd name="T17" fmla="*/ 116 h 119"/>
                  <a:gd name="T18" fmla="*/ 28 w 115"/>
                  <a:gd name="T19" fmla="*/ 107 h 119"/>
                  <a:gd name="T20" fmla="*/ 57 w 115"/>
                  <a:gd name="T21" fmla="*/ 115 h 119"/>
                  <a:gd name="T22" fmla="*/ 87 w 115"/>
                  <a:gd name="T23" fmla="*/ 107 h 119"/>
                  <a:gd name="T24" fmla="*/ 96 w 115"/>
                  <a:gd name="T25" fmla="*/ 116 h 119"/>
                  <a:gd name="T26" fmla="*/ 103 w 115"/>
                  <a:gd name="T27" fmla="*/ 119 h 119"/>
                  <a:gd name="T28" fmla="*/ 109 w 115"/>
                  <a:gd name="T29" fmla="*/ 116 h 119"/>
                  <a:gd name="T30" fmla="*/ 109 w 115"/>
                  <a:gd name="T31" fmla="*/ 104 h 119"/>
                  <a:gd name="T32" fmla="*/ 100 w 115"/>
                  <a:gd name="T33" fmla="*/ 95 h 119"/>
                  <a:gd name="T34" fmla="*/ 12 w 115"/>
                  <a:gd name="T35" fmla="*/ 57 h 119"/>
                  <a:gd name="T36" fmla="*/ 57 w 115"/>
                  <a:gd name="T37" fmla="*/ 12 h 119"/>
                  <a:gd name="T38" fmla="*/ 103 w 115"/>
                  <a:gd name="T39" fmla="*/ 57 h 119"/>
                  <a:gd name="T40" fmla="*/ 57 w 115"/>
                  <a:gd name="T41" fmla="*/ 103 h 119"/>
                  <a:gd name="T42" fmla="*/ 12 w 115"/>
                  <a:gd name="T43" fmla="*/ 5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9">
                    <a:moveTo>
                      <a:pt x="100" y="95"/>
                    </a:moveTo>
                    <a:cubicBezTo>
                      <a:pt x="109" y="85"/>
                      <a:pt x="115" y="72"/>
                      <a:pt x="115" y="57"/>
                    </a:cubicBezTo>
                    <a:cubicBezTo>
                      <a:pt x="115" y="26"/>
                      <a:pt x="89" y="0"/>
                      <a:pt x="57" y="0"/>
                    </a:cubicBezTo>
                    <a:cubicBezTo>
                      <a:pt x="25" y="0"/>
                      <a:pt x="0" y="26"/>
                      <a:pt x="0" y="57"/>
                    </a:cubicBezTo>
                    <a:cubicBezTo>
                      <a:pt x="0" y="72"/>
                      <a:pt x="5" y="85"/>
                      <a:pt x="14" y="95"/>
                    </a:cubicBezTo>
                    <a:cubicBezTo>
                      <a:pt x="5" y="104"/>
                      <a:pt x="5" y="104"/>
                      <a:pt x="5" y="104"/>
                    </a:cubicBezTo>
                    <a:cubicBezTo>
                      <a:pt x="2" y="107"/>
                      <a:pt x="2" y="113"/>
                      <a:pt x="5" y="116"/>
                    </a:cubicBezTo>
                    <a:cubicBezTo>
                      <a:pt x="7" y="118"/>
                      <a:pt x="9" y="119"/>
                      <a:pt x="12" y="119"/>
                    </a:cubicBezTo>
                    <a:cubicBezTo>
                      <a:pt x="14" y="119"/>
                      <a:pt x="16" y="118"/>
                      <a:pt x="18" y="116"/>
                    </a:cubicBezTo>
                    <a:cubicBezTo>
                      <a:pt x="28" y="107"/>
                      <a:pt x="28" y="107"/>
                      <a:pt x="28" y="107"/>
                    </a:cubicBezTo>
                    <a:cubicBezTo>
                      <a:pt x="36" y="112"/>
                      <a:pt x="46" y="115"/>
                      <a:pt x="57" y="115"/>
                    </a:cubicBezTo>
                    <a:cubicBezTo>
                      <a:pt x="68" y="115"/>
                      <a:pt x="78" y="112"/>
                      <a:pt x="87" y="107"/>
                    </a:cubicBezTo>
                    <a:cubicBezTo>
                      <a:pt x="96" y="116"/>
                      <a:pt x="96" y="116"/>
                      <a:pt x="96" y="116"/>
                    </a:cubicBezTo>
                    <a:cubicBezTo>
                      <a:pt x="98" y="118"/>
                      <a:pt x="100" y="119"/>
                      <a:pt x="103" y="119"/>
                    </a:cubicBezTo>
                    <a:cubicBezTo>
                      <a:pt x="105" y="119"/>
                      <a:pt x="107" y="118"/>
                      <a:pt x="109" y="116"/>
                    </a:cubicBezTo>
                    <a:cubicBezTo>
                      <a:pt x="112" y="113"/>
                      <a:pt x="112" y="107"/>
                      <a:pt x="109" y="104"/>
                    </a:cubicBezTo>
                    <a:lnTo>
                      <a:pt x="100" y="95"/>
                    </a:lnTo>
                    <a:close/>
                    <a:moveTo>
                      <a:pt x="12" y="57"/>
                    </a:moveTo>
                    <a:cubicBezTo>
                      <a:pt x="12" y="32"/>
                      <a:pt x="32" y="12"/>
                      <a:pt x="57" y="12"/>
                    </a:cubicBezTo>
                    <a:cubicBezTo>
                      <a:pt x="82" y="12"/>
                      <a:pt x="103" y="32"/>
                      <a:pt x="103" y="57"/>
                    </a:cubicBezTo>
                    <a:cubicBezTo>
                      <a:pt x="103" y="83"/>
                      <a:pt x="82" y="103"/>
                      <a:pt x="57" y="103"/>
                    </a:cubicBezTo>
                    <a:cubicBezTo>
                      <a:pt x="32" y="103"/>
                      <a:pt x="12" y="83"/>
                      <a:pt x="12" y="57"/>
                    </a:cubicBezTo>
                    <a:close/>
                  </a:path>
                </a:pathLst>
              </a:custGeom>
              <a:grpFill/>
              <a:ln w="15875">
                <a:solidFill>
                  <a:srgbClr val="3DC6EF"/>
                </a:solidFill>
                <a:round/>
                <a:headEnd/>
                <a:tailEnd/>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14" name="Freeform 21">
                <a:extLst>
                  <a:ext uri="{FF2B5EF4-FFF2-40B4-BE49-F238E27FC236}">
                    <a16:creationId xmlns:a16="http://schemas.microsoft.com/office/drawing/2014/main" id="{EE0F06BA-E63F-4D09-87AA-47C498220900}"/>
                  </a:ext>
                </a:extLst>
              </p:cNvPr>
              <p:cNvSpPr>
                <a:spLocks/>
              </p:cNvSpPr>
              <p:nvPr/>
            </p:nvSpPr>
            <p:spPr bwMode="auto">
              <a:xfrm>
                <a:off x="1" y="-1"/>
                <a:ext cx="76" cy="79"/>
              </a:xfrm>
              <a:custGeom>
                <a:avLst/>
                <a:gdLst>
                  <a:gd name="T0" fmla="*/ 36 w 36"/>
                  <a:gd name="T1" fmla="*/ 6 h 37"/>
                  <a:gd name="T2" fmla="*/ 12 w 36"/>
                  <a:gd name="T3" fmla="*/ 7 h 37"/>
                  <a:gd name="T4" fmla="*/ 6 w 36"/>
                  <a:gd name="T5" fmla="*/ 14 h 37"/>
                  <a:gd name="T6" fmla="*/ 6 w 36"/>
                  <a:gd name="T7" fmla="*/ 37 h 37"/>
                  <a:gd name="T8" fmla="*/ 36 w 36"/>
                  <a:gd name="T9" fmla="*/ 6 h 37"/>
                </a:gdLst>
                <a:ahLst/>
                <a:cxnLst>
                  <a:cxn ang="0">
                    <a:pos x="T0" y="T1"/>
                  </a:cxn>
                  <a:cxn ang="0">
                    <a:pos x="T2" y="T3"/>
                  </a:cxn>
                  <a:cxn ang="0">
                    <a:pos x="T4" y="T5"/>
                  </a:cxn>
                  <a:cxn ang="0">
                    <a:pos x="T6" y="T7"/>
                  </a:cxn>
                  <a:cxn ang="0">
                    <a:pos x="T8" y="T9"/>
                  </a:cxn>
                </a:cxnLst>
                <a:rect l="0" t="0" r="r" b="b"/>
                <a:pathLst>
                  <a:path w="36" h="37">
                    <a:moveTo>
                      <a:pt x="36" y="6"/>
                    </a:moveTo>
                    <a:cubicBezTo>
                      <a:pt x="29" y="0"/>
                      <a:pt x="19" y="1"/>
                      <a:pt x="12" y="7"/>
                    </a:cubicBezTo>
                    <a:cubicBezTo>
                      <a:pt x="6" y="14"/>
                      <a:pt x="6" y="14"/>
                      <a:pt x="6" y="14"/>
                    </a:cubicBezTo>
                    <a:cubicBezTo>
                      <a:pt x="0" y="21"/>
                      <a:pt x="0" y="31"/>
                      <a:pt x="6" y="37"/>
                    </a:cubicBezTo>
                    <a:cubicBezTo>
                      <a:pt x="12" y="24"/>
                      <a:pt x="23" y="13"/>
                      <a:pt x="36" y="6"/>
                    </a:cubicBezTo>
                    <a:close/>
                  </a:path>
                </a:pathLst>
              </a:custGeom>
              <a:grpFill/>
              <a:ln w="15875">
                <a:solidFill>
                  <a:srgbClr val="3DC6EF"/>
                </a:solidFill>
                <a:round/>
                <a:headEnd/>
                <a:tailEnd/>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15" name="Freeform 22">
                <a:extLst>
                  <a:ext uri="{FF2B5EF4-FFF2-40B4-BE49-F238E27FC236}">
                    <a16:creationId xmlns:a16="http://schemas.microsoft.com/office/drawing/2014/main" id="{D8CC7EB3-C384-4ADC-AE47-2454454B8342}"/>
                  </a:ext>
                </a:extLst>
              </p:cNvPr>
              <p:cNvSpPr>
                <a:spLocks/>
              </p:cNvSpPr>
              <p:nvPr/>
            </p:nvSpPr>
            <p:spPr bwMode="auto">
              <a:xfrm>
                <a:off x="202" y="-1"/>
                <a:ext cx="76" cy="79"/>
              </a:xfrm>
              <a:custGeom>
                <a:avLst/>
                <a:gdLst>
                  <a:gd name="T0" fmla="*/ 30 w 36"/>
                  <a:gd name="T1" fmla="*/ 37 h 37"/>
                  <a:gd name="T2" fmla="*/ 30 w 36"/>
                  <a:gd name="T3" fmla="*/ 14 h 37"/>
                  <a:gd name="T4" fmla="*/ 23 w 36"/>
                  <a:gd name="T5" fmla="*/ 7 h 37"/>
                  <a:gd name="T6" fmla="*/ 0 w 36"/>
                  <a:gd name="T7" fmla="*/ 6 h 37"/>
                  <a:gd name="T8" fmla="*/ 30 w 36"/>
                  <a:gd name="T9" fmla="*/ 37 h 37"/>
                </a:gdLst>
                <a:ahLst/>
                <a:cxnLst>
                  <a:cxn ang="0">
                    <a:pos x="T0" y="T1"/>
                  </a:cxn>
                  <a:cxn ang="0">
                    <a:pos x="T2" y="T3"/>
                  </a:cxn>
                  <a:cxn ang="0">
                    <a:pos x="T4" y="T5"/>
                  </a:cxn>
                  <a:cxn ang="0">
                    <a:pos x="T6" y="T7"/>
                  </a:cxn>
                  <a:cxn ang="0">
                    <a:pos x="T8" y="T9"/>
                  </a:cxn>
                </a:cxnLst>
                <a:rect l="0" t="0" r="r" b="b"/>
                <a:pathLst>
                  <a:path w="36" h="37">
                    <a:moveTo>
                      <a:pt x="30" y="37"/>
                    </a:moveTo>
                    <a:cubicBezTo>
                      <a:pt x="36" y="31"/>
                      <a:pt x="36" y="21"/>
                      <a:pt x="30" y="14"/>
                    </a:cubicBezTo>
                    <a:cubicBezTo>
                      <a:pt x="23" y="7"/>
                      <a:pt x="23" y="7"/>
                      <a:pt x="23" y="7"/>
                    </a:cubicBezTo>
                    <a:cubicBezTo>
                      <a:pt x="17" y="1"/>
                      <a:pt x="6" y="0"/>
                      <a:pt x="0" y="6"/>
                    </a:cubicBezTo>
                    <a:cubicBezTo>
                      <a:pt x="13" y="13"/>
                      <a:pt x="24" y="24"/>
                      <a:pt x="30" y="37"/>
                    </a:cubicBezTo>
                    <a:close/>
                  </a:path>
                </a:pathLst>
              </a:custGeom>
              <a:grpFill/>
              <a:ln w="15875">
                <a:solidFill>
                  <a:srgbClr val="3DC6EF"/>
                </a:solidFill>
                <a:round/>
                <a:headEnd/>
                <a:tailEnd/>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sp>
            <p:nvSpPr>
              <p:cNvPr id="16" name="Freeform 23">
                <a:extLst>
                  <a:ext uri="{FF2B5EF4-FFF2-40B4-BE49-F238E27FC236}">
                    <a16:creationId xmlns:a16="http://schemas.microsoft.com/office/drawing/2014/main" id="{5E9AC98B-5F8B-4719-8248-DD043D01B07D}"/>
                  </a:ext>
                </a:extLst>
              </p:cNvPr>
              <p:cNvSpPr>
                <a:spLocks/>
              </p:cNvSpPr>
              <p:nvPr/>
            </p:nvSpPr>
            <p:spPr bwMode="auto">
              <a:xfrm>
                <a:off x="122" y="63"/>
                <a:ext cx="67" cy="93"/>
              </a:xfrm>
              <a:custGeom>
                <a:avLst/>
                <a:gdLst>
                  <a:gd name="T0" fmla="*/ 26 w 32"/>
                  <a:gd name="T1" fmla="*/ 44 h 44"/>
                  <a:gd name="T2" fmla="*/ 6 w 32"/>
                  <a:gd name="T3" fmla="*/ 44 h 44"/>
                  <a:gd name="T4" fmla="*/ 0 w 32"/>
                  <a:gd name="T5" fmla="*/ 38 h 44"/>
                  <a:gd name="T6" fmla="*/ 0 w 32"/>
                  <a:gd name="T7" fmla="*/ 6 h 44"/>
                  <a:gd name="T8" fmla="*/ 6 w 32"/>
                  <a:gd name="T9" fmla="*/ 0 h 44"/>
                  <a:gd name="T10" fmla="*/ 12 w 32"/>
                  <a:gd name="T11" fmla="*/ 6 h 44"/>
                  <a:gd name="T12" fmla="*/ 12 w 32"/>
                  <a:gd name="T13" fmla="*/ 32 h 44"/>
                  <a:gd name="T14" fmla="*/ 26 w 32"/>
                  <a:gd name="T15" fmla="*/ 32 h 44"/>
                  <a:gd name="T16" fmla="*/ 32 w 32"/>
                  <a:gd name="T17" fmla="*/ 38 h 44"/>
                  <a:gd name="T18" fmla="*/ 26 w 32"/>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4">
                    <a:moveTo>
                      <a:pt x="26" y="44"/>
                    </a:moveTo>
                    <a:cubicBezTo>
                      <a:pt x="6" y="44"/>
                      <a:pt x="6" y="44"/>
                      <a:pt x="6" y="44"/>
                    </a:cubicBezTo>
                    <a:cubicBezTo>
                      <a:pt x="3" y="44"/>
                      <a:pt x="0" y="41"/>
                      <a:pt x="0" y="38"/>
                    </a:cubicBezTo>
                    <a:cubicBezTo>
                      <a:pt x="0" y="6"/>
                      <a:pt x="0" y="6"/>
                      <a:pt x="0" y="6"/>
                    </a:cubicBezTo>
                    <a:cubicBezTo>
                      <a:pt x="0" y="2"/>
                      <a:pt x="3" y="0"/>
                      <a:pt x="6" y="0"/>
                    </a:cubicBezTo>
                    <a:cubicBezTo>
                      <a:pt x="9" y="0"/>
                      <a:pt x="12" y="2"/>
                      <a:pt x="12" y="6"/>
                    </a:cubicBezTo>
                    <a:cubicBezTo>
                      <a:pt x="12" y="32"/>
                      <a:pt x="12" y="32"/>
                      <a:pt x="12" y="32"/>
                    </a:cubicBezTo>
                    <a:cubicBezTo>
                      <a:pt x="26" y="32"/>
                      <a:pt x="26" y="32"/>
                      <a:pt x="26" y="32"/>
                    </a:cubicBezTo>
                    <a:cubicBezTo>
                      <a:pt x="29" y="32"/>
                      <a:pt x="32" y="34"/>
                      <a:pt x="32" y="38"/>
                    </a:cubicBezTo>
                    <a:cubicBezTo>
                      <a:pt x="32" y="41"/>
                      <a:pt x="29" y="44"/>
                      <a:pt x="26" y="44"/>
                    </a:cubicBezTo>
                    <a:close/>
                  </a:path>
                </a:pathLst>
              </a:custGeom>
              <a:grpFill/>
              <a:ln w="15875">
                <a:solidFill>
                  <a:srgbClr val="3DC6EF"/>
                </a:solidFill>
                <a:round/>
                <a:headEnd/>
                <a:tailEnd/>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grpSp>
      <p:grpSp>
        <p:nvGrpSpPr>
          <p:cNvPr id="17" name="Group 16">
            <a:extLst>
              <a:ext uri="{FF2B5EF4-FFF2-40B4-BE49-F238E27FC236}">
                <a16:creationId xmlns:a16="http://schemas.microsoft.com/office/drawing/2014/main" id="{185E47D5-5BCE-4897-84CE-733507FECDE7}"/>
              </a:ext>
            </a:extLst>
          </p:cNvPr>
          <p:cNvGrpSpPr/>
          <p:nvPr/>
        </p:nvGrpSpPr>
        <p:grpSpPr>
          <a:xfrm>
            <a:off x="3591967" y="3586585"/>
            <a:ext cx="7380832" cy="826283"/>
            <a:chOff x="2693975" y="2689938"/>
            <a:chExt cx="5535624" cy="619712"/>
          </a:xfrm>
        </p:grpSpPr>
        <p:sp>
          <p:nvSpPr>
            <p:cNvPr id="18" name="Rectangle 17">
              <a:extLst>
                <a:ext uri="{FF2B5EF4-FFF2-40B4-BE49-F238E27FC236}">
                  <a16:creationId xmlns:a16="http://schemas.microsoft.com/office/drawing/2014/main" id="{489DFFFD-2209-47CC-8095-05C6C1A03AB8}"/>
                </a:ext>
              </a:extLst>
            </p:cNvPr>
            <p:cNvSpPr/>
            <p:nvPr/>
          </p:nvSpPr>
          <p:spPr>
            <a:xfrm>
              <a:off x="2693975" y="2689938"/>
              <a:ext cx="5535624" cy="619712"/>
            </a:xfrm>
            <a:prstGeom prst="rect">
              <a:avLst/>
            </a:prstGeom>
            <a:solidFill>
              <a:srgbClr val="0070C0"/>
            </a:solidFill>
            <a:ln w="12700" cmpd="sng">
              <a:noFill/>
            </a:ln>
            <a:effectLst/>
          </p:spPr>
          <p:txBody>
            <a:bodyPr wrap="square" lIns="2682240" tIns="182880" rIns="182880" bIns="182880" rtlCol="0" anchor="ctr">
              <a:noAutofit/>
            </a:bodyPr>
            <a:lstStyle/>
            <a:p>
              <a:pPr marL="0" marR="0" lvl="0" indent="0" defTabSz="1218990" eaLnBrk="1" fontAlgn="base" latinLnBrk="0" hangingPunct="1">
                <a:lnSpc>
                  <a:spcPct val="90000"/>
                </a:lnSpc>
                <a:spcBef>
                  <a:spcPts val="800"/>
                </a:spcBef>
                <a:spcAft>
                  <a:spcPct val="0"/>
                </a:spcAft>
                <a:buClrTx/>
                <a:buSzTx/>
                <a:buFontTx/>
                <a:buNone/>
                <a:tabLst/>
                <a:defRPr/>
              </a:pPr>
              <a:r>
                <a:rPr kumimoji="0" lang="en-US" sz="2667" b="0" i="0" u="none" strike="noStrike" kern="0" cap="none" spc="0" normalizeH="0" baseline="0" noProof="0" dirty="0">
                  <a:ln>
                    <a:noFill/>
                  </a:ln>
                  <a:solidFill>
                    <a:srgbClr val="FFFFFF"/>
                  </a:solidFill>
                  <a:effectLst/>
                  <a:uLnTx/>
                  <a:uFillTx/>
                  <a:latin typeface="Arial" charset="0"/>
                </a:rPr>
                <a:t>Intelligent interactions</a:t>
              </a:r>
            </a:p>
          </p:txBody>
        </p:sp>
        <p:sp>
          <p:nvSpPr>
            <p:cNvPr id="19" name="Freeform 12">
              <a:extLst>
                <a:ext uri="{FF2B5EF4-FFF2-40B4-BE49-F238E27FC236}">
                  <a16:creationId xmlns:a16="http://schemas.microsoft.com/office/drawing/2014/main" id="{0D90C8C8-EB0C-42CF-AAD4-763D21B8F26F}"/>
                </a:ext>
              </a:extLst>
            </p:cNvPr>
            <p:cNvSpPr>
              <a:spLocks noEditPoints="1"/>
            </p:cNvSpPr>
            <p:nvPr/>
          </p:nvSpPr>
          <p:spPr bwMode="auto">
            <a:xfrm>
              <a:off x="4224723" y="2783894"/>
              <a:ext cx="273050" cy="431800"/>
            </a:xfrm>
            <a:custGeom>
              <a:avLst/>
              <a:gdLst>
                <a:gd name="T0" fmla="*/ 56 w 80"/>
                <a:gd name="T1" fmla="*/ 100 h 128"/>
                <a:gd name="T2" fmla="*/ 22 w 80"/>
                <a:gd name="T3" fmla="*/ 100 h 128"/>
                <a:gd name="T4" fmla="*/ 20 w 80"/>
                <a:gd name="T5" fmla="*/ 98 h 128"/>
                <a:gd name="T6" fmla="*/ 22 w 80"/>
                <a:gd name="T7" fmla="*/ 95 h 128"/>
                <a:gd name="T8" fmla="*/ 56 w 80"/>
                <a:gd name="T9" fmla="*/ 95 h 128"/>
                <a:gd name="T10" fmla="*/ 59 w 80"/>
                <a:gd name="T11" fmla="*/ 98 h 128"/>
                <a:gd name="T12" fmla="*/ 56 w 80"/>
                <a:gd name="T13" fmla="*/ 100 h 128"/>
                <a:gd name="T14" fmla="*/ 40 w 80"/>
                <a:gd name="T15" fmla="*/ 0 h 128"/>
                <a:gd name="T16" fmla="*/ 80 w 80"/>
                <a:gd name="T17" fmla="*/ 40 h 128"/>
                <a:gd name="T18" fmla="*/ 68 w 80"/>
                <a:gd name="T19" fmla="*/ 69 h 128"/>
                <a:gd name="T20" fmla="*/ 63 w 80"/>
                <a:gd name="T21" fmla="*/ 86 h 128"/>
                <a:gd name="T22" fmla="*/ 60 w 80"/>
                <a:gd name="T23" fmla="*/ 90 h 128"/>
                <a:gd name="T24" fmla="*/ 56 w 80"/>
                <a:gd name="T25" fmla="*/ 86 h 128"/>
                <a:gd name="T26" fmla="*/ 62 w 80"/>
                <a:gd name="T27" fmla="*/ 64 h 128"/>
                <a:gd name="T28" fmla="*/ 73 w 80"/>
                <a:gd name="T29" fmla="*/ 40 h 128"/>
                <a:gd name="T30" fmla="*/ 40 w 80"/>
                <a:gd name="T31" fmla="*/ 7 h 128"/>
                <a:gd name="T32" fmla="*/ 7 w 80"/>
                <a:gd name="T33" fmla="*/ 40 h 128"/>
                <a:gd name="T34" fmla="*/ 17 w 80"/>
                <a:gd name="T35" fmla="*/ 64 h 128"/>
                <a:gd name="T36" fmla="*/ 24 w 80"/>
                <a:gd name="T37" fmla="*/ 86 h 128"/>
                <a:gd name="T38" fmla="*/ 20 w 80"/>
                <a:gd name="T39" fmla="*/ 90 h 128"/>
                <a:gd name="T40" fmla="*/ 16 w 80"/>
                <a:gd name="T41" fmla="*/ 86 h 128"/>
                <a:gd name="T42" fmla="*/ 12 w 80"/>
                <a:gd name="T43" fmla="*/ 69 h 128"/>
                <a:gd name="T44" fmla="*/ 0 w 80"/>
                <a:gd name="T45" fmla="*/ 40 h 128"/>
                <a:gd name="T46" fmla="*/ 40 w 80"/>
                <a:gd name="T47" fmla="*/ 0 h 128"/>
                <a:gd name="T48" fmla="*/ 56 w 80"/>
                <a:gd name="T49" fmla="*/ 110 h 128"/>
                <a:gd name="T50" fmla="*/ 22 w 80"/>
                <a:gd name="T51" fmla="*/ 110 h 128"/>
                <a:gd name="T52" fmla="*/ 20 w 80"/>
                <a:gd name="T53" fmla="*/ 107 h 128"/>
                <a:gd name="T54" fmla="*/ 22 w 80"/>
                <a:gd name="T55" fmla="*/ 104 h 128"/>
                <a:gd name="T56" fmla="*/ 56 w 80"/>
                <a:gd name="T57" fmla="*/ 104 h 128"/>
                <a:gd name="T58" fmla="*/ 59 w 80"/>
                <a:gd name="T59" fmla="*/ 107 h 128"/>
                <a:gd name="T60" fmla="*/ 56 w 80"/>
                <a:gd name="T61" fmla="*/ 110 h 128"/>
                <a:gd name="T62" fmla="*/ 52 w 80"/>
                <a:gd name="T63" fmla="*/ 119 h 128"/>
                <a:gd name="T64" fmla="*/ 26 w 80"/>
                <a:gd name="T65" fmla="*/ 119 h 128"/>
                <a:gd name="T66" fmla="*/ 23 w 80"/>
                <a:gd name="T67" fmla="*/ 116 h 128"/>
                <a:gd name="T68" fmla="*/ 26 w 80"/>
                <a:gd name="T69" fmla="*/ 113 h 128"/>
                <a:gd name="T70" fmla="*/ 52 w 80"/>
                <a:gd name="T71" fmla="*/ 113 h 128"/>
                <a:gd name="T72" fmla="*/ 55 w 80"/>
                <a:gd name="T73" fmla="*/ 116 h 128"/>
                <a:gd name="T74" fmla="*/ 52 w 80"/>
                <a:gd name="T75" fmla="*/ 119 h 128"/>
                <a:gd name="T76" fmla="*/ 48 w 80"/>
                <a:gd name="T77" fmla="*/ 123 h 128"/>
                <a:gd name="T78" fmla="*/ 39 w 80"/>
                <a:gd name="T79" fmla="*/ 128 h 128"/>
                <a:gd name="T80" fmla="*/ 30 w 80"/>
                <a:gd name="T81" fmla="*/ 123 h 128"/>
                <a:gd name="T82" fmla="*/ 48 w 80"/>
                <a:gd name="T8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128">
                  <a:moveTo>
                    <a:pt x="56" y="100"/>
                  </a:moveTo>
                  <a:cubicBezTo>
                    <a:pt x="22" y="100"/>
                    <a:pt x="22" y="100"/>
                    <a:pt x="22" y="100"/>
                  </a:cubicBezTo>
                  <a:cubicBezTo>
                    <a:pt x="20" y="100"/>
                    <a:pt x="20" y="99"/>
                    <a:pt x="20" y="98"/>
                  </a:cubicBezTo>
                  <a:cubicBezTo>
                    <a:pt x="20" y="96"/>
                    <a:pt x="20" y="95"/>
                    <a:pt x="22" y="95"/>
                  </a:cubicBezTo>
                  <a:cubicBezTo>
                    <a:pt x="56" y="95"/>
                    <a:pt x="56" y="95"/>
                    <a:pt x="56" y="95"/>
                  </a:cubicBezTo>
                  <a:cubicBezTo>
                    <a:pt x="58" y="95"/>
                    <a:pt x="59" y="96"/>
                    <a:pt x="59" y="98"/>
                  </a:cubicBezTo>
                  <a:cubicBezTo>
                    <a:pt x="59" y="99"/>
                    <a:pt x="58" y="100"/>
                    <a:pt x="56" y="100"/>
                  </a:cubicBezTo>
                  <a:close/>
                  <a:moveTo>
                    <a:pt x="40" y="0"/>
                  </a:moveTo>
                  <a:cubicBezTo>
                    <a:pt x="62" y="0"/>
                    <a:pt x="80" y="18"/>
                    <a:pt x="80" y="40"/>
                  </a:cubicBezTo>
                  <a:cubicBezTo>
                    <a:pt x="80" y="52"/>
                    <a:pt x="75" y="62"/>
                    <a:pt x="68" y="69"/>
                  </a:cubicBezTo>
                  <a:cubicBezTo>
                    <a:pt x="65" y="72"/>
                    <a:pt x="64" y="76"/>
                    <a:pt x="63" y="86"/>
                  </a:cubicBezTo>
                  <a:cubicBezTo>
                    <a:pt x="63" y="88"/>
                    <a:pt x="62" y="90"/>
                    <a:pt x="60" y="90"/>
                  </a:cubicBezTo>
                  <a:cubicBezTo>
                    <a:pt x="58" y="89"/>
                    <a:pt x="56" y="88"/>
                    <a:pt x="56" y="86"/>
                  </a:cubicBezTo>
                  <a:cubicBezTo>
                    <a:pt x="57" y="75"/>
                    <a:pt x="58" y="69"/>
                    <a:pt x="62" y="64"/>
                  </a:cubicBezTo>
                  <a:cubicBezTo>
                    <a:pt x="69" y="58"/>
                    <a:pt x="73" y="49"/>
                    <a:pt x="73" y="40"/>
                  </a:cubicBezTo>
                  <a:cubicBezTo>
                    <a:pt x="73" y="22"/>
                    <a:pt x="58" y="7"/>
                    <a:pt x="40" y="7"/>
                  </a:cubicBezTo>
                  <a:cubicBezTo>
                    <a:pt x="22" y="7"/>
                    <a:pt x="7" y="22"/>
                    <a:pt x="7" y="40"/>
                  </a:cubicBezTo>
                  <a:cubicBezTo>
                    <a:pt x="7" y="49"/>
                    <a:pt x="11" y="58"/>
                    <a:pt x="17" y="64"/>
                  </a:cubicBezTo>
                  <a:cubicBezTo>
                    <a:pt x="21" y="69"/>
                    <a:pt x="23" y="75"/>
                    <a:pt x="24" y="86"/>
                  </a:cubicBezTo>
                  <a:cubicBezTo>
                    <a:pt x="24" y="88"/>
                    <a:pt x="22" y="89"/>
                    <a:pt x="20" y="90"/>
                  </a:cubicBezTo>
                  <a:cubicBezTo>
                    <a:pt x="18" y="90"/>
                    <a:pt x="16" y="88"/>
                    <a:pt x="16" y="86"/>
                  </a:cubicBezTo>
                  <a:cubicBezTo>
                    <a:pt x="16" y="76"/>
                    <a:pt x="14" y="72"/>
                    <a:pt x="12" y="69"/>
                  </a:cubicBezTo>
                  <a:cubicBezTo>
                    <a:pt x="4" y="62"/>
                    <a:pt x="0" y="52"/>
                    <a:pt x="0" y="40"/>
                  </a:cubicBezTo>
                  <a:cubicBezTo>
                    <a:pt x="0" y="18"/>
                    <a:pt x="18" y="0"/>
                    <a:pt x="40" y="0"/>
                  </a:cubicBezTo>
                  <a:close/>
                  <a:moveTo>
                    <a:pt x="56" y="110"/>
                  </a:moveTo>
                  <a:cubicBezTo>
                    <a:pt x="22" y="110"/>
                    <a:pt x="22" y="110"/>
                    <a:pt x="22" y="110"/>
                  </a:cubicBezTo>
                  <a:cubicBezTo>
                    <a:pt x="20" y="110"/>
                    <a:pt x="20" y="108"/>
                    <a:pt x="20" y="107"/>
                  </a:cubicBezTo>
                  <a:cubicBezTo>
                    <a:pt x="20" y="105"/>
                    <a:pt x="20" y="104"/>
                    <a:pt x="22" y="104"/>
                  </a:cubicBezTo>
                  <a:cubicBezTo>
                    <a:pt x="56" y="104"/>
                    <a:pt x="56" y="104"/>
                    <a:pt x="56" y="104"/>
                  </a:cubicBezTo>
                  <a:cubicBezTo>
                    <a:pt x="58" y="104"/>
                    <a:pt x="59" y="105"/>
                    <a:pt x="59" y="107"/>
                  </a:cubicBezTo>
                  <a:cubicBezTo>
                    <a:pt x="59" y="108"/>
                    <a:pt x="58" y="110"/>
                    <a:pt x="56" y="110"/>
                  </a:cubicBezTo>
                  <a:close/>
                  <a:moveTo>
                    <a:pt x="52" y="119"/>
                  </a:moveTo>
                  <a:cubicBezTo>
                    <a:pt x="26" y="119"/>
                    <a:pt x="26" y="119"/>
                    <a:pt x="26" y="119"/>
                  </a:cubicBezTo>
                  <a:cubicBezTo>
                    <a:pt x="24" y="119"/>
                    <a:pt x="23" y="118"/>
                    <a:pt x="23" y="116"/>
                  </a:cubicBezTo>
                  <a:cubicBezTo>
                    <a:pt x="23" y="115"/>
                    <a:pt x="24" y="113"/>
                    <a:pt x="26" y="113"/>
                  </a:cubicBezTo>
                  <a:cubicBezTo>
                    <a:pt x="52" y="113"/>
                    <a:pt x="52" y="113"/>
                    <a:pt x="52" y="113"/>
                  </a:cubicBezTo>
                  <a:cubicBezTo>
                    <a:pt x="54" y="113"/>
                    <a:pt x="55" y="115"/>
                    <a:pt x="55" y="116"/>
                  </a:cubicBezTo>
                  <a:cubicBezTo>
                    <a:pt x="55" y="118"/>
                    <a:pt x="54" y="119"/>
                    <a:pt x="52" y="119"/>
                  </a:cubicBezTo>
                  <a:close/>
                  <a:moveTo>
                    <a:pt x="48" y="123"/>
                  </a:moveTo>
                  <a:cubicBezTo>
                    <a:pt x="47" y="126"/>
                    <a:pt x="43" y="128"/>
                    <a:pt x="39" y="128"/>
                  </a:cubicBezTo>
                  <a:cubicBezTo>
                    <a:pt x="35" y="128"/>
                    <a:pt x="31" y="126"/>
                    <a:pt x="30" y="123"/>
                  </a:cubicBezTo>
                  <a:cubicBezTo>
                    <a:pt x="48" y="123"/>
                    <a:pt x="48" y="123"/>
                    <a:pt x="48" y="12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pPr marL="0" marR="0" lvl="0" indent="0" defTabSz="121899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444444"/>
                </a:solidFill>
                <a:effectLst/>
                <a:uLnTx/>
                <a:uFillTx/>
                <a:latin typeface="Arial" charset="0"/>
              </a:endParaRPr>
            </a:p>
          </p:txBody>
        </p:sp>
      </p:grpSp>
      <p:grpSp>
        <p:nvGrpSpPr>
          <p:cNvPr id="20" name="Group 19">
            <a:extLst>
              <a:ext uri="{FF2B5EF4-FFF2-40B4-BE49-F238E27FC236}">
                <a16:creationId xmlns:a16="http://schemas.microsoft.com/office/drawing/2014/main" id="{D54288C7-B4B3-4F6A-8377-59E94A570D86}"/>
              </a:ext>
            </a:extLst>
          </p:cNvPr>
          <p:cNvGrpSpPr/>
          <p:nvPr/>
        </p:nvGrpSpPr>
        <p:grpSpPr>
          <a:xfrm>
            <a:off x="1767428" y="1498708"/>
            <a:ext cx="3089005" cy="3089005"/>
            <a:chOff x="1325571" y="1124030"/>
            <a:chExt cx="2316754" cy="2316754"/>
          </a:xfrm>
        </p:grpSpPr>
        <p:sp>
          <p:nvSpPr>
            <p:cNvPr id="21" name="Oval 20">
              <a:extLst>
                <a:ext uri="{FF2B5EF4-FFF2-40B4-BE49-F238E27FC236}">
                  <a16:creationId xmlns:a16="http://schemas.microsoft.com/office/drawing/2014/main" id="{05D34D59-5D2B-4744-8AA3-62A1F8EE2438}"/>
                </a:ext>
              </a:extLst>
            </p:cNvPr>
            <p:cNvSpPr/>
            <p:nvPr/>
          </p:nvSpPr>
          <p:spPr>
            <a:xfrm>
              <a:off x="1325571" y="1124030"/>
              <a:ext cx="2316754" cy="2316754"/>
            </a:xfrm>
            <a:prstGeom prst="ellipse">
              <a:avLst/>
            </a:prstGeom>
            <a:solidFill>
              <a:srgbClr val="EEEEEE"/>
            </a:solidFill>
            <a:ln w="25400" cmpd="sng">
              <a:solidFill>
                <a:srgbClr val="0076CE"/>
              </a:solidFill>
            </a:ln>
            <a:effectLst/>
          </p:spPr>
          <p:txBody>
            <a:bodyPr wrap="square" lIns="243840" tIns="182880" rIns="182880" bIns="182880" rtlCol="0" anchor="ctr">
              <a:noAutofit/>
            </a:bodyPr>
            <a:lstStyle/>
            <a:p>
              <a:pPr marL="0" marR="0" lvl="0" indent="0" algn="ctr" defTabSz="1218990" eaLnBrk="1" fontAlgn="base" latinLnBrk="0" hangingPunct="1">
                <a:lnSpc>
                  <a:spcPct val="90000"/>
                </a:lnSpc>
                <a:spcBef>
                  <a:spcPts val="800"/>
                </a:spcBef>
                <a:spcAft>
                  <a:spcPct val="0"/>
                </a:spcAft>
                <a:buClrTx/>
                <a:buSzTx/>
                <a:buFontTx/>
                <a:buNone/>
                <a:tabLst/>
                <a:defRPr/>
              </a:pPr>
              <a:endParaRPr kumimoji="0" lang="en-US" sz="2667" b="0" i="0" u="none" strike="noStrike" kern="0" cap="none" spc="0" normalizeH="0" baseline="0" noProof="0" dirty="0">
                <a:ln>
                  <a:noFill/>
                </a:ln>
                <a:solidFill>
                  <a:srgbClr val="FFFFFF"/>
                </a:solidFill>
                <a:effectLst/>
                <a:uLnTx/>
                <a:uFillTx/>
                <a:latin typeface="Arial" charset="0"/>
              </a:endParaRPr>
            </a:p>
          </p:txBody>
        </p:sp>
        <p:pic>
          <p:nvPicPr>
            <p:cNvPr id="22" name="Picture 21">
              <a:extLst>
                <a:ext uri="{FF2B5EF4-FFF2-40B4-BE49-F238E27FC236}">
                  <a16:creationId xmlns:a16="http://schemas.microsoft.com/office/drawing/2014/main" id="{D5C086AB-65CB-4209-9655-62F1236F73A0}"/>
                </a:ext>
              </a:extLst>
            </p:cNvPr>
            <p:cNvPicPr>
              <a:picLocks noChangeAspect="1"/>
            </p:cNvPicPr>
            <p:nvPr/>
          </p:nvPicPr>
          <p:blipFill>
            <a:blip r:embed="rId3" cstate="screen">
              <a:duotone>
                <a:srgbClr val="00447C">
                  <a:shade val="45000"/>
                  <a:satMod val="135000"/>
                </a:srgb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423174" y="1226818"/>
              <a:ext cx="2121548" cy="2111178"/>
            </a:xfrm>
            <a:prstGeom prst="rect">
              <a:avLst/>
            </a:prstGeom>
          </p:spPr>
        </p:pic>
      </p:grpSp>
      <p:sp>
        <p:nvSpPr>
          <p:cNvPr id="23" name="Text Placeholder 47">
            <a:extLst>
              <a:ext uri="{FF2B5EF4-FFF2-40B4-BE49-F238E27FC236}">
                <a16:creationId xmlns:a16="http://schemas.microsoft.com/office/drawing/2014/main" id="{2DD7D739-1FD4-4AC1-AC9D-6EB4D7B62E99}"/>
              </a:ext>
            </a:extLst>
          </p:cNvPr>
          <p:cNvSpPr txBox="1">
            <a:spLocks/>
          </p:cNvSpPr>
          <p:nvPr/>
        </p:nvSpPr>
        <p:spPr>
          <a:xfrm>
            <a:off x="544869" y="892608"/>
            <a:ext cx="9928310" cy="361807"/>
          </a:xfrm>
          <a:prstGeom prst="rect">
            <a:avLst/>
          </a:prstGeom>
        </p:spPr>
        <p:txBody>
          <a:bodyPr lIns="0" tIns="60952" rIns="121904" bIns="60952"/>
          <a:lstStyle>
            <a:lvl1pPr marL="0" indent="0" algn="l" rtl="0" eaLnBrk="1" fontAlgn="base" hangingPunct="1">
              <a:lnSpc>
                <a:spcPct val="100000"/>
              </a:lnSpc>
              <a:spcBef>
                <a:spcPts val="1200"/>
              </a:spcBef>
              <a:spcAft>
                <a:spcPts val="0"/>
              </a:spcAft>
              <a:buClr>
                <a:srgbClr val="AAAAAA"/>
              </a:buClr>
              <a:buFont typeface="Arial" pitchFamily="34" charset="0"/>
              <a:buNone/>
              <a:defRPr sz="1400" b="1">
                <a:solidFill>
                  <a:srgbClr val="000000"/>
                </a:solidFill>
                <a:latin typeface="Arial" panose="020B0604020202020204" pitchFamily="34" charset="0"/>
                <a:ea typeface="Museo Sans For Dell" pitchFamily="2" charset="0"/>
                <a:cs typeface="Arial" panose="020B0604020202020204" pitchFamily="34" charset="0"/>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defTabSz="1218990">
              <a:spcBef>
                <a:spcPts val="1600"/>
              </a:spcBef>
              <a:defRPr/>
            </a:pPr>
            <a:r>
              <a:rPr lang="en-US" sz="1867" kern="0" dirty="0"/>
              <a:t>Rising and continuously changing expectations around experiences</a:t>
            </a:r>
          </a:p>
        </p:txBody>
      </p:sp>
      <p:sp>
        <p:nvSpPr>
          <p:cNvPr id="24" name="Text Placeholder 8">
            <a:extLst>
              <a:ext uri="{FF2B5EF4-FFF2-40B4-BE49-F238E27FC236}">
                <a16:creationId xmlns:a16="http://schemas.microsoft.com/office/drawing/2014/main" id="{BD868BCA-75D4-430F-81F2-0606C9ED6253}"/>
              </a:ext>
            </a:extLst>
          </p:cNvPr>
          <p:cNvSpPr txBox="1">
            <a:spLocks/>
          </p:cNvSpPr>
          <p:nvPr/>
        </p:nvSpPr>
        <p:spPr>
          <a:xfrm>
            <a:off x="0" y="5247220"/>
            <a:ext cx="12192000" cy="514349"/>
          </a:xfrm>
          <a:prstGeom prst="rect">
            <a:avLst/>
          </a:prstGeom>
        </p:spPr>
        <p:txBody>
          <a:bodyPr lIns="121904" tIns="60952" rIns="121904" bIns="60952"/>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67" b="0" i="0" u="none" strike="noStrike" kern="1200" cap="none" spc="0" normalizeH="0" baseline="0" noProof="0" dirty="0">
                <a:ln>
                  <a:noFill/>
                </a:ln>
                <a:solidFill>
                  <a:srgbClr val="FFFFFF"/>
                </a:solidFill>
                <a:effectLst/>
                <a:uLnTx/>
                <a:uFillTx/>
                <a:latin typeface="Arial"/>
                <a:ea typeface="+mn-ea"/>
                <a:cs typeface="+mn-cs"/>
              </a:rPr>
              <a:t>Intelligent applications are the new face of business</a:t>
            </a:r>
          </a:p>
        </p:txBody>
      </p:sp>
    </p:spTree>
    <p:extLst>
      <p:ext uri="{BB962C8B-B14F-4D97-AF65-F5344CB8AC3E}">
        <p14:creationId xmlns:p14="http://schemas.microsoft.com/office/powerpoint/2010/main" val="33725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75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0-#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1900"/>
                            </p:stCondLst>
                            <p:childTnLst>
                              <p:par>
                                <p:cTn id="22" presetID="10" presetClass="entr" presetSubtype="0" fill="hold" grpId="0" nodeType="afterEffect">
                                  <p:stCondLst>
                                    <p:cond delay="0"/>
                                  </p:stCondLst>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fade">
                                      <p:cBhvr>
                                        <p:cTn id="24" dur="750"/>
                                        <p:tgtEl>
                                          <p:spTgt spid="24">
                                            <p:txEl>
                                              <p:pRg st="0" end="0"/>
                                            </p:txEl>
                                          </p:spTgt>
                                        </p:tgtEl>
                                      </p:cBhvr>
                                    </p:animEffect>
                                  </p:childTnLst>
                                </p:cTn>
                              </p:par>
                              <p:par>
                                <p:cTn id="25" presetID="42" presetClass="path" presetSubtype="0" decel="100000" fill="hold" grpId="1" nodeType="withEffect">
                                  <p:stCondLst>
                                    <p:cond delay="0"/>
                                  </p:stCondLst>
                                  <p:childTnLst>
                                    <p:animMotion origin="layout" path="M 4.16667E-6 -3.7037E-6 L -0.03594 -0.00092 " pathEditMode="relative" rAng="0" ptsTypes="AA">
                                      <p:cBhvr>
                                        <p:cTn id="26" dur="750" spd="-100000" fill="hold"/>
                                        <p:tgtEl>
                                          <p:spTgt spid="24">
                                            <p:txEl>
                                              <p:pRg st="0" end="0"/>
                                            </p:txEl>
                                          </p:spTgt>
                                        </p:tgtEl>
                                        <p:attrNameLst>
                                          <p:attrName>ppt_x</p:attrName>
                                          <p:attrName>ppt_y</p:attrName>
                                        </p:attrNameLst>
                                      </p:cBhvr>
                                      <p:rCtr x="-1806"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build="p"/>
      <p:bldP spid="24"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2D72-3F99-40CF-B003-2E07DD1E712D}"/>
              </a:ext>
            </a:extLst>
          </p:cNvPr>
          <p:cNvSpPr txBox="1">
            <a:spLocks/>
          </p:cNvSpPr>
          <p:nvPr/>
        </p:nvSpPr>
        <p:spPr>
          <a:xfrm>
            <a:off x="381000" y="304800"/>
            <a:ext cx="4596353" cy="517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30" dirty="0">
                <a:latin typeface="Arial" panose="020B0604020202020204" pitchFamily="34" charset="0"/>
                <a:cs typeface="Arial" panose="020B0604020202020204" pitchFamily="34" charset="0"/>
              </a:rPr>
              <a:t>What Analysts Say?</a:t>
            </a:r>
          </a:p>
        </p:txBody>
      </p:sp>
      <p:pic>
        <p:nvPicPr>
          <p:cNvPr id="3" name="Content Placeholder 3">
            <a:extLst>
              <a:ext uri="{FF2B5EF4-FFF2-40B4-BE49-F238E27FC236}">
                <a16:creationId xmlns:a16="http://schemas.microsoft.com/office/drawing/2014/main" id="{D0703291-A744-4C4F-BD93-939AF443AA47}"/>
              </a:ext>
            </a:extLst>
          </p:cNvPr>
          <p:cNvPicPr>
            <a:picLocks noChangeAspect="1"/>
          </p:cNvPicPr>
          <p:nvPr/>
        </p:nvPicPr>
        <p:blipFill>
          <a:blip r:embed="rId3"/>
          <a:stretch>
            <a:fillRect/>
          </a:stretch>
        </p:blipFill>
        <p:spPr>
          <a:xfrm>
            <a:off x="2224722" y="942851"/>
            <a:ext cx="7871382" cy="5470075"/>
          </a:xfrm>
          <a:prstGeom prst="rect">
            <a:avLst/>
          </a:prstGeom>
        </p:spPr>
      </p:pic>
    </p:spTree>
    <p:extLst>
      <p:ext uri="{BB962C8B-B14F-4D97-AF65-F5344CB8AC3E}">
        <p14:creationId xmlns:p14="http://schemas.microsoft.com/office/powerpoint/2010/main" val="258462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E085-C396-4C96-8E97-71B336EDEB61}"/>
              </a:ext>
            </a:extLst>
          </p:cNvPr>
          <p:cNvSpPr txBox="1">
            <a:spLocks/>
          </p:cNvSpPr>
          <p:nvPr/>
        </p:nvSpPr>
        <p:spPr>
          <a:xfrm>
            <a:off x="1523999" y="2839453"/>
            <a:ext cx="10206789" cy="971072"/>
          </a:xfrm>
          <a:prstGeom prst="rect">
            <a:avLst/>
          </a:prstGeom>
        </p:spPr>
        <p:txBody>
          <a:bodyPr vert="horz" lIns="91440" tIns="45720" rIns="91440" bIns="45720" rtlCol="0" anchor="b">
            <a:noAutofit/>
          </a:bodyPr>
          <a:lstStyle>
            <a:defPPr>
              <a:defRPr lang="en-US"/>
            </a:defPPr>
            <a:lvl1pPr>
              <a:lnSpc>
                <a:spcPct val="90000"/>
              </a:lnSpc>
              <a:spcBef>
                <a:spcPct val="0"/>
              </a:spcBef>
              <a:buNone/>
              <a:defRPr sz="3730">
                <a:solidFill>
                  <a:srgbClr val="008DF6"/>
                </a:solidFill>
                <a:latin typeface="+mj-lt"/>
                <a:ea typeface="+mj-ea"/>
                <a:cs typeface="+mj-cs"/>
              </a:defRPr>
            </a:lvl1pPr>
          </a:lstStyle>
          <a:p>
            <a:pPr marL="0" marR="0" lvl="0" indent="0" defTabSz="914400" rtl="0" eaLnBrk="1" fontAlgn="auto" latinLnBrk="0" hangingPunct="1">
              <a:lnSpc>
                <a:spcPct val="90000"/>
              </a:lnSpc>
              <a:spcBef>
                <a:spcPct val="0"/>
              </a:spcBef>
              <a:spcAft>
                <a:spcPts val="600"/>
              </a:spcAft>
              <a:buClrTx/>
              <a:buSzTx/>
              <a:buFontTx/>
              <a:buNone/>
              <a:tabLst/>
              <a:defRPr/>
            </a:pPr>
            <a:r>
              <a:rPr kumimoji="0" lang="en-US" sz="54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Why Microsoft for Hybrid Cloud?</a:t>
            </a:r>
          </a:p>
        </p:txBody>
      </p:sp>
      <p:sp>
        <p:nvSpPr>
          <p:cNvPr id="22"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57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F0A0-B1C2-4A7F-A76C-55FEABBC673A}"/>
              </a:ext>
            </a:extLst>
          </p:cNvPr>
          <p:cNvSpPr txBox="1">
            <a:spLocks/>
          </p:cNvSpPr>
          <p:nvPr/>
        </p:nvSpPr>
        <p:spPr>
          <a:xfrm>
            <a:off x="381000" y="304800"/>
            <a:ext cx="11430000" cy="517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30" dirty="0">
                <a:latin typeface="Arial" panose="020B0604020202020204" pitchFamily="34" charset="0"/>
                <a:cs typeface="Arial" panose="020B0604020202020204" pitchFamily="34" charset="0"/>
              </a:rPr>
              <a:t>Why Microsoft for Hybrid Cloud?</a:t>
            </a:r>
          </a:p>
        </p:txBody>
      </p:sp>
      <p:grpSp>
        <p:nvGrpSpPr>
          <p:cNvPr id="3" name="Group 2">
            <a:extLst>
              <a:ext uri="{FF2B5EF4-FFF2-40B4-BE49-F238E27FC236}">
                <a16:creationId xmlns:a16="http://schemas.microsoft.com/office/drawing/2014/main" id="{4BA6EB76-138E-4CCB-8D01-31C00B5EF264}"/>
              </a:ext>
            </a:extLst>
          </p:cNvPr>
          <p:cNvGrpSpPr/>
          <p:nvPr/>
        </p:nvGrpSpPr>
        <p:grpSpPr>
          <a:xfrm>
            <a:off x="1750781" y="1019157"/>
            <a:ext cx="9262659" cy="5320675"/>
            <a:chOff x="948141" y="643238"/>
            <a:chExt cx="7942795" cy="4362700"/>
          </a:xfrm>
        </p:grpSpPr>
        <p:pic>
          <p:nvPicPr>
            <p:cNvPr id="4" name="Picture 3">
              <a:extLst>
                <a:ext uri="{FF2B5EF4-FFF2-40B4-BE49-F238E27FC236}">
                  <a16:creationId xmlns:a16="http://schemas.microsoft.com/office/drawing/2014/main" id="{6084DBEE-62CC-494E-9131-8AC36960709E}"/>
                </a:ext>
              </a:extLst>
            </p:cNvPr>
            <p:cNvPicPr>
              <a:picLocks noChangeAspect="1"/>
            </p:cNvPicPr>
            <p:nvPr/>
          </p:nvPicPr>
          <p:blipFill>
            <a:blip r:embed="rId3"/>
            <a:stretch>
              <a:fillRect/>
            </a:stretch>
          </p:blipFill>
          <p:spPr>
            <a:xfrm>
              <a:off x="948141" y="643238"/>
              <a:ext cx="7942795" cy="4362700"/>
            </a:xfrm>
            <a:prstGeom prst="rect">
              <a:avLst/>
            </a:prstGeom>
          </p:spPr>
        </p:pic>
        <p:pic>
          <p:nvPicPr>
            <p:cNvPr id="5" name="Picture 4">
              <a:extLst>
                <a:ext uri="{FF2B5EF4-FFF2-40B4-BE49-F238E27FC236}">
                  <a16:creationId xmlns:a16="http://schemas.microsoft.com/office/drawing/2014/main" id="{1EB589A3-529F-4FE1-B5A3-EEDAE9CC76EC}"/>
                </a:ext>
              </a:extLst>
            </p:cNvPr>
            <p:cNvPicPr>
              <a:picLocks noChangeAspect="1"/>
            </p:cNvPicPr>
            <p:nvPr/>
          </p:nvPicPr>
          <p:blipFill>
            <a:blip r:embed="rId4"/>
            <a:stretch>
              <a:fillRect/>
            </a:stretch>
          </p:blipFill>
          <p:spPr>
            <a:xfrm>
              <a:off x="5292080" y="3800248"/>
              <a:ext cx="304800" cy="333375"/>
            </a:xfrm>
            <a:prstGeom prst="rect">
              <a:avLst/>
            </a:prstGeom>
          </p:spPr>
        </p:pic>
      </p:grpSp>
      <p:grpSp>
        <p:nvGrpSpPr>
          <p:cNvPr id="6" name="Group 5">
            <a:extLst>
              <a:ext uri="{FF2B5EF4-FFF2-40B4-BE49-F238E27FC236}">
                <a16:creationId xmlns:a16="http://schemas.microsoft.com/office/drawing/2014/main" id="{8EB6C3DB-4207-461E-8665-37D97C63C7E2}"/>
              </a:ext>
            </a:extLst>
          </p:cNvPr>
          <p:cNvGrpSpPr/>
          <p:nvPr/>
        </p:nvGrpSpPr>
        <p:grpSpPr>
          <a:xfrm>
            <a:off x="527466" y="3929693"/>
            <a:ext cx="3567014" cy="2410139"/>
            <a:chOff x="364662" y="3890184"/>
            <a:chExt cx="4423466" cy="2597313"/>
          </a:xfrm>
        </p:grpSpPr>
        <p:sp>
          <p:nvSpPr>
            <p:cNvPr id="7" name="Rectangle 6">
              <a:extLst>
                <a:ext uri="{FF2B5EF4-FFF2-40B4-BE49-F238E27FC236}">
                  <a16:creationId xmlns:a16="http://schemas.microsoft.com/office/drawing/2014/main" id="{9B378046-8C0F-4D8B-AE96-6A86FA160D90}"/>
                </a:ext>
              </a:extLst>
            </p:cNvPr>
            <p:cNvSpPr/>
            <p:nvPr/>
          </p:nvSpPr>
          <p:spPr>
            <a:xfrm>
              <a:off x="374388" y="4977104"/>
              <a:ext cx="4413740" cy="577829"/>
            </a:xfrm>
            <a:prstGeom prst="rect">
              <a:avLst/>
            </a:prstGeom>
          </p:spPr>
          <p:txBody>
            <a:bodyPr wrap="square">
              <a:spAutoFit/>
            </a:bodyPr>
            <a:lstStyle/>
            <a:p>
              <a:pPr marL="0" marR="0" lvl="0" indent="0" defTabSz="69902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7DB8"/>
                  </a:solidFill>
                  <a:effectLst/>
                  <a:uLnTx/>
                  <a:uFillTx/>
                  <a:latin typeface="Arial" panose="020B0604020202020204" pitchFamily="34" charset="0"/>
                  <a:ea typeface="MS PGothic" panose="020B0600070205080204" pitchFamily="34" charset="-128"/>
                  <a:cs typeface="Arial" panose="020B0604020202020204" pitchFamily="34" charset="0"/>
                </a:rPr>
                <a:t>datacenter regions</a:t>
              </a:r>
            </a:p>
          </p:txBody>
        </p:sp>
        <p:sp>
          <p:nvSpPr>
            <p:cNvPr id="8" name="TextBox 7">
              <a:extLst>
                <a:ext uri="{FF2B5EF4-FFF2-40B4-BE49-F238E27FC236}">
                  <a16:creationId xmlns:a16="http://schemas.microsoft.com/office/drawing/2014/main" id="{86EEFD18-BCCC-4211-A414-D25D16C1D78E}"/>
                </a:ext>
              </a:extLst>
            </p:cNvPr>
            <p:cNvSpPr txBox="1"/>
            <p:nvPr/>
          </p:nvSpPr>
          <p:spPr>
            <a:xfrm>
              <a:off x="364662" y="3890184"/>
              <a:ext cx="1639025" cy="1411435"/>
            </a:xfrm>
            <a:prstGeom prst="rect">
              <a:avLst/>
            </a:prstGeom>
            <a:noFill/>
          </p:spPr>
          <p:txBody>
            <a:bodyPr wrap="square" lIns="179234" tIns="143387" rIns="179234" bIns="143387" rtlCol="0">
              <a:spAutoFit/>
            </a:bodyPr>
            <a:lstStyle/>
            <a:p>
              <a:pPr marL="0" marR="0" lvl="0" indent="0" algn="ctr" defTabSz="672032" eaLnBrk="1" fontAlgn="base" latinLnBrk="0" hangingPunct="1">
                <a:lnSpc>
                  <a:spcPct val="90000"/>
                </a:lnSpc>
                <a:spcBef>
                  <a:spcPct val="0"/>
                </a:spcBef>
                <a:spcAft>
                  <a:spcPts val="441"/>
                </a:spcAft>
                <a:buClrTx/>
                <a:buSzTx/>
                <a:buFontTx/>
                <a:buNone/>
                <a:tabLst/>
                <a:defRPr/>
              </a:pPr>
              <a:r>
                <a:rPr kumimoji="0" lang="en-US" sz="5400" b="0" i="0" u="none" strike="noStrike" kern="0" cap="none" spc="0" normalizeH="0" baseline="0" noProof="0" dirty="0">
                  <a:ln>
                    <a:noFill/>
                  </a:ln>
                  <a:solidFill>
                    <a:srgbClr val="007DB8"/>
                  </a:solidFill>
                  <a:effectLst/>
                  <a:uLnTx/>
                  <a:uFillTx/>
                  <a:latin typeface="Arial" panose="020B0604020202020204" pitchFamily="34" charset="0"/>
                  <a:cs typeface="Arial" panose="020B0604020202020204" pitchFamily="34" charset="0"/>
                </a:rPr>
                <a:t>54</a:t>
              </a:r>
            </a:p>
          </p:txBody>
        </p:sp>
        <p:sp>
          <p:nvSpPr>
            <p:cNvPr id="9" name="Rectangle 8">
              <a:extLst>
                <a:ext uri="{FF2B5EF4-FFF2-40B4-BE49-F238E27FC236}">
                  <a16:creationId xmlns:a16="http://schemas.microsoft.com/office/drawing/2014/main" id="{16540C8E-D00D-4F00-9FBC-1F7E57C0F73D}"/>
                </a:ext>
              </a:extLst>
            </p:cNvPr>
            <p:cNvSpPr/>
            <p:nvPr/>
          </p:nvSpPr>
          <p:spPr>
            <a:xfrm>
              <a:off x="366394" y="5683562"/>
              <a:ext cx="3881719" cy="803935"/>
            </a:xfrm>
            <a:prstGeom prst="rect">
              <a:avLst/>
            </a:prstGeom>
          </p:spPr>
          <p:txBody>
            <a:bodyPr wrap="square">
              <a:spAutoFit/>
            </a:bodyPr>
            <a:lstStyle/>
            <a:p>
              <a:pPr marL="0" marR="0" lvl="0" indent="0" defTabSz="69902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444444">
                      <a:lumMod val="50000"/>
                    </a:srgbClr>
                  </a:solidFill>
                  <a:effectLst/>
                  <a:uLnTx/>
                  <a:uFillTx/>
                  <a:latin typeface="Arial" panose="020B0604020202020204" pitchFamily="34" charset="0"/>
                  <a:ea typeface="MS PGothic" panose="020B0600070205080204" pitchFamily="34" charset="-128"/>
                  <a:cs typeface="Arial" panose="020B0604020202020204" pitchFamily="34" charset="0"/>
                </a:rPr>
                <a:t>More than AWS and Google Cloud combined</a:t>
              </a:r>
            </a:p>
          </p:txBody>
        </p:sp>
        <p:cxnSp>
          <p:nvCxnSpPr>
            <p:cNvPr id="10" name="Straight Connector 9">
              <a:extLst>
                <a:ext uri="{FF2B5EF4-FFF2-40B4-BE49-F238E27FC236}">
                  <a16:creationId xmlns:a16="http://schemas.microsoft.com/office/drawing/2014/main" id="{9098DD76-E686-49F4-A4DB-0FF215B51868}"/>
                </a:ext>
              </a:extLst>
            </p:cNvPr>
            <p:cNvCxnSpPr>
              <a:cxnSpLocks/>
            </p:cNvCxnSpPr>
            <p:nvPr/>
          </p:nvCxnSpPr>
          <p:spPr>
            <a:xfrm>
              <a:off x="487820" y="5598425"/>
              <a:ext cx="3434523" cy="0"/>
            </a:xfrm>
            <a:prstGeom prst="line">
              <a:avLst/>
            </a:prstGeom>
            <a:noFill/>
            <a:ln w="19050" cap="flat" cmpd="sng" algn="ctr">
              <a:solidFill>
                <a:srgbClr val="0076CE"/>
              </a:solidFill>
              <a:prstDash val="solid"/>
              <a:miter lim="800000"/>
              <a:headEnd type="none"/>
              <a:tailEnd type="none"/>
            </a:ln>
            <a:effectLst/>
          </p:spPr>
        </p:cxnSp>
      </p:grpSp>
    </p:spTree>
    <p:extLst>
      <p:ext uri="{BB962C8B-B14F-4D97-AF65-F5344CB8AC3E}">
        <p14:creationId xmlns:p14="http://schemas.microsoft.com/office/powerpoint/2010/main" val="34674830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_EMC_New_2018_ppt_template_external" id="{26C04ED4-7814-45C1-A1BA-523E93A8CD3F}" vid="{47EF9404-C954-4A2A-8FD9-3FF8746C5C78}"/>
    </a:ext>
  </a:extLst>
</a:theme>
</file>

<file path=ppt/theme/theme3.xml><?xml version="1.0" encoding="utf-8"?>
<a:theme xmlns:a="http://schemas.openxmlformats.org/drawingml/2006/main" name="1_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_EMC_New_2018_ppt_template_external" id="{26C04ED4-7814-45C1-A1BA-523E93A8CD3F}" vid="{47EF9404-C954-4A2A-8FD9-3FF8746C5C78}"/>
    </a:ext>
  </a:extLst>
</a:theme>
</file>

<file path=ppt/theme/theme4.xml><?xml version="1.0" encoding="utf-8"?>
<a:theme xmlns:a="http://schemas.openxmlformats.org/drawingml/2006/main" name="2_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_EMC_New_2018_ppt_template_external" id="{26C04ED4-7814-45C1-A1BA-523E93A8CD3F}" vid="{47EF9404-C954-4A2A-8FD9-3FF8746C5C78}"/>
    </a:ext>
  </a:extLst>
</a:theme>
</file>

<file path=ppt/theme/theme5.xml><?xml version="1.0" encoding="utf-8"?>
<a:theme xmlns:a="http://schemas.openxmlformats.org/drawingml/2006/main" name="Title_Content_White">
  <a:themeElements>
    <a:clrScheme name="Aangepast 1">
      <a:dk1>
        <a:srgbClr val="000000"/>
      </a:dk1>
      <a:lt1>
        <a:srgbClr val="FFFFFF"/>
      </a:lt1>
      <a:dk2>
        <a:srgbClr val="1F497D"/>
      </a:dk2>
      <a:lt2>
        <a:srgbClr val="EEECE1"/>
      </a:lt2>
      <a:accent1>
        <a:srgbClr val="1E347F"/>
      </a:accent1>
      <a:accent2>
        <a:srgbClr val="00B5EE"/>
      </a:accent2>
      <a:accent3>
        <a:srgbClr val="0088D2"/>
      </a:accent3>
      <a:accent4>
        <a:srgbClr val="0091A4"/>
      </a:accent4>
      <a:accent5>
        <a:srgbClr val="7AC6DD"/>
      </a:accent5>
      <a:accent6>
        <a:srgbClr val="BDE2EA"/>
      </a:accent6>
      <a:hlink>
        <a:srgbClr val="FFFFFF"/>
      </a:hlink>
      <a:folHlink>
        <a:srgbClr val="BDE2EA"/>
      </a:folHlink>
    </a:clrScheme>
    <a:fontScheme name="Aangepast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93CFA147-791A-4B95-A26E-B3607609EA9F}" vid="{4C9C2644-6FA0-4F32-B072-6486C9271DDB}"/>
    </a:ext>
  </a:extLst>
</a:theme>
</file>

<file path=ppt/theme/theme7.xml><?xml version="1.0" encoding="utf-8"?>
<a:theme xmlns:a="http://schemas.openxmlformats.org/drawingml/2006/main" name="4_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93CFA147-791A-4B95-A26E-B3607609EA9F}" vid="{4C9C2644-6FA0-4F32-B072-6486C9271DD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4630</TotalTime>
  <Words>4389</Words>
  <Application>Microsoft Office PowerPoint</Application>
  <PresentationFormat>Widescreen</PresentationFormat>
  <Paragraphs>540</Paragraphs>
  <Slides>35</Slides>
  <Notes>26</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35</vt:i4>
      </vt:variant>
    </vt:vector>
  </HeadingPairs>
  <TitlesOfParts>
    <vt:vector size="57" baseType="lpstr">
      <vt:lpstr>MS PGothic</vt:lpstr>
      <vt:lpstr>Arial</vt:lpstr>
      <vt:lpstr>Arial (Headings)</vt:lpstr>
      <vt:lpstr>Calibri</vt:lpstr>
      <vt:lpstr>Calibri Light</vt:lpstr>
      <vt:lpstr>Lucida Grande</vt:lpstr>
      <vt:lpstr>Museo Sans For Dell</vt:lpstr>
      <vt:lpstr>Segoe</vt:lpstr>
      <vt:lpstr>Segoe Light</vt:lpstr>
      <vt:lpstr>Segoe UI</vt:lpstr>
      <vt:lpstr>Segoe UI Historic</vt:lpstr>
      <vt:lpstr>Segoe UI Light</vt:lpstr>
      <vt:lpstr>Segoe UI Semibold</vt:lpstr>
      <vt:lpstr>Segoe UI Semilight</vt:lpstr>
      <vt:lpstr>Wingdings</vt:lpstr>
      <vt:lpstr>Office Theme</vt:lpstr>
      <vt:lpstr>Dell EMC 2018 external</vt:lpstr>
      <vt:lpstr>1_Dell EMC 2018 external</vt:lpstr>
      <vt:lpstr>2_Dell EMC 2018 external</vt:lpstr>
      <vt:lpstr>Title_Content_White</vt:lpstr>
      <vt:lpstr>3_Dell EMC 2018 external</vt:lpstr>
      <vt:lpstr>4_Dell EMC 2018 external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Wood</dc:creator>
  <cp:lastModifiedBy>Yk, Jayanth</cp:lastModifiedBy>
  <cp:revision>125</cp:revision>
  <dcterms:created xsi:type="dcterms:W3CDTF">2014-03-24T01:30:59Z</dcterms:created>
  <dcterms:modified xsi:type="dcterms:W3CDTF">2019-04-27T02:16:30Z</dcterms:modified>
</cp:coreProperties>
</file>